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Lst>
  <p:notesMasterIdLst>
    <p:notesMasterId r:id="rId36"/>
  </p:notesMasterIdLst>
  <p:sldIdLst>
    <p:sldId id="331" r:id="rId3"/>
    <p:sldId id="301" r:id="rId4"/>
    <p:sldId id="302" r:id="rId5"/>
    <p:sldId id="303" r:id="rId6"/>
    <p:sldId id="332" r:id="rId7"/>
    <p:sldId id="304" r:id="rId8"/>
    <p:sldId id="305" r:id="rId9"/>
    <p:sldId id="306" r:id="rId10"/>
    <p:sldId id="307" r:id="rId11"/>
    <p:sldId id="308" r:id="rId12"/>
    <p:sldId id="309" r:id="rId13"/>
    <p:sldId id="310" r:id="rId14"/>
    <p:sldId id="311"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Lst>
  <p:sldSz cx="12192000" cy="6858000"/>
  <p:notesSz cx="7315200" cy="96012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956" autoAdjust="0"/>
    <p:restoredTop sz="94660"/>
  </p:normalViewPr>
  <p:slideViewPr>
    <p:cSldViewPr snapToGrid="0">
      <p:cViewPr>
        <p:scale>
          <a:sx n="90" d="100"/>
          <a:sy n="90" d="100"/>
        </p:scale>
        <p:origin x="474" y="-3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70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1D2379C7-1AF2-4C4B-A409-300A1A557EF4}" type="datetimeFigureOut">
              <a:rPr lang="en-US" smtClean="0"/>
              <a:t>4/18/2022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15AAC89-0C94-47F3-915E-0AEB53A7931F}" type="slidenum">
              <a:rPr lang="en-US" smtClean="0"/>
              <a:t>‹#›</a:t>
            </a:fld>
            <a:endParaRPr lang="en-US"/>
          </a:p>
        </p:txBody>
      </p:sp>
    </p:spTree>
    <p:extLst>
      <p:ext uri="{BB962C8B-B14F-4D97-AF65-F5344CB8AC3E}">
        <p14:creationId xmlns:p14="http://schemas.microsoft.com/office/powerpoint/2010/main" val="15785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The heart of any computer is its system unit. As you learned in Chapter 1, “Computer Basics,” the system unit is the main body of the computer, containing the essential components it needs to function. </a:t>
            </a:r>
          </a:p>
          <a:p>
            <a:pPr marL="181240" indent="-18124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If you have ever shopped for a computer, you probably noticed that some models cost much more than others—many times more. The quality and features of the components inside the system unit are the primary reason why cost varies so widely. </a:t>
            </a:r>
          </a:p>
          <a:p>
            <a:pPr marL="181240" indent="-18124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Two computers can look identical from the outside but be very different in their capabilities and performance levels. </a:t>
            </a:r>
          </a:p>
          <a:p>
            <a:pPr marL="181240" indent="-18124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In this chapter, you will learn what happens inside the system unit, and what role each key component plays in making the computer fast and efficient at performing the tasks you ask of it. </a:t>
            </a:r>
          </a:p>
          <a:p>
            <a:pPr marL="181240" indent="-181240">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When you understand these things, you will be able to decipher a computer's technical specifications with confidence and select the models that have the best balance of cost and features for your situation. </a:t>
            </a:r>
            <a:endParaRPr lang="en-US" sz="17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376C27E-1E82-479A-99F2-BEB202CCAE81}" type="slidenum">
              <a:rPr lang="en-US" smtClean="0"/>
              <a:t>2</a:t>
            </a:fld>
            <a:endParaRPr lang="en-US"/>
          </a:p>
        </p:txBody>
      </p:sp>
    </p:spTree>
    <p:extLst>
      <p:ext uri="{BB962C8B-B14F-4D97-AF65-F5344CB8AC3E}">
        <p14:creationId xmlns:p14="http://schemas.microsoft.com/office/powerpoint/2010/main" val="254590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 most obvious performance factor for a CPU is its maximum speed, measured in billions of hertz, or gigahertz (GHz). </a:t>
            </a:r>
          </a:p>
          <a:p>
            <a:pPr marL="181240" indent="-181240">
              <a:buFont typeface="Arial" panose="020B0604020202020204" pitchFamily="34" charset="0"/>
              <a:buChar char="•"/>
            </a:pPr>
            <a:r>
              <a:rPr lang="en-US" dirty="0" smtClean="0"/>
              <a:t>Although the actual speed is dictated by the motherboard's system clock, each CPU has an advertised maximum speed, which is the highest speed at which the CPU's manufacturer assures that it will reliably function. </a:t>
            </a:r>
          </a:p>
          <a:p>
            <a:pPr marL="181240" indent="-181240">
              <a:buFont typeface="Arial" panose="020B0604020202020204" pitchFamily="34" charset="0"/>
              <a:buChar char="•"/>
            </a:pPr>
            <a:r>
              <a:rPr lang="en-US" dirty="0" smtClean="0"/>
              <a:t>If a CPU is pushed to run faster than its rating it is said to be overclocked. </a:t>
            </a:r>
          </a:p>
          <a:p>
            <a:pPr marL="181240" indent="-181240">
              <a:buFont typeface="Arial" panose="020B0604020202020204" pitchFamily="34" charset="0"/>
              <a:buChar char="•"/>
            </a:pPr>
            <a:r>
              <a:rPr lang="en-US" dirty="0" smtClean="0"/>
              <a:t>An overclocked CPU is more prone to overheating, processing errors, and reliability issues. </a:t>
            </a:r>
          </a:p>
          <a:p>
            <a:pPr marL="181240" indent="-181240">
              <a:buFont typeface="Arial" panose="020B0604020202020204" pitchFamily="34" charset="0"/>
              <a:buChar char="•"/>
            </a:pPr>
            <a:r>
              <a:rPr lang="en-US" u="sng" dirty="0" smtClean="0"/>
              <a:t>word size </a:t>
            </a:r>
            <a:r>
              <a:rPr lang="en-US" dirty="0" smtClean="0"/>
              <a:t>The number of bits that the CPU can accept as input simultaneously. A CPU's word size also makes a difference. The word size is the number of bits that the CPU (or a single core of the CPU, if multi-core) can accept as input simultaneously. Most desktop and notebook PCs have 64-bit CPUs, but some tablets, netbooks, and smartphones have 32-bit CPUs</a:t>
            </a:r>
          </a:p>
          <a:p>
            <a:pPr marL="181240" indent="-181240">
              <a:buFont typeface="Arial" panose="020B0604020202020204" pitchFamily="34" charset="0"/>
              <a:buChar char="•"/>
            </a:pPr>
            <a:r>
              <a:rPr lang="en-US" u="sng" dirty="0" smtClean="0"/>
              <a:t>Instruction per second </a:t>
            </a:r>
            <a:r>
              <a:rPr lang="en-US" dirty="0" smtClean="0"/>
              <a:t>suppose you have two CPUs that both have a speed rating of 3.4 GHz. </a:t>
            </a:r>
          </a:p>
          <a:p>
            <a:pPr marL="181240" indent="-181240">
              <a:buFont typeface="Arial" panose="020B0604020202020204" pitchFamily="34" charset="0"/>
              <a:buChar char="•"/>
            </a:pPr>
            <a:r>
              <a:rPr lang="en-US" dirty="0" smtClean="0"/>
              <a:t>If each one processed one operation per clock cycle, with no delays and with a single core, each one might be able to output 3.4 billion operations per second (usually expressed as Giga instructions per second, or GIPS). </a:t>
            </a:r>
          </a:p>
          <a:p>
            <a:pPr marL="181240" indent="-181240">
              <a:buFont typeface="Arial" panose="020B0604020202020204" pitchFamily="34" charset="0"/>
              <a:buChar char="•"/>
            </a:pPr>
            <a:r>
              <a:rPr lang="en-US" dirty="0" smtClean="0"/>
              <a:t>However, one of them might have multiple cores, multiplying that theoretical maximum. </a:t>
            </a:r>
          </a:p>
          <a:p>
            <a:pPr marL="181240" indent="-181240">
              <a:buFont typeface="Arial" panose="020B0604020202020204" pitchFamily="34" charset="0"/>
              <a:buChar char="•"/>
            </a:pPr>
            <a:r>
              <a:rPr lang="en-US" dirty="0" smtClean="0"/>
              <a:t>And, realistically, there is always going to be latency, no matter how efficient the processing technology becomes. </a:t>
            </a:r>
          </a:p>
          <a:p>
            <a:pPr marL="181240" indent="-181240">
              <a:buFont typeface="Arial" panose="020B0604020202020204" pitchFamily="34" charset="0"/>
              <a:buChar char="•"/>
            </a:pPr>
            <a:r>
              <a:rPr lang="en-US" dirty="0" smtClean="0"/>
              <a:t>Each CPU will also have some advanced data handling technologies that reduce the average latency (the idle time waiting for data) by differing amounts.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11</a:t>
            </a:fld>
            <a:endParaRPr lang="en-US"/>
          </a:p>
        </p:txBody>
      </p:sp>
    </p:spTree>
    <p:extLst>
      <p:ext uri="{BB962C8B-B14F-4D97-AF65-F5344CB8AC3E}">
        <p14:creationId xmlns:p14="http://schemas.microsoft.com/office/powerpoint/2010/main" val="355582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u="sng" dirty="0" smtClean="0"/>
              <a:t>Memory</a:t>
            </a:r>
            <a:r>
              <a:rPr lang="en-US" dirty="0" smtClean="0"/>
              <a:t> like human memory, there is both short-term (temporary) and long-term (permanent) memory storage. Some memory is dynamic, in that it stores data only until the computer is turned off. </a:t>
            </a:r>
          </a:p>
          <a:p>
            <a:pPr marL="181240" indent="-181240">
              <a:buFont typeface="Arial" panose="020B0604020202020204" pitchFamily="34" charset="0"/>
              <a:buChar char="•"/>
            </a:pPr>
            <a:r>
              <a:rPr lang="en-US" dirty="0" smtClean="0"/>
              <a:t>Dynamic memory (also called volatile memory) must be constantly refreshed. </a:t>
            </a:r>
          </a:p>
          <a:p>
            <a:pPr marL="181240" indent="-181240">
              <a:buFont typeface="Arial" panose="020B0604020202020204" pitchFamily="34" charset="0"/>
              <a:buChar char="•"/>
            </a:pPr>
            <a:r>
              <a:rPr lang="en-US" dirty="0" smtClean="0"/>
              <a:t>Static memory (also called non-volatile memory) retains whatever you put in it indefinitely; the transistors do not require constant electrical power to retain their contents.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 When is ROM not really read-only? Actually plenty of times. </a:t>
            </a:r>
          </a:p>
          <a:p>
            <a:pPr marL="181240" indent="-181240">
              <a:buFont typeface="Arial" panose="020B0604020202020204" pitchFamily="34" charset="0"/>
              <a:buChar char="•"/>
            </a:pPr>
            <a:r>
              <a:rPr lang="en-US" dirty="0" smtClean="0"/>
              <a:t>Over the years, as technology has advanced, companies have figured out ways to make certain types of ROM chips rewritable. </a:t>
            </a:r>
          </a:p>
          <a:p>
            <a:pPr marL="181240" indent="-181240">
              <a:buFont typeface="Arial" panose="020B0604020202020204" pitchFamily="34" charset="0"/>
              <a:buChar char="•"/>
            </a:pPr>
            <a:r>
              <a:rPr lang="en-US" dirty="0" smtClean="0"/>
              <a:t>The first generation used a special machine that reprogrammed the chips; this type of ROM was called Erasable Programmable ROM (EPROM). </a:t>
            </a:r>
          </a:p>
          <a:p>
            <a:pPr marL="181240" indent="-181240">
              <a:buFont typeface="Arial" panose="020B0604020202020204" pitchFamily="34" charset="0"/>
              <a:buChar char="•"/>
            </a:pPr>
            <a:r>
              <a:rPr lang="en-US" dirty="0" smtClean="0"/>
              <a:t>Later ROM chips were erasable with strong electrical pulses; this was called Electrically Erasable Programmable ROM (EEPROM); this technology was used to allow the BIOS chip on a motherboard to be updated without having to remove it. </a:t>
            </a:r>
          </a:p>
          <a:p>
            <a:pPr marL="181240" indent="-181240">
              <a:buFont typeface="Arial" panose="020B0604020202020204" pitchFamily="34" charset="0"/>
              <a:buChar char="•"/>
            </a:pPr>
            <a:r>
              <a:rPr lang="en-US" dirty="0" smtClean="0"/>
              <a:t>The early versions of EEPROM could only erase and rewrite the entire chip at once, but newer versions allow specific blocks to be rewritten while preserving the data in other blocks. </a:t>
            </a:r>
          </a:p>
          <a:p>
            <a:pPr marL="181240" indent="-181240">
              <a:buFont typeface="Arial" panose="020B0604020202020204" pitchFamily="34" charset="0"/>
              <a:buChar char="•"/>
            </a:pPr>
            <a:r>
              <a:rPr lang="en-US" dirty="0" smtClean="0"/>
              <a:t>This advanced ROM-rewriting technology is used in USB flash drives and solid-state hard drives. Unlike RAM, which can be rewritten unlimited times, there is a limit to how many times an EEPROM can be rewritten, but the limit is very high (up to 100,000), so it is seldom an issue</a:t>
            </a:r>
            <a:r>
              <a:rPr lang="en-US" smtClean="0"/>
              <a:t>.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12</a:t>
            </a:fld>
            <a:endParaRPr lang="en-US"/>
          </a:p>
        </p:txBody>
      </p:sp>
    </p:spTree>
    <p:extLst>
      <p:ext uri="{BB962C8B-B14F-4D97-AF65-F5344CB8AC3E}">
        <p14:creationId xmlns:p14="http://schemas.microsoft.com/office/powerpoint/2010/main" val="1765898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System memory: The main memory in a computer system, such as the RAM installed on the PC's motherboard, is dynamic RAM (DRAM). </a:t>
            </a:r>
          </a:p>
          <a:p>
            <a:r>
              <a:rPr lang="en-US" dirty="0" smtClean="0"/>
              <a:t> Component memory: Many components have a small amount of memory built in for their own use. For example, a printer might have RAM that holds the information about the page it is printing, and a display adapter might have memory to hold the data about the image it is displaying on the monitor. Component memory is typically DRAM unless the component's function requires it to be otherwise because that's the least expensive kind. </a:t>
            </a:r>
          </a:p>
          <a:p>
            <a:pPr marL="181240" indent="-181240">
              <a:buFont typeface="Arial" panose="020B0604020202020204" pitchFamily="34" charset="0"/>
              <a:buChar char="•"/>
            </a:pPr>
            <a:r>
              <a:rPr lang="en-US" dirty="0" smtClean="0"/>
              <a:t>ROM-BIOS: A motherboard has an EEPROM chip that contains the low-level startup instructions for the hardware. To prevent corruption that would prevent the system from starting up, this chip is not rewritable except with a special utility program. </a:t>
            </a:r>
          </a:p>
          <a:p>
            <a:pPr marL="181240" indent="-181240">
              <a:buFont typeface="Arial" panose="020B0604020202020204" pitchFamily="34" charset="0"/>
              <a:buChar char="•"/>
            </a:pPr>
            <a:r>
              <a:rPr lang="en-US" dirty="0" smtClean="0"/>
              <a:t> Caches: The L1, L2, and L3 caches in a CPU are a type of static RAM (SRAM).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13</a:t>
            </a:fld>
            <a:endParaRPr lang="en-US"/>
          </a:p>
        </p:txBody>
      </p:sp>
    </p:spTree>
    <p:extLst>
      <p:ext uri="{BB962C8B-B14F-4D97-AF65-F5344CB8AC3E}">
        <p14:creationId xmlns:p14="http://schemas.microsoft.com/office/powerpoint/2010/main" val="1995217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System memory: The main memory in a computer system, such as the RAM installed on the PC's motherboard, is dynamic RAM (DRAM). </a:t>
            </a:r>
          </a:p>
          <a:p>
            <a:r>
              <a:rPr lang="en-US" dirty="0" smtClean="0"/>
              <a:t> Component memory: Many components have a small amount of memory built in for their own use. For example, a printer might have RAM that holds the information about the page it is printing, and a display adapter might have memory to hold the data about the image it is displaying on the monitor. Component memory is typically DRAM unless the component's function requires it to be otherwise because that's the least expensive kind. </a:t>
            </a:r>
          </a:p>
          <a:p>
            <a:pPr marL="181240" indent="-181240">
              <a:buFont typeface="Arial" panose="020B0604020202020204" pitchFamily="34" charset="0"/>
              <a:buChar char="•"/>
            </a:pPr>
            <a:r>
              <a:rPr lang="en-US" dirty="0" smtClean="0"/>
              <a:t>ROM-BIOS: A motherboard has an EEPROM chip that contains the low-level startup instructions for the hardware. To prevent corruption that would prevent the system from starting up, this chip is not rewritable except with a special utility program. </a:t>
            </a:r>
          </a:p>
          <a:p>
            <a:pPr marL="181240" indent="-181240">
              <a:buFont typeface="Arial" panose="020B0604020202020204" pitchFamily="34" charset="0"/>
              <a:buChar char="•"/>
            </a:pPr>
            <a:r>
              <a:rPr lang="en-US" dirty="0" smtClean="0"/>
              <a:t> Caches: The L1, L2, and L3 caches in a CPU are a type of static RAM (SRAM).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14</a:t>
            </a:fld>
            <a:endParaRPr lang="en-US"/>
          </a:p>
        </p:txBody>
      </p:sp>
    </p:spTree>
    <p:extLst>
      <p:ext uri="{BB962C8B-B14F-4D97-AF65-F5344CB8AC3E}">
        <p14:creationId xmlns:p14="http://schemas.microsoft.com/office/powerpoint/2010/main" val="3071880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Each computer has a certain amount of system memory, also called RAM or main memory. </a:t>
            </a:r>
          </a:p>
          <a:p>
            <a:pPr marL="181240" indent="-181240">
              <a:buFont typeface="Arial" panose="020B0604020202020204" pitchFamily="34" charset="0"/>
              <a:buChar char="•"/>
            </a:pPr>
            <a:r>
              <a:rPr lang="en-US" dirty="0" smtClean="0"/>
              <a:t>It is dynamic RAM (DRAM), so it loses its contents if it is not constantly being electrically refreshed. </a:t>
            </a:r>
          </a:p>
          <a:p>
            <a:pPr marL="181240" indent="-181240">
              <a:buFont typeface="Arial" panose="020B0604020202020204" pitchFamily="34" charset="0"/>
              <a:buChar char="•"/>
            </a:pPr>
            <a:r>
              <a:rPr lang="en-US" dirty="0" smtClean="0"/>
              <a:t>System memory forms a workspace that the operating system uses. </a:t>
            </a:r>
          </a:p>
          <a:p>
            <a:pPr marL="181240" indent="-181240">
              <a:buFont typeface="Arial" panose="020B0604020202020204" pitchFamily="34" charset="0"/>
              <a:buChar char="•"/>
            </a:pPr>
            <a:r>
              <a:rPr lang="en-US" dirty="0" smtClean="0"/>
              <a:t>When you open an application, that application is placed in system memory, and when you open a data file, it is placed there too. </a:t>
            </a:r>
          </a:p>
          <a:p>
            <a:pPr marL="181240" indent="-181240">
              <a:buFont typeface="Arial" panose="020B0604020202020204" pitchFamily="34" charset="0"/>
              <a:buChar char="•"/>
            </a:pPr>
            <a:r>
              <a:rPr lang="en-US" dirty="0" smtClean="0"/>
              <a:t>When you make changes to a data file, those changes wait in memory until you write them to a more permanent storage area by saving your work. </a:t>
            </a:r>
          </a:p>
          <a:p>
            <a:pPr marL="181240" indent="-181240">
              <a:buFont typeface="Arial" panose="020B0604020202020204" pitchFamily="34" charset="0"/>
              <a:buChar char="•"/>
            </a:pPr>
            <a:r>
              <a:rPr lang="en-US" dirty="0" smtClean="0"/>
              <a:t>The more system memory you have, the more applications and files you can have open at once.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15</a:t>
            </a:fld>
            <a:endParaRPr lang="en-US"/>
          </a:p>
        </p:txBody>
      </p:sp>
    </p:spTree>
    <p:extLst>
      <p:ext uri="{BB962C8B-B14F-4D97-AF65-F5344CB8AC3E}">
        <p14:creationId xmlns:p14="http://schemas.microsoft.com/office/powerpoint/2010/main" val="2204982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System memory actions are synchronized with the system clock in modern PCs, just as the actions of the CPU are. </a:t>
            </a:r>
          </a:p>
          <a:p>
            <a:pPr marL="181240" indent="-181240">
              <a:buFont typeface="Arial" panose="020B0604020202020204" pitchFamily="34" charset="0"/>
              <a:buChar char="•"/>
            </a:pPr>
            <a:r>
              <a:rPr lang="en-US" dirty="0" smtClean="0"/>
              <a:t>Therefore, the system memory used in today's systems is often referred to as synchronous dynamic RAM (SDRAM). </a:t>
            </a:r>
          </a:p>
          <a:p>
            <a:pPr marL="181240" indent="-181240">
              <a:buFont typeface="Arial" panose="020B0604020202020204" pitchFamily="34" charset="0"/>
              <a:buChar char="•"/>
            </a:pPr>
            <a:r>
              <a:rPr lang="en-US" dirty="0" smtClean="0"/>
              <a:t>synchronous dynamic RAM (SDRAM) DRAM that operates at the speed of the system clock. The slowest and most basic type of SDRAM is single data rate (SDR). </a:t>
            </a:r>
          </a:p>
          <a:p>
            <a:pPr marL="181240" indent="-181240">
              <a:buFont typeface="Arial" panose="020B0604020202020204" pitchFamily="34" charset="0"/>
              <a:buChar char="•"/>
            </a:pPr>
            <a:r>
              <a:rPr lang="en-US" dirty="0" smtClean="0"/>
              <a:t>This RAM moves one word of data per tick of the system clock. </a:t>
            </a:r>
          </a:p>
          <a:p>
            <a:pPr marL="181240" indent="-181240">
              <a:buFont typeface="Arial" panose="020B0604020202020204" pitchFamily="34" charset="0"/>
              <a:buChar char="•"/>
            </a:pPr>
            <a:r>
              <a:rPr lang="en-US" dirty="0" smtClean="0"/>
              <a:t>SDR SDRAM is found only in older systems. single data rate SDRAM (SDR SDRAM) SDRAM that performs one action per clock tick. </a:t>
            </a:r>
          </a:p>
          <a:p>
            <a:pPr marL="181240" indent="-181240">
              <a:buFont typeface="Arial" panose="020B0604020202020204" pitchFamily="34" charset="0"/>
              <a:buChar char="•"/>
            </a:pPr>
            <a:r>
              <a:rPr lang="en-US" dirty="0" smtClean="0"/>
              <a:t>Double data rate (DDR) SDRAM performs two actions per clock tick. </a:t>
            </a:r>
          </a:p>
          <a:p>
            <a:pPr marL="181240" indent="-181240">
              <a:buFont typeface="Arial" panose="020B0604020202020204" pitchFamily="34" charset="0"/>
              <a:buChar char="•"/>
            </a:pPr>
            <a:r>
              <a:rPr lang="en-US" dirty="0" smtClean="0"/>
              <a:t>DDR2 SDRAM doubles that even further, and can perform four actions per clock tick, and DDR3 SDRAM doubles it again, to eight actions. </a:t>
            </a:r>
          </a:p>
          <a:p>
            <a:pPr marL="181240" indent="-181240">
              <a:buFont typeface="Arial" panose="020B0604020202020204" pitchFamily="34" charset="0"/>
              <a:buChar char="•"/>
            </a:pPr>
            <a:r>
              <a:rPr lang="en-US" dirty="0" smtClean="0"/>
              <a:t>You might guess that DDR4 doubles it again, but it doesn't; DDR4 contains some technical improvements over DDR3 but keeps the same data rate. </a:t>
            </a:r>
          </a:p>
          <a:p>
            <a:pPr marL="181240" indent="-181240">
              <a:buFont typeface="Arial" panose="020B0604020202020204" pitchFamily="34" charset="0"/>
              <a:buChar char="•"/>
            </a:pPr>
            <a:r>
              <a:rPr lang="en-US" dirty="0" smtClean="0"/>
              <a:t>Each type of DIMM has a different number of pins, so these DIMMs aren't physically interchangeable. </a:t>
            </a:r>
          </a:p>
          <a:p>
            <a:pPr marL="181240" indent="-181240">
              <a:buFont typeface="Arial" panose="020B0604020202020204" pitchFamily="34" charset="0"/>
              <a:buChar char="•"/>
            </a:pPr>
            <a:r>
              <a:rPr lang="en-US" dirty="0" smtClean="0"/>
              <a:t>A motherboard typically supports only one type of DIMM. double data rate SDRAM (DDR SDRAM) SDRAM that performs two actions per clock tick.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16</a:t>
            </a:fld>
            <a:endParaRPr lang="en-US"/>
          </a:p>
        </p:txBody>
      </p:sp>
    </p:spTree>
    <p:extLst>
      <p:ext uri="{BB962C8B-B14F-4D97-AF65-F5344CB8AC3E}">
        <p14:creationId xmlns:p14="http://schemas.microsoft.com/office/powerpoint/2010/main" val="426556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Both the CPU and the memory plug into the motherboard. </a:t>
            </a:r>
          </a:p>
          <a:p>
            <a:pPr marL="181240" indent="-181240">
              <a:buFont typeface="Arial" panose="020B0604020202020204" pitchFamily="34" charset="0"/>
              <a:buChar char="•"/>
            </a:pPr>
            <a:r>
              <a:rPr lang="en-US" dirty="0" smtClean="0"/>
              <a:t>Motherboards vary in many ways, including the CPUs and memory they support, the technology used in their chipset, the expansion slots they have, and the external ports they support. </a:t>
            </a:r>
          </a:p>
          <a:p>
            <a:pPr marL="181240" indent="-181240">
              <a:buFont typeface="Arial" panose="020B0604020202020204" pitchFamily="34" charset="0"/>
              <a:buChar char="•"/>
            </a:pPr>
            <a:r>
              <a:rPr lang="en-US" dirty="0" smtClean="0"/>
              <a:t>The motherboard's capabilities are determined by its chipset. </a:t>
            </a:r>
          </a:p>
          <a:p>
            <a:pPr marL="181240" indent="-181240">
              <a:buFont typeface="Arial" panose="020B0604020202020204" pitchFamily="34" charset="0"/>
              <a:buChar char="•"/>
            </a:pPr>
            <a:r>
              <a:rPr lang="en-US" dirty="0" smtClean="0"/>
              <a:t>The chipset contains the controllers that direct the traffic along the motherboard's buses, specify which memory and CPUs the motherboard can accept, and route data to expansion slots and ports as needed. </a:t>
            </a:r>
          </a:p>
          <a:p>
            <a:pPr marL="181240" indent="-181240">
              <a:buFont typeface="Arial" panose="020B0604020202020204" pitchFamily="34" charset="0"/>
              <a:buChar char="•"/>
            </a:pPr>
            <a:r>
              <a:rPr lang="en-US" dirty="0" smtClean="0"/>
              <a:t>A motherboard typically supports only one brand of CPU, and only a limited array of specific CPU models (usually one or two models with allowances made for various speeds). </a:t>
            </a:r>
          </a:p>
          <a:p>
            <a:pPr marL="181240" indent="-181240">
              <a:buFont typeface="Arial" panose="020B0604020202020204" pitchFamily="34" charset="0"/>
              <a:buChar char="•"/>
            </a:pPr>
            <a:r>
              <a:rPr lang="en-US" dirty="0" smtClean="0"/>
              <a:t>It also usually supports only one kind of RAM, in a few different capacities.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17</a:t>
            </a:fld>
            <a:endParaRPr lang="en-US"/>
          </a:p>
        </p:txBody>
      </p:sp>
    </p:spTree>
    <p:extLst>
      <p:ext uri="{BB962C8B-B14F-4D97-AF65-F5344CB8AC3E}">
        <p14:creationId xmlns:p14="http://schemas.microsoft.com/office/powerpoint/2010/main" val="135953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18</a:t>
            </a:fld>
            <a:endParaRPr lang="en-US"/>
          </a:p>
        </p:txBody>
      </p:sp>
    </p:spTree>
    <p:extLst>
      <p:ext uri="{BB962C8B-B14F-4D97-AF65-F5344CB8AC3E}">
        <p14:creationId xmlns:p14="http://schemas.microsoft.com/office/powerpoint/2010/main" val="3977737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Expansion slots are plastic slots on the motherboard. Inside the slots are metal contacts that connect with metal contacts on smaller circuit boards called expansion cards that fit into them. </a:t>
            </a:r>
          </a:p>
          <a:p>
            <a:pPr marL="181240" indent="-181240">
              <a:buFont typeface="Arial" panose="020B0604020202020204" pitchFamily="34" charset="0"/>
              <a:buChar char="•"/>
            </a:pPr>
            <a:r>
              <a:rPr lang="en-US" dirty="0" smtClean="0"/>
              <a:t>There are many expansion devices you can buy, adding capabilities that might not be built into the motherboard, or adding a more feature-rich version of a built-in device. </a:t>
            </a:r>
          </a:p>
          <a:p>
            <a:pPr marL="181240" indent="-181240">
              <a:buFont typeface="Arial" panose="020B0604020202020204" pitchFamily="34" charset="0"/>
              <a:buChar char="•"/>
            </a:pPr>
            <a:r>
              <a:rPr lang="en-US" dirty="0" smtClean="0"/>
              <a:t>For example, you might add a Wi-Fi adapter to a desktop PC with an expansion card, or a dial-up modem, or you might replace the on-board display adapter built into your motherboard with a model that has a faster graphics processor. </a:t>
            </a:r>
          </a:p>
          <a:p>
            <a:pPr marL="181240" indent="-181240">
              <a:buFont typeface="Arial" panose="020B0604020202020204" pitchFamily="34" charset="0"/>
              <a:buChar char="•"/>
            </a:pPr>
            <a:r>
              <a:rPr lang="en-US" dirty="0" smtClean="0"/>
              <a:t>expansion slot A slot in the motherboard into which an expansion card (a small circuit board) can be installed. </a:t>
            </a:r>
          </a:p>
          <a:p>
            <a:pPr marL="181240" indent="-181240">
              <a:buFont typeface="Arial" panose="020B0604020202020204" pitchFamily="34" charset="0"/>
              <a:buChar char="•"/>
            </a:pPr>
            <a:r>
              <a:rPr lang="en-US" dirty="0" smtClean="0"/>
              <a:t>expansion card A small circuit board that fits into a slot on the motherboard to add functionality. </a:t>
            </a:r>
          </a:p>
          <a:p>
            <a:pPr marL="181240" indent="-181240">
              <a:buFont typeface="Arial" panose="020B0604020202020204" pitchFamily="34" charset="0"/>
              <a:buChar char="•"/>
            </a:pPr>
            <a:r>
              <a:rPr lang="en-US" dirty="0" smtClean="0"/>
              <a:t>Different motherboards have different numbers and types of slots. Each slot type has its own separate bus, delivering its own combination of width and speed. Recall from Chapter 1 that a bus is a data pathway within a circuit board. </a:t>
            </a:r>
          </a:p>
          <a:p>
            <a:pPr marL="181240" indent="-181240">
              <a:buFont typeface="Arial" panose="020B0604020202020204" pitchFamily="34" charset="0"/>
              <a:buChar char="•"/>
            </a:pPr>
            <a:r>
              <a:rPr lang="en-US" dirty="0" smtClean="0"/>
              <a:t>Some buses are parallel, meaning they can carry multiple bits simultaneously.</a:t>
            </a:r>
          </a:p>
          <a:p>
            <a:pPr marL="181240" indent="-181240">
              <a:buFont typeface="Arial" panose="020B0604020202020204" pitchFamily="34" charset="0"/>
              <a:buChar char="•"/>
            </a:pPr>
            <a:r>
              <a:rPr lang="en-US" dirty="0" smtClean="0"/>
              <a:t> For example, the system bus is usually 64-bit. Other buses are serial, meaning they are only one lane, and carry only one bit at a time. </a:t>
            </a:r>
          </a:p>
          <a:p>
            <a:pPr marL="181240" indent="-181240">
              <a:buFont typeface="Arial" panose="020B0604020202020204" pitchFamily="34" charset="0"/>
              <a:buChar char="•"/>
            </a:pPr>
            <a:r>
              <a:rPr lang="en-US" dirty="0" smtClean="0"/>
              <a:t>The motherboard described in Table 2.2 has three expansion slots: one conventional Peripheral Component Interface (PCI) slot (an older type of slot, for backward compatibility with older devices) and two of a newer type, PCI Express (</a:t>
            </a:r>
            <a:r>
              <a:rPr lang="en-US" dirty="0" err="1" smtClean="0"/>
              <a:t>PCIe</a:t>
            </a:r>
            <a:r>
              <a:rPr lang="en-US" dirty="0" smtClean="0"/>
              <a:t>). </a:t>
            </a:r>
            <a:r>
              <a:rPr lang="en-US" dirty="0" err="1" smtClean="0"/>
              <a:t>PCIe</a:t>
            </a:r>
            <a:r>
              <a:rPr lang="en-US" dirty="0" smtClean="0"/>
              <a:t> slots come in different widths, such as x16 (16 channels, used mostly for display adapters) and x4 and x1 (used mostly for non-display components). Those numbers refer to the number of channels of data that can be carried simultaneously. Figure 2.8 shows some slots in a different motherboard; this one has one x1, one x4, and two x16 slots, as well as one regular PCI slot. </a:t>
            </a:r>
          </a:p>
          <a:p>
            <a:pPr marL="181240" indent="-181240">
              <a:buFont typeface="Arial" panose="020B0604020202020204" pitchFamily="34" charset="0"/>
              <a:buChar char="•"/>
            </a:pPr>
            <a:r>
              <a:rPr lang="en-US" dirty="0" smtClean="0"/>
              <a:t>Peripheral Component Interface (PCI) A motherboard slot that accepts PCI expansion boards. PCI is considered a legacy interface (mostly obsolete). </a:t>
            </a:r>
          </a:p>
          <a:p>
            <a:pPr marL="181240" indent="-181240">
              <a:buFont typeface="Arial" panose="020B0604020202020204" pitchFamily="34" charset="0"/>
              <a:buChar char="•"/>
            </a:pPr>
            <a:r>
              <a:rPr lang="en-US" dirty="0" smtClean="0"/>
              <a:t>PCI Express (</a:t>
            </a:r>
            <a:r>
              <a:rPr lang="en-US" dirty="0" err="1" smtClean="0"/>
              <a:t>PCIe</a:t>
            </a:r>
            <a:r>
              <a:rPr lang="en-US" dirty="0" smtClean="0"/>
              <a:t>) A new and updated version of the PCI motherboard slot. Different numbers of channels are used in different sized </a:t>
            </a:r>
            <a:r>
              <a:rPr lang="en-US" dirty="0" err="1" smtClean="0"/>
              <a:t>PCIe</a:t>
            </a:r>
            <a:r>
              <a:rPr lang="en-US" dirty="0" smtClean="0"/>
              <a:t> slots, such as 16, 4, or 1.</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19</a:t>
            </a:fld>
            <a:endParaRPr lang="en-US"/>
          </a:p>
        </p:txBody>
      </p:sp>
    </p:spTree>
    <p:extLst>
      <p:ext uri="{BB962C8B-B14F-4D97-AF65-F5344CB8AC3E}">
        <p14:creationId xmlns:p14="http://schemas.microsoft.com/office/powerpoint/2010/main" val="254128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Notebook PCs are more likely than desktops to have a wide variety of built-in components, so there is less need for expansion slots. </a:t>
            </a:r>
          </a:p>
          <a:p>
            <a:pPr marL="181240" indent="-181240">
              <a:buFont typeface="Arial" panose="020B0604020202020204" pitchFamily="34" charset="0"/>
              <a:buChar char="•"/>
            </a:pPr>
            <a:r>
              <a:rPr lang="en-US" dirty="0" smtClean="0"/>
              <a:t>That's good, because there's not much room for them. </a:t>
            </a:r>
          </a:p>
          <a:p>
            <a:pPr marL="181240" indent="-181240">
              <a:buFont typeface="Arial" panose="020B0604020202020204" pitchFamily="34" charset="0"/>
              <a:buChar char="•"/>
            </a:pPr>
            <a:r>
              <a:rPr lang="en-US" dirty="0" smtClean="0"/>
              <a:t>On a notebook PC, there might be an externally accessible expansion slot called an </a:t>
            </a:r>
            <a:r>
              <a:rPr lang="en-US" dirty="0" err="1" smtClean="0"/>
              <a:t>ExpressCard</a:t>
            </a:r>
            <a:r>
              <a:rPr lang="en-US" dirty="0" smtClean="0"/>
              <a:t> slot. </a:t>
            </a:r>
          </a:p>
          <a:p>
            <a:pPr marL="181240" indent="-181240">
              <a:buFont typeface="Arial" panose="020B0604020202020204" pitchFamily="34" charset="0"/>
              <a:buChar char="•"/>
            </a:pPr>
            <a:r>
              <a:rPr lang="en-US" dirty="0" err="1" smtClean="0"/>
              <a:t>ExpressCards</a:t>
            </a:r>
            <a:r>
              <a:rPr lang="en-US" dirty="0" smtClean="0"/>
              <a:t> are small circuit boards encased in a metal cartridge. </a:t>
            </a:r>
          </a:p>
          <a:p>
            <a:pPr marL="181240" indent="-181240">
              <a:buFont typeface="Arial" panose="020B0604020202020204" pitchFamily="34" charset="0"/>
              <a:buChar char="•"/>
            </a:pPr>
            <a:r>
              <a:rPr lang="en-US" dirty="0" smtClean="0"/>
              <a:t>They add device capabilities to notebook PCs in much the same way that expansion slots do in desktop PCs. </a:t>
            </a:r>
          </a:p>
          <a:p>
            <a:pPr marL="181240" indent="-181240">
              <a:buFont typeface="Arial" panose="020B0604020202020204" pitchFamily="34" charset="0"/>
              <a:buChar char="•"/>
            </a:pPr>
            <a:r>
              <a:rPr lang="en-US" dirty="0" smtClean="0"/>
              <a:t>Over the last two decades, there have been other versions of this same basic technology, called PC Card and </a:t>
            </a:r>
            <a:r>
              <a:rPr lang="en-US" dirty="0" err="1" smtClean="0"/>
              <a:t>CardBus</a:t>
            </a:r>
            <a:r>
              <a:rPr lang="en-US" dirty="0" smtClean="0"/>
              <a:t>, which accepted slightly different-sized cards. </a:t>
            </a:r>
          </a:p>
          <a:p>
            <a:pPr marL="181240" indent="-181240">
              <a:buFont typeface="Arial" panose="020B0604020202020204" pitchFamily="34" charset="0"/>
              <a:buChar char="•"/>
            </a:pPr>
            <a:r>
              <a:rPr lang="en-US" dirty="0" err="1" smtClean="0"/>
              <a:t>ExpressCard</a:t>
            </a:r>
            <a:r>
              <a:rPr lang="en-US" dirty="0" smtClean="0"/>
              <a:t> slots are waning in popularity, and many new notebook computers do not have them. </a:t>
            </a:r>
          </a:p>
          <a:p>
            <a:pPr marL="181240" indent="-181240">
              <a:buFont typeface="Arial" panose="020B0604020202020204" pitchFamily="34" charset="0"/>
              <a:buChar char="•"/>
            </a:pPr>
            <a:r>
              <a:rPr lang="en-US" dirty="0" err="1" smtClean="0"/>
              <a:t>ExpressCard</a:t>
            </a:r>
            <a:r>
              <a:rPr lang="en-US" dirty="0" smtClean="0"/>
              <a:t> A metal cartridge inserted into an externally accessible slot in a notebook PC that adds a capability to the system, such as wireless networking.</a:t>
            </a:r>
          </a:p>
          <a:p>
            <a:pPr marL="181240" indent="-181240">
              <a:buFont typeface="Arial" panose="020B0604020202020204" pitchFamily="34" charset="0"/>
              <a:buChar char="•"/>
            </a:pPr>
            <a:r>
              <a:rPr lang="en-US" dirty="0" smtClean="0"/>
              <a:t> There also might be a removable panel on a notebook PC with a PCI Express Mini Card socket, into which you can install a small expansion board that uses the motherboard's internal </a:t>
            </a:r>
            <a:r>
              <a:rPr lang="en-US" dirty="0" err="1" smtClean="0"/>
              <a:t>PCIe</a:t>
            </a:r>
            <a:r>
              <a:rPr lang="en-US" dirty="0" smtClean="0"/>
              <a:t> bus. </a:t>
            </a:r>
          </a:p>
          <a:p>
            <a:pPr marL="181240" indent="-181240">
              <a:buFont typeface="Arial" panose="020B0604020202020204" pitchFamily="34" charset="0"/>
              <a:buChar char="•"/>
            </a:pPr>
            <a:r>
              <a:rPr lang="en-US" dirty="0" smtClean="0"/>
              <a:t>One common use for this type of socket is to add a Wi-Fi adapter. Figure 2.9 shows a PCI Express Mini Card and its connector</a:t>
            </a:r>
            <a:r>
              <a:rPr lang="en-US" smtClean="0"/>
              <a:t>. </a:t>
            </a:r>
          </a:p>
          <a:p>
            <a:pPr marL="181240" indent="-181240">
              <a:buFont typeface="Arial" panose="020B0604020202020204" pitchFamily="34" charset="0"/>
              <a:buChar char="•"/>
            </a:pPr>
            <a:r>
              <a:rPr lang="en-US" smtClean="0"/>
              <a:t>PCI </a:t>
            </a:r>
            <a:r>
              <a:rPr lang="en-US" dirty="0" smtClean="0"/>
              <a:t>Express Mini Card A small circuit board that can be installed in a notebook PC's PCI Express Mini expansion bay to add a capability to the computer, such as wireless networking.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20</a:t>
            </a:fld>
            <a:endParaRPr lang="en-US"/>
          </a:p>
        </p:txBody>
      </p:sp>
    </p:spTree>
    <p:extLst>
      <p:ext uri="{BB962C8B-B14F-4D97-AF65-F5344CB8AC3E}">
        <p14:creationId xmlns:p14="http://schemas.microsoft.com/office/powerpoint/2010/main" val="2693544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A bench repair technician is like a mechanic for computers. </a:t>
            </a:r>
          </a:p>
          <a:p>
            <a:pPr marL="181240" indent="-181240">
              <a:buFont typeface="Arial" panose="020B0604020202020204" pitchFamily="34" charset="0"/>
              <a:buChar char="•"/>
            </a:pPr>
            <a:r>
              <a:rPr lang="en-US" dirty="0" smtClean="0"/>
              <a:t>As the word bench implies, this technician works primarily at a workbench in a repair shop, although mobile repair technician positions are also available. </a:t>
            </a:r>
          </a:p>
          <a:p>
            <a:pPr marL="181240" indent="-181240">
              <a:buFont typeface="Arial" panose="020B0604020202020204" pitchFamily="34" charset="0"/>
              <a:buChar char="•"/>
            </a:pPr>
            <a:r>
              <a:rPr lang="en-US" dirty="0" smtClean="0"/>
              <a:t>Bench repair technicians can diagnose system problems with computers that customers bring in for repairs, including both hardware problems like defective parts and software problems like virus infections. </a:t>
            </a:r>
          </a:p>
          <a:p>
            <a:pPr marL="181240" indent="-181240">
              <a:buFont typeface="Arial" panose="020B0604020202020204" pitchFamily="34" charset="0"/>
              <a:buChar char="•"/>
            </a:pPr>
            <a:r>
              <a:rPr lang="en-US" dirty="0" smtClean="0"/>
              <a:t>This position requires either a two-year degree in Computer Technology or a professional certification such as CompTIA's A+ certification. </a:t>
            </a:r>
          </a:p>
          <a:p>
            <a:pPr marL="181240" indent="-181240">
              <a:buFont typeface="Arial" panose="020B0604020202020204" pitchFamily="34" charset="0"/>
              <a:buChar char="•"/>
            </a:pPr>
            <a:r>
              <a:rPr lang="en-US" dirty="0" smtClean="0"/>
              <a:t>It is a good job for someone who prefers working mostly with the computers themselves rather than with their users.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3</a:t>
            </a:fld>
            <a:endParaRPr lang="en-US"/>
          </a:p>
        </p:txBody>
      </p:sp>
    </p:spTree>
    <p:extLst>
      <p:ext uri="{BB962C8B-B14F-4D97-AF65-F5344CB8AC3E}">
        <p14:creationId xmlns:p14="http://schemas.microsoft.com/office/powerpoint/2010/main" val="3847777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Most motherboards have two types of drive connectors. </a:t>
            </a:r>
          </a:p>
          <a:p>
            <a:pPr marL="181240" indent="-181240">
              <a:buFont typeface="Arial" panose="020B0604020202020204" pitchFamily="34" charset="0"/>
              <a:buChar char="•"/>
            </a:pPr>
            <a:r>
              <a:rPr lang="en-US" dirty="0" smtClean="0"/>
              <a:t>The older type is Parallel ATA (PATA), and it is used with older hard drives and most CD and DVD drives. </a:t>
            </a:r>
          </a:p>
          <a:p>
            <a:pPr marL="181240" indent="-181240">
              <a:buFont typeface="Arial" panose="020B0604020202020204" pitchFamily="34" charset="0"/>
              <a:buChar char="•"/>
            </a:pPr>
            <a:r>
              <a:rPr lang="en-US" dirty="0" smtClean="0"/>
              <a:t>This type of connector has 40 pins arranged in two rows, and uses a ribbon cable to connect the device to the motherboard. </a:t>
            </a:r>
          </a:p>
          <a:p>
            <a:pPr marL="181240" indent="-181240">
              <a:buFont typeface="Arial" panose="020B0604020202020204" pitchFamily="34" charset="0"/>
              <a:buChar char="•"/>
            </a:pPr>
            <a:r>
              <a:rPr lang="en-US" dirty="0" smtClean="0"/>
              <a:t>ATA Short for AT Attachment. T</a:t>
            </a:r>
          </a:p>
          <a:p>
            <a:pPr marL="181240" indent="-181240">
              <a:buFont typeface="Arial" panose="020B0604020202020204" pitchFamily="34" charset="0"/>
              <a:buChar char="•"/>
            </a:pPr>
            <a:r>
              <a:rPr lang="en-US" dirty="0" smtClean="0"/>
              <a:t>he IBM PC AT was an early type of computer (1984) that was among the first to support modern hard drive technology. </a:t>
            </a:r>
          </a:p>
          <a:p>
            <a:pPr marL="181240" indent="-181240">
              <a:buFont typeface="Arial" panose="020B0604020202020204" pitchFamily="34" charset="0"/>
              <a:buChar char="•"/>
            </a:pPr>
            <a:r>
              <a:rPr lang="en-US" dirty="0" smtClean="0"/>
              <a:t>Parallel ATA (PATA) A type of connector used for older disk drives and optical drives such as CD and DVD drives. </a:t>
            </a:r>
          </a:p>
          <a:p>
            <a:pPr marL="181240" indent="-181240">
              <a:buFont typeface="Arial" panose="020B0604020202020204" pitchFamily="34" charset="0"/>
              <a:buChar char="•"/>
            </a:pPr>
            <a:r>
              <a:rPr lang="en-US" dirty="0" smtClean="0"/>
              <a:t>The newer type is Serial ATA (SATA), a more compact connector that uses a thin round cable. SATA is used with newer hard drives.</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24</a:t>
            </a:fld>
            <a:endParaRPr lang="en-US"/>
          </a:p>
        </p:txBody>
      </p:sp>
    </p:spTree>
    <p:extLst>
      <p:ext uri="{BB962C8B-B14F-4D97-AF65-F5344CB8AC3E}">
        <p14:creationId xmlns:p14="http://schemas.microsoft.com/office/powerpoint/2010/main" val="2781484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 power from your wall outlet is alternating current (AC), and is either 110 volt (v) or 220v, depending on the country in which you live. </a:t>
            </a:r>
          </a:p>
          <a:p>
            <a:pPr marL="181240" indent="-181240">
              <a:buFont typeface="Arial" panose="020B0604020202020204" pitchFamily="34" charset="0"/>
              <a:buChar char="•"/>
            </a:pPr>
            <a:r>
              <a:rPr lang="en-US" dirty="0" smtClean="0"/>
              <a:t>Computer components require direct current (DC) and require much lower voltages. A power supply has two jobs: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In a desktop PC, a power supply is a large silver metal box mounted in one corner of the system unit, with many bundles of colored wires and connectors emerging from it (see Figure 2.10). </a:t>
            </a:r>
          </a:p>
          <a:p>
            <a:pPr marL="181240" indent="-181240">
              <a:buFont typeface="Arial" panose="020B0604020202020204" pitchFamily="34" charset="0"/>
              <a:buChar char="•"/>
            </a:pPr>
            <a:r>
              <a:rPr lang="en-US" dirty="0" smtClean="0"/>
              <a:t>The wire colors are significant; each wire color carries a different voltage. </a:t>
            </a:r>
          </a:p>
          <a:p>
            <a:pPr marL="181240" indent="-181240">
              <a:buFont typeface="Arial" panose="020B0604020202020204" pitchFamily="34" charset="0"/>
              <a:buChar char="•"/>
            </a:pPr>
            <a:r>
              <a:rPr lang="en-US" dirty="0" smtClean="0"/>
              <a:t>Each connector has the appropriate wires running to it to deliver the exact voltage required for each connected device. </a:t>
            </a:r>
          </a:p>
          <a:p>
            <a:pPr marL="181240" indent="-181240">
              <a:buFont typeface="Arial" panose="020B0604020202020204" pitchFamily="34" charset="0"/>
              <a:buChar char="•"/>
            </a:pPr>
            <a:r>
              <a:rPr lang="en-US" dirty="0" smtClean="0"/>
              <a:t>Table 2.4 summarizes the most common wire colors and their uses. Of these, the most common are the first three: red, yellow, and black. </a:t>
            </a:r>
          </a:p>
          <a:p>
            <a:pPr marL="181240" indent="-181240">
              <a:buFont typeface="Arial" panose="020B0604020202020204" pitchFamily="34" charset="0"/>
              <a:buChar char="•"/>
            </a:pPr>
            <a:r>
              <a:rPr lang="en-US" dirty="0" smtClean="0"/>
              <a:t>The connector shown in Figure 2.11, for example, uses one red wire, one yellow wire, and two black wires. </a:t>
            </a:r>
          </a:p>
          <a:p>
            <a:pPr marL="181240" indent="-181240">
              <a:buFont typeface="Arial" panose="020B0604020202020204" pitchFamily="34" charset="0"/>
              <a:buChar char="•"/>
            </a:pPr>
            <a:r>
              <a:rPr lang="en-US" dirty="0" smtClean="0"/>
              <a:t>The power comes in on the red and yellow wires, and the black wires are for grounding. A desktop PC's power supply has a fan in it, and when you start up the PC, the fan starts up too. </a:t>
            </a:r>
          </a:p>
          <a:p>
            <a:pPr marL="181240" indent="-181240">
              <a:buFont typeface="Arial" panose="020B0604020202020204" pitchFamily="34" charset="0"/>
              <a:buChar char="•"/>
            </a:pPr>
            <a:r>
              <a:rPr lang="en-US" dirty="0" smtClean="0"/>
              <a:t>The fan pulls hot air out of the power supply, and has a side benefit of circulating air through the entire system unit too.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25</a:t>
            </a:fld>
            <a:endParaRPr lang="en-US"/>
          </a:p>
        </p:txBody>
      </p:sp>
    </p:spTree>
    <p:extLst>
      <p:ext uri="{BB962C8B-B14F-4D97-AF65-F5344CB8AC3E}">
        <p14:creationId xmlns:p14="http://schemas.microsoft.com/office/powerpoint/2010/main" val="2074680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 power from your wall outlet is alternating current (AC), and is either 110 volt (v) or 220v, depending on the country in which you live. </a:t>
            </a:r>
          </a:p>
          <a:p>
            <a:pPr marL="181240" indent="-181240">
              <a:buFont typeface="Arial" panose="020B0604020202020204" pitchFamily="34" charset="0"/>
              <a:buChar char="•"/>
            </a:pPr>
            <a:r>
              <a:rPr lang="en-US" dirty="0" smtClean="0"/>
              <a:t>Computer components require direct current (DC) and require much lower voltages. A power supply has two jobs: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In a desktop PC, a power supply is a large silver metal box mounted in one corner of the system unit, with many bundles of colored wires and connectors emerging from it (see Figure 2.10). </a:t>
            </a:r>
          </a:p>
          <a:p>
            <a:pPr marL="181240" indent="-181240">
              <a:buFont typeface="Arial" panose="020B0604020202020204" pitchFamily="34" charset="0"/>
              <a:buChar char="•"/>
            </a:pPr>
            <a:r>
              <a:rPr lang="en-US" dirty="0" smtClean="0"/>
              <a:t>The wire colors are significant; each wire color carries a different voltage. </a:t>
            </a:r>
          </a:p>
          <a:p>
            <a:pPr marL="181240" indent="-181240">
              <a:buFont typeface="Arial" panose="020B0604020202020204" pitchFamily="34" charset="0"/>
              <a:buChar char="•"/>
            </a:pPr>
            <a:r>
              <a:rPr lang="en-US" dirty="0" smtClean="0"/>
              <a:t>Each connector has the appropriate wires running to it to deliver the exact voltage required for each connected device. </a:t>
            </a:r>
          </a:p>
          <a:p>
            <a:pPr marL="181240" indent="-181240">
              <a:buFont typeface="Arial" panose="020B0604020202020204" pitchFamily="34" charset="0"/>
              <a:buChar char="•"/>
            </a:pPr>
            <a:r>
              <a:rPr lang="en-US" dirty="0" smtClean="0"/>
              <a:t>Table 2.4 summarizes the most common wire colors and their uses. Of these, the most common are the first three: red, yellow, and black. </a:t>
            </a:r>
          </a:p>
          <a:p>
            <a:pPr marL="181240" indent="-181240">
              <a:buFont typeface="Arial" panose="020B0604020202020204" pitchFamily="34" charset="0"/>
              <a:buChar char="•"/>
            </a:pPr>
            <a:r>
              <a:rPr lang="en-US" dirty="0" smtClean="0"/>
              <a:t>The connector shown in Figure 2.11, for example, uses one red wire, one yellow wire, and two black wires. </a:t>
            </a:r>
          </a:p>
          <a:p>
            <a:pPr marL="181240" indent="-181240">
              <a:buFont typeface="Arial" panose="020B0604020202020204" pitchFamily="34" charset="0"/>
              <a:buChar char="•"/>
            </a:pPr>
            <a:r>
              <a:rPr lang="en-US" dirty="0" smtClean="0"/>
              <a:t>The power comes in on the red and yellow wires, and the black wires are for grounding. A desktop PC's power supply has a fan in it, and when you start up the PC, the fan starts up too. </a:t>
            </a:r>
          </a:p>
          <a:p>
            <a:pPr marL="181240" indent="-181240">
              <a:buFont typeface="Arial" panose="020B0604020202020204" pitchFamily="34" charset="0"/>
              <a:buChar char="•"/>
            </a:pPr>
            <a:r>
              <a:rPr lang="en-US" dirty="0" smtClean="0"/>
              <a:t>The fan pulls hot air out of the power supply, and has a side benefit of circulating air through the entire system unit too.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26</a:t>
            </a:fld>
            <a:endParaRPr lang="en-US"/>
          </a:p>
        </p:txBody>
      </p:sp>
    </p:spTree>
    <p:extLst>
      <p:ext uri="{BB962C8B-B14F-4D97-AF65-F5344CB8AC3E}">
        <p14:creationId xmlns:p14="http://schemas.microsoft.com/office/powerpoint/2010/main" val="106816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In addition to the several types of connectors that go to internal devices such as drives, the power supply also has one big connector, containing 20 or more wires arranged in two rows</a:t>
            </a:r>
            <a:r>
              <a:rPr lang="en-US" smtClean="0"/>
              <a:t>. This </a:t>
            </a:r>
            <a:r>
              <a:rPr lang="en-US" dirty="0" smtClean="0"/>
              <a:t>connector plugs directly into the motherboard, and powers all its components that do not have separate power connectors.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27</a:t>
            </a:fld>
            <a:endParaRPr lang="en-US"/>
          </a:p>
        </p:txBody>
      </p:sp>
    </p:spTree>
    <p:extLst>
      <p:ext uri="{BB962C8B-B14F-4D97-AF65-F5344CB8AC3E}">
        <p14:creationId xmlns:p14="http://schemas.microsoft.com/office/powerpoint/2010/main" val="2365862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On a notebook PC, the power supply is built in. </a:t>
            </a:r>
          </a:p>
          <a:p>
            <a:pPr marL="181240" indent="-181240">
              <a:buFont typeface="Arial" panose="020B0604020202020204" pitchFamily="34" charset="0"/>
              <a:buChar char="•"/>
            </a:pPr>
            <a:r>
              <a:rPr lang="en-US" dirty="0" smtClean="0"/>
              <a:t>The power cord typically contains a transformer block(sometimes called a brick) that steps down and converts the voltage. Figure 2.13 shows an example. </a:t>
            </a:r>
          </a:p>
          <a:p>
            <a:pPr marL="181240" indent="-181240">
              <a:buFont typeface="Arial" panose="020B0604020202020204" pitchFamily="34" charset="0"/>
              <a:buChar char="•"/>
            </a:pPr>
            <a:r>
              <a:rPr lang="en-US" dirty="0" smtClean="0"/>
              <a:t>When a notebook PC is plugged into AC power, its battery recharges. </a:t>
            </a:r>
          </a:p>
          <a:p>
            <a:pPr marL="181240" indent="-181240">
              <a:buFont typeface="Arial" panose="020B0604020202020204" pitchFamily="34" charset="0"/>
              <a:buChar char="•"/>
            </a:pPr>
            <a:r>
              <a:rPr lang="en-US" dirty="0" smtClean="0"/>
              <a:t>The battery automatically provides DC power at the correct voltage, so no power conversion is needed when running on battery power.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28</a:t>
            </a:fld>
            <a:endParaRPr lang="en-US"/>
          </a:p>
        </p:txBody>
      </p:sp>
    </p:spTree>
    <p:extLst>
      <p:ext uri="{BB962C8B-B14F-4D97-AF65-F5344CB8AC3E}">
        <p14:creationId xmlns:p14="http://schemas.microsoft.com/office/powerpoint/2010/main" val="3152133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When your computer won't start up, it can be an annoying or even frightening experience. </a:t>
            </a:r>
          </a:p>
          <a:p>
            <a:pPr marL="181240" indent="-181240">
              <a:buFont typeface="Arial" panose="020B0604020202020204" pitchFamily="34" charset="0"/>
              <a:buChar char="•"/>
            </a:pPr>
            <a:r>
              <a:rPr lang="en-US" dirty="0" smtClean="0"/>
              <a:t>It is not always obvious what is wrong with it. </a:t>
            </a:r>
          </a:p>
          <a:p>
            <a:pPr marL="181240" indent="-181240">
              <a:buFont typeface="Arial" panose="020B0604020202020204" pitchFamily="34" charset="0"/>
              <a:buChar char="•"/>
            </a:pPr>
            <a:r>
              <a:rPr lang="en-US" dirty="0" smtClean="0"/>
              <a:t>By understanding some of the common symptoms of problems, however, you can make a more educated guess when problems occur, and you might even be able to fix the problem yourself. </a:t>
            </a:r>
          </a:p>
          <a:p>
            <a:pPr marL="181240" indent="-181240">
              <a:buFont typeface="Arial" panose="020B0604020202020204" pitchFamily="34" charset="0"/>
              <a:buChar char="•"/>
            </a:pPr>
            <a:r>
              <a:rPr lang="en-US" dirty="0" smtClean="0"/>
              <a:t>If the computer doesn't show any signs of life when you press its Power button (no lights and no fan noises), it is most likely not receiving electricity. </a:t>
            </a:r>
          </a:p>
          <a:p>
            <a:pPr marL="181240" indent="-181240">
              <a:buFont typeface="Arial" panose="020B0604020202020204" pitchFamily="34" charset="0"/>
              <a:buChar char="•"/>
            </a:pPr>
            <a:r>
              <a:rPr lang="en-US" dirty="0" smtClean="0"/>
              <a:t>Check the outlet, the power cord, and the power strip (if you are using one) to make sure there is no break in the connection. Some power strips have on/off switches. </a:t>
            </a:r>
          </a:p>
          <a:p>
            <a:pPr marL="181240" indent="-181240">
              <a:buFont typeface="Arial" panose="020B0604020202020204" pitchFamily="34" charset="0"/>
              <a:buChar char="•"/>
            </a:pPr>
            <a:r>
              <a:rPr lang="en-US" dirty="0" smtClean="0"/>
              <a:t>After you have confirmed that electricity is not the issue, try holding down the PC's Power button for 10 seconds and then releasing it. </a:t>
            </a:r>
          </a:p>
          <a:p>
            <a:pPr marL="181240" indent="-181240">
              <a:buFont typeface="Arial" panose="020B0604020202020204" pitchFamily="34" charset="0"/>
              <a:buChar char="•"/>
            </a:pPr>
            <a:r>
              <a:rPr lang="en-US" dirty="0" smtClean="0"/>
              <a:t>Then press the Power button again normally to try again to turn the computer on. </a:t>
            </a:r>
          </a:p>
          <a:p>
            <a:pPr marL="181240" indent="-181240">
              <a:buFont typeface="Arial" panose="020B0604020202020204" pitchFamily="34" charset="0"/>
              <a:buChar char="•"/>
            </a:pPr>
            <a:r>
              <a:rPr lang="en-US" dirty="0" smtClean="0"/>
              <a:t>If the PC has placed itself into a </a:t>
            </a:r>
            <a:r>
              <a:rPr lang="en-US" dirty="0" err="1" smtClean="0"/>
              <a:t>lowpower</a:t>
            </a:r>
            <a:r>
              <a:rPr lang="en-US" dirty="0" smtClean="0"/>
              <a:t> mode such as Sleep and gotten stuck there, holding down the Power button will turn off the computer completely, releasing it from that mode.</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When you turn the computer on, if you see lights </a:t>
            </a:r>
            <a:r>
              <a:rPr lang="en-US" dirty="0" err="1" smtClean="0"/>
              <a:t>flas.h</a:t>
            </a:r>
            <a:r>
              <a:rPr lang="en-US" dirty="0" smtClean="0"/>
              <a:t> on its buttons or hear its fans spinning but you see nothing onscreen, check to make sure the monitor is connected properly and powered on. </a:t>
            </a:r>
          </a:p>
          <a:p>
            <a:pPr marL="181240" indent="-181240">
              <a:buFont typeface="Arial" panose="020B0604020202020204" pitchFamily="34" charset="0"/>
              <a:buChar char="•"/>
            </a:pPr>
            <a:r>
              <a:rPr lang="en-US" dirty="0" smtClean="0"/>
              <a:t>If the monitor is okay, then the device is receiving power but it is unable to complete its power-on self test (POST). The POST is a software procedure built into the BIOS; the device must pass this basic internal testing before the operating system can load. </a:t>
            </a:r>
          </a:p>
          <a:p>
            <a:pPr marL="181240" indent="-181240">
              <a:buFont typeface="Arial" panose="020B0604020202020204" pitchFamily="34" charset="0"/>
              <a:buChar char="•"/>
            </a:pPr>
            <a:r>
              <a:rPr lang="en-US" dirty="0" smtClean="0"/>
              <a:t>power-on self test (POST) A low-level hardware test that occurs at startup, before the operating system loads. If you have this problem after installing new hardware, the new hardware is probably at fault. </a:t>
            </a:r>
          </a:p>
          <a:p>
            <a:pPr marL="181240" indent="-181240">
              <a:buFont typeface="Arial" panose="020B0604020202020204" pitchFamily="34" charset="0"/>
              <a:buChar char="•"/>
            </a:pPr>
            <a:r>
              <a:rPr lang="en-US" dirty="0" smtClean="0"/>
              <a:t>Try removing it and then restarting to see if the system boots correctly without the device. Then try reinstalling the device. </a:t>
            </a:r>
          </a:p>
          <a:p>
            <a:pPr marL="181240" indent="-181240">
              <a:buFont typeface="Arial" panose="020B0604020202020204" pitchFamily="34" charset="0"/>
              <a:buChar char="•"/>
            </a:pPr>
            <a:r>
              <a:rPr lang="en-US" dirty="0" smtClean="0"/>
              <a:t>If the problem starts again, the device may be defective or incompatible with your computer. As the computer starts up, it is normal for it to beep once. </a:t>
            </a:r>
          </a:p>
          <a:p>
            <a:pPr marL="181240" indent="-181240">
              <a:buFont typeface="Arial" panose="020B0604020202020204" pitchFamily="34" charset="0"/>
              <a:buChar char="•"/>
            </a:pPr>
            <a:r>
              <a:rPr lang="en-US" dirty="0" smtClean="0"/>
              <a:t>If you hear multiple beeps, you may have a problem with memory. You may have recently installed some memory that is incompatible with your motherboard, or you may have installed it incorrectly. </a:t>
            </a:r>
          </a:p>
          <a:p>
            <a:pPr marL="181240" indent="-181240">
              <a:buFont typeface="Arial" panose="020B0604020202020204" pitchFamily="34" charset="0"/>
              <a:buChar char="•"/>
            </a:pPr>
            <a:r>
              <a:rPr lang="en-US" dirty="0" smtClean="0"/>
              <a:t>Because there is no error message, this is a difficult type of error to troubleshoot on your own. A computer professional may want to use a POST card, which is an expansion board that fits into one of the motherboard's empty expansion slots. </a:t>
            </a:r>
          </a:p>
          <a:p>
            <a:pPr marL="181240" indent="-181240">
              <a:buFont typeface="Arial" panose="020B0604020202020204" pitchFamily="34" charset="0"/>
              <a:buChar char="•"/>
            </a:pPr>
            <a:r>
              <a:rPr lang="en-US" dirty="0" smtClean="0"/>
              <a:t>The card monitors the start-up process and displays a two-digit code that describes the point at which the startup process has stalled. The POST card comes with a manual that deciphers the codes. For example, the code may indicate that the memory is at fault, or the CPU, or the motherboard itself.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29</a:t>
            </a:fld>
            <a:endParaRPr lang="en-US"/>
          </a:p>
        </p:txBody>
      </p:sp>
    </p:spTree>
    <p:extLst>
      <p:ext uri="{BB962C8B-B14F-4D97-AF65-F5344CB8AC3E}">
        <p14:creationId xmlns:p14="http://schemas.microsoft.com/office/powerpoint/2010/main" val="3285497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If you see some gray or white text on a black background, that's good—it means that your system passed its POST. If the start-up stalls in this mode, and displays an error message, it means that either your system is having a problem with a specific component or it can't find and start the operating system. </a:t>
            </a:r>
          </a:p>
          <a:p>
            <a:pPr marL="181240" indent="-181240">
              <a:buFont typeface="Arial" panose="020B0604020202020204" pitchFamily="34" charset="0"/>
              <a:buChar char="•"/>
            </a:pPr>
            <a:r>
              <a:rPr lang="en-US" dirty="0" smtClean="0"/>
              <a:t>You might see a Keyboard Stuck message, for example, if you have something sitting on your keyboard that is making one or more of the keys seem pressed. </a:t>
            </a:r>
          </a:p>
          <a:p>
            <a:pPr marL="181240" indent="-181240">
              <a:buFont typeface="Arial" panose="020B0604020202020204" pitchFamily="34" charset="0"/>
              <a:buChar char="•"/>
            </a:pPr>
            <a:r>
              <a:rPr lang="en-US" dirty="0" smtClean="0"/>
              <a:t>A No Operating System or Non-System Disk Error message could mean that your hard drive does not contain an operating system, or it could mean that the start-up process could not find your hard drive. Perhaps it is defective, or perhaps its connector has come loose. </a:t>
            </a:r>
          </a:p>
          <a:p>
            <a:pPr marL="181240" indent="-181240">
              <a:buFont typeface="Arial" panose="020B0604020202020204" pitchFamily="34" charset="0"/>
              <a:buChar char="•"/>
            </a:pPr>
            <a:r>
              <a:rPr lang="en-US" dirty="0" smtClean="0"/>
              <a:t>A common reason for the Non-System Disk error is that you may have left a USB flash drive or external drive connected and the system is trying to load the operating system from this device. Remove the device and then restart the system</a:t>
            </a:r>
          </a:p>
          <a:p>
            <a:pPr marL="181240" indent="-181240">
              <a:buFont typeface="Arial" panose="020B0604020202020204" pitchFamily="34" charset="0"/>
              <a:buChar char="•"/>
            </a:pPr>
            <a:r>
              <a:rPr lang="en-US" dirty="0" smtClean="0"/>
              <a:t>If you see an error message at start-up, research it online. You can usually find advice on the web that will help you troubleshoot. Some of the solutions you may find online may suggest that you view or change settings in your CMOS </a:t>
            </a:r>
            <a:r>
              <a:rPr lang="en-US" dirty="0" err="1" smtClean="0"/>
              <a:t>Setupprogram</a:t>
            </a:r>
            <a:r>
              <a:rPr lang="en-US" dirty="0" smtClean="0"/>
              <a:t> (sometimes called BIOS Setup). This utility is built into your motherboard. You can access it at start-up by pressing the key that activates it. There should be a message onscreen at start-up telling you what key that is. (It might be F1, for example.) If you press this key quickly when you see that message, the BIOS Setup program starts.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30</a:t>
            </a:fld>
            <a:endParaRPr lang="en-US"/>
          </a:p>
        </p:txBody>
      </p:sp>
    </p:spTree>
    <p:extLst>
      <p:ext uri="{BB962C8B-B14F-4D97-AF65-F5344CB8AC3E}">
        <p14:creationId xmlns:p14="http://schemas.microsoft.com/office/powerpoint/2010/main" val="31376332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If your system frequently shuts down or locks up after it has been operating for about 10 to 15 minutes, overheating is the most common cause. </a:t>
            </a:r>
          </a:p>
          <a:p>
            <a:pPr marL="181240" indent="-181240">
              <a:buFont typeface="Arial" panose="020B0604020202020204" pitchFamily="34" charset="0"/>
              <a:buChar char="•"/>
            </a:pPr>
            <a:r>
              <a:rPr lang="en-US" dirty="0" smtClean="0"/>
              <a:t>Many of the components in the system unit get hot as they operate, especially the CPU, the graphics processor, and the larger chips involved in the motherboard's chipset. Some chips that get especially hot have aluminum or copper blocks on top of them with baffles (ridges or wings) to increase the amount of surface that air touches. </a:t>
            </a:r>
          </a:p>
          <a:p>
            <a:pPr marL="181240" indent="-181240">
              <a:buFont typeface="Arial" panose="020B0604020202020204" pitchFamily="34" charset="0"/>
              <a:buChar char="•"/>
            </a:pPr>
            <a:r>
              <a:rPr lang="en-US" dirty="0" smtClean="0"/>
              <a:t>These blocks are called heat sink; they work by channeling heat away from the hot component; the air around the heat sink picks up the heat. In an active heat sink, a fan then blows that hot air away.</a:t>
            </a:r>
          </a:p>
          <a:p>
            <a:pPr marL="181240" indent="-181240">
              <a:buFont typeface="Arial" panose="020B0604020202020204" pitchFamily="34" charset="0"/>
              <a:buChar char="•"/>
            </a:pPr>
            <a:r>
              <a:rPr lang="en-US" dirty="0" smtClean="0"/>
              <a:t> In a passive heat sink, there is no fan; passive heat sinks rely on other fans nearby that are cooling the system unit in general to carry the heat away. If a component is overheating, you may have a defective fan in one of your active heat sinks. Try looking inside the system unit when the PC is running to see if you can identify a fan that isn't spinning</a:t>
            </a:r>
            <a:r>
              <a:rPr lang="en-US" smtClean="0"/>
              <a:t>. </a:t>
            </a:r>
          </a:p>
          <a:p>
            <a:pPr marL="181240" indent="-181240">
              <a:buFont typeface="Arial" panose="020B0604020202020204" pitchFamily="34" charset="0"/>
              <a:buChar char="•"/>
            </a:pPr>
            <a:r>
              <a:rPr lang="en-US" smtClean="0"/>
              <a:t>Another </a:t>
            </a:r>
            <a:r>
              <a:rPr lang="en-US" dirty="0" smtClean="0"/>
              <a:t>thing to check is to make sure the fan is not blocked with dust. The fans are designed to pull air in from the outside to cool the components. They also import dirt and dust, which can block the fans.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31</a:t>
            </a:fld>
            <a:endParaRPr lang="en-US"/>
          </a:p>
        </p:txBody>
      </p:sp>
    </p:spTree>
    <p:extLst>
      <p:ext uri="{BB962C8B-B14F-4D97-AF65-F5344CB8AC3E}">
        <p14:creationId xmlns:p14="http://schemas.microsoft.com/office/powerpoint/2010/main" val="16408075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76C27E-1E82-479A-99F2-BEB202CCAE81}" type="slidenum">
              <a:rPr lang="en-US" smtClean="0"/>
              <a:t>32</a:t>
            </a:fld>
            <a:endParaRPr lang="en-US"/>
          </a:p>
        </p:txBody>
      </p:sp>
    </p:spTree>
    <p:extLst>
      <p:ext uri="{BB962C8B-B14F-4D97-AF65-F5344CB8AC3E}">
        <p14:creationId xmlns:p14="http://schemas.microsoft.com/office/powerpoint/2010/main" val="239653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 CPU contains millions of tiny transistors and </a:t>
            </a:r>
          </a:p>
          <a:p>
            <a:r>
              <a:rPr lang="en-US" dirty="0" smtClean="0"/>
              <a:t>	pathways that take in data and instructions, </a:t>
            </a:r>
          </a:p>
          <a:p>
            <a:r>
              <a:rPr lang="en-US" dirty="0" smtClean="0"/>
              <a:t>	process (calculate) the data according to the instructions, and </a:t>
            </a:r>
          </a:p>
          <a:p>
            <a:r>
              <a:rPr lang="en-US" dirty="0" smtClean="0"/>
              <a:t>	output the results of the calculations. </a:t>
            </a:r>
          </a:p>
          <a:p>
            <a:pPr marL="181240" indent="-181240">
              <a:buFont typeface="Arial" panose="020B0604020202020204" pitchFamily="34" charset="0"/>
              <a:buChar char="•"/>
            </a:pPr>
            <a:r>
              <a:rPr lang="en-US" dirty="0" smtClean="0"/>
              <a:t>A computer may also have smaller processors used in specific subsystems, such as a graphics processor. </a:t>
            </a:r>
          </a:p>
          <a:p>
            <a:pPr marL="181240" indent="-181240">
              <a:buFont typeface="Arial" panose="020B0604020202020204" pitchFamily="34" charset="0"/>
              <a:buChar char="•"/>
            </a:pPr>
            <a:r>
              <a:rPr lang="en-US" u="sng" dirty="0" smtClean="0"/>
              <a:t>The control unit </a:t>
            </a:r>
            <a:r>
              <a:rPr lang="en-US" dirty="0" smtClean="0"/>
              <a:t>manages the flow of data through the CPU. It directs data to and from the other components within the CPU. </a:t>
            </a:r>
          </a:p>
          <a:p>
            <a:pPr marL="181240" indent="-181240">
              <a:buFont typeface="Arial" panose="020B0604020202020204" pitchFamily="34" charset="0"/>
              <a:buChar char="•"/>
            </a:pPr>
            <a:r>
              <a:rPr lang="en-US" u="sng" dirty="0" smtClean="0"/>
              <a:t>The arithmetic logic unit (ALU) </a:t>
            </a:r>
            <a:r>
              <a:rPr lang="en-US" dirty="0" smtClean="0"/>
              <a:t>component does the actual processing. It receives data and instructions and delivers a result. For example, if it received the numbers 3 and 5, and the instruction Sum, it would return 8. </a:t>
            </a:r>
          </a:p>
          <a:p>
            <a:pPr marL="181240" indent="-181240">
              <a:buFont typeface="Arial" panose="020B0604020202020204" pitchFamily="34" charset="0"/>
              <a:buChar char="•"/>
            </a:pPr>
            <a:r>
              <a:rPr lang="en-US" u="sng" dirty="0" smtClean="0"/>
              <a:t>Registers</a:t>
            </a:r>
            <a:r>
              <a:rPr lang="en-US" dirty="0" smtClean="0"/>
              <a:t> are holding areas for both data and instructions. There are many different registers, each with its own special purpose. For example, there are registers that hold data, registers that hold instructions, registers that store logical states (yes/no), temporary values that serve as increment counters, and so on.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4</a:t>
            </a:fld>
            <a:endParaRPr lang="en-US"/>
          </a:p>
        </p:txBody>
      </p:sp>
    </p:spTree>
    <p:extLst>
      <p:ext uri="{BB962C8B-B14F-4D97-AF65-F5344CB8AC3E}">
        <p14:creationId xmlns:p14="http://schemas.microsoft.com/office/powerpoint/2010/main" val="343921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The CPU contains millions of tiny transistors and </a:t>
            </a:r>
          </a:p>
          <a:p>
            <a:r>
              <a:rPr lang="en-US" dirty="0" smtClean="0"/>
              <a:t>	pathways that take in data and instructions, </a:t>
            </a:r>
          </a:p>
          <a:p>
            <a:r>
              <a:rPr lang="en-US" dirty="0" smtClean="0"/>
              <a:t>	process (calculate) the data according to the instructions, and </a:t>
            </a:r>
          </a:p>
          <a:p>
            <a:r>
              <a:rPr lang="en-US" dirty="0" smtClean="0"/>
              <a:t>	output the results of the calculations. </a:t>
            </a:r>
          </a:p>
          <a:p>
            <a:pPr marL="181240" indent="-181240">
              <a:buFont typeface="Arial" panose="020B0604020202020204" pitchFamily="34" charset="0"/>
              <a:buChar char="•"/>
            </a:pPr>
            <a:r>
              <a:rPr lang="en-US" dirty="0" smtClean="0"/>
              <a:t>A computer may also have smaller processors used in specific subsystems, such as a graphics processor. </a:t>
            </a:r>
          </a:p>
          <a:p>
            <a:pPr marL="181240" indent="-181240">
              <a:buFont typeface="Arial" panose="020B0604020202020204" pitchFamily="34" charset="0"/>
              <a:buChar char="•"/>
            </a:pPr>
            <a:r>
              <a:rPr lang="en-US" u="sng" dirty="0" smtClean="0"/>
              <a:t>The control unit </a:t>
            </a:r>
            <a:r>
              <a:rPr lang="en-US" dirty="0" smtClean="0"/>
              <a:t>manages the flow of data through the CPU. It directs data to and from the other components within the CPU. </a:t>
            </a:r>
          </a:p>
          <a:p>
            <a:pPr marL="181240" indent="-181240">
              <a:buFont typeface="Arial" panose="020B0604020202020204" pitchFamily="34" charset="0"/>
              <a:buChar char="•"/>
            </a:pPr>
            <a:r>
              <a:rPr lang="en-US" u="sng" dirty="0" smtClean="0"/>
              <a:t>The arithmetic logic unit (ALU) </a:t>
            </a:r>
            <a:r>
              <a:rPr lang="en-US" dirty="0" smtClean="0"/>
              <a:t>component does the actual processing. It receives data and instructions and delivers a result. For example, if it received the numbers 3 and 5, and the instruction Sum, it would return 8. </a:t>
            </a:r>
          </a:p>
          <a:p>
            <a:pPr marL="181240" indent="-181240">
              <a:buFont typeface="Arial" panose="020B0604020202020204" pitchFamily="34" charset="0"/>
              <a:buChar char="•"/>
            </a:pPr>
            <a:r>
              <a:rPr lang="en-US" u="sng" dirty="0" smtClean="0"/>
              <a:t>Registers</a:t>
            </a:r>
            <a:r>
              <a:rPr lang="en-US" dirty="0" smtClean="0"/>
              <a:t> are holding areas for both data and instructions. There are many different registers, each with its own special purpose. For example, there are registers that hold data, registers that hold instructions, registers that store logical states (yes/no), temporary values that serve as increment counters, and so on.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5</a:t>
            </a:fld>
            <a:endParaRPr lang="en-US"/>
          </a:p>
        </p:txBody>
      </p:sp>
    </p:spTree>
    <p:extLst>
      <p:ext uri="{BB962C8B-B14F-4D97-AF65-F5344CB8AC3E}">
        <p14:creationId xmlns:p14="http://schemas.microsoft.com/office/powerpoint/2010/main" val="343921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defTabSz="966612">
              <a:buFont typeface="Arial" panose="020B0604020202020204" pitchFamily="34" charset="0"/>
              <a:buChar char="•"/>
              <a:defRPr/>
            </a:pPr>
            <a:r>
              <a:rPr lang="en-US" u="sng" dirty="0" smtClean="0"/>
              <a:t>Registers</a:t>
            </a:r>
            <a:r>
              <a:rPr lang="en-US" dirty="0" smtClean="0"/>
              <a:t> are holding areas for both data and instructions. There are many different registers, each with its own special purpose. For example, there are registers that hold data, registers that hold instructions, registers that store logical states (yes/no), temporary values that serve as increment counters, and so on. </a:t>
            </a:r>
          </a:p>
          <a:p>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6</a:t>
            </a:fld>
            <a:endParaRPr lang="en-US"/>
          </a:p>
        </p:txBody>
      </p:sp>
    </p:spTree>
    <p:extLst>
      <p:ext uri="{BB962C8B-B14F-4D97-AF65-F5344CB8AC3E}">
        <p14:creationId xmlns:p14="http://schemas.microsoft.com/office/powerpoint/2010/main" val="139406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You can also trace the same basic procedure in Figure 2.1 to understand how the parts of the CPU relate to the activities. </a:t>
            </a:r>
          </a:p>
          <a:p>
            <a:pPr marL="181240" indent="-181240">
              <a:buFont typeface="Arial" panose="020B0604020202020204" pitchFamily="34" charset="0"/>
              <a:buChar char="•"/>
            </a:pPr>
            <a:r>
              <a:rPr lang="en-US" dirty="0" smtClean="0"/>
              <a:t>The CPU performs billions of machine cycles per second, with the exact timing being determined by the system clock (also called the system timer), a chip on the motherboard that provides the timing for all the system components to operate, as a metronome might do.</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u="sng" dirty="0" smtClean="0"/>
              <a:t>system clock </a:t>
            </a:r>
            <a:r>
              <a:rPr lang="en-US" dirty="0" smtClean="0"/>
              <a:t>A crystal on the motherboard that sets the timing for data moving through the system, such as between memory and the CPU. </a:t>
            </a:r>
          </a:p>
          <a:p>
            <a:pPr marL="181240" indent="-181240">
              <a:buFont typeface="Arial" panose="020B0604020202020204" pitchFamily="34" charset="0"/>
              <a:buChar char="•"/>
            </a:pPr>
            <a:r>
              <a:rPr lang="en-US" dirty="0" smtClean="0"/>
              <a:t>This chip contains a crystal that oscillates at a certain frequency to produce the timing pulses.</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7</a:t>
            </a:fld>
            <a:endParaRPr lang="en-US"/>
          </a:p>
        </p:txBody>
      </p:sp>
    </p:spTree>
    <p:extLst>
      <p:ext uri="{BB962C8B-B14F-4D97-AF65-F5344CB8AC3E}">
        <p14:creationId xmlns:p14="http://schemas.microsoft.com/office/powerpoint/2010/main" val="3720048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Physically, a CPU is a very small and thin sheet of semiconductor material (usually silicon) with a complex array of tiny transistors and pathways stamped into it with a die. </a:t>
            </a:r>
          </a:p>
          <a:p>
            <a:pPr marL="181240" indent="-181240">
              <a:buFont typeface="Arial" panose="020B0604020202020204" pitchFamily="34" charset="0"/>
              <a:buChar char="•"/>
            </a:pPr>
            <a:r>
              <a:rPr lang="en-US" dirty="0" smtClean="0"/>
              <a:t>Semiconductor material is used for CPUs because it does not affect the flow of electricity one way or another: it neither conducts it nor impedes it. </a:t>
            </a:r>
          </a:p>
          <a:p>
            <a:pPr marL="181240" indent="-181240">
              <a:buFont typeface="Arial" panose="020B0604020202020204" pitchFamily="34" charset="0"/>
              <a:buChar char="•"/>
            </a:pPr>
            <a:r>
              <a:rPr lang="en-US" dirty="0" smtClean="0"/>
              <a:t>The components inside the CPU are so small that you need a microscope to see them. </a:t>
            </a:r>
          </a:p>
          <a:p>
            <a:pPr marL="181240" indent="-181240">
              <a:buFont typeface="Arial" panose="020B0604020202020204" pitchFamily="34" charset="0"/>
              <a:buChar char="•"/>
            </a:pPr>
            <a:endParaRPr lang="en-US" dirty="0" smtClean="0"/>
          </a:p>
          <a:p>
            <a:pPr marL="181240" indent="-181240">
              <a:buFont typeface="Arial" panose="020B0604020202020204" pitchFamily="34" charset="0"/>
              <a:buChar char="•"/>
            </a:pPr>
            <a:r>
              <a:rPr lang="en-US" dirty="0" smtClean="0"/>
              <a:t>The CPU is fragile, so it is protected by a sturdy ceramic and metal casing; some models are mounted on miniature square circuit boards. </a:t>
            </a:r>
          </a:p>
          <a:p>
            <a:pPr marL="181240" indent="-181240">
              <a:buFont typeface="Arial" panose="020B0604020202020204" pitchFamily="34" charset="0"/>
              <a:buChar char="•"/>
            </a:pPr>
            <a:r>
              <a:rPr lang="en-US" dirty="0" smtClean="0"/>
              <a:t>The underside of this casing contains either tiny pins or tiny metal dots, precisely spaced, that align with connectors on the CPU socket on the motherboard. </a:t>
            </a:r>
          </a:p>
          <a:p>
            <a:pPr marL="181240" indent="-181240">
              <a:buFont typeface="Arial" panose="020B0604020202020204" pitchFamily="34" charset="0"/>
              <a:buChar char="•"/>
            </a:pPr>
            <a:r>
              <a:rPr lang="en-US" dirty="0" smtClean="0"/>
              <a:t>Each pin or each dot is a separate communication line, carrying a different piece of data. </a:t>
            </a:r>
          </a:p>
          <a:p>
            <a:pPr marL="181240" indent="-181240">
              <a:buFont typeface="Arial" panose="020B0604020202020204" pitchFamily="34" charset="0"/>
              <a:buChar char="•"/>
            </a:pPr>
            <a:r>
              <a:rPr lang="en-US" dirty="0" smtClean="0"/>
              <a:t>CPUs come in different sizes and have to match the socket type on the corresponding motherboard.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8</a:t>
            </a:fld>
            <a:endParaRPr lang="en-US"/>
          </a:p>
        </p:txBody>
      </p:sp>
    </p:spTree>
    <p:extLst>
      <p:ext uri="{BB962C8B-B14F-4D97-AF65-F5344CB8AC3E}">
        <p14:creationId xmlns:p14="http://schemas.microsoft.com/office/powerpoint/2010/main" val="139624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Most modern CPUs have multiple cores, so they can complete multiple tasks simultaneously, as if they physically were more than one CPU. </a:t>
            </a:r>
          </a:p>
          <a:p>
            <a:pPr marL="181240" indent="-181240">
              <a:buFont typeface="Arial" panose="020B0604020202020204" pitchFamily="34" charset="0"/>
              <a:buChar char="•"/>
            </a:pPr>
            <a:r>
              <a:rPr lang="en-US" dirty="0" smtClean="0"/>
              <a:t>A core consists of a separate set of the essential processor components (control unit, ALU, and registers). </a:t>
            </a:r>
          </a:p>
          <a:p>
            <a:pPr marL="181240" indent="-181240">
              <a:buFont typeface="Arial" panose="020B0604020202020204" pitchFamily="34" charset="0"/>
              <a:buChar char="•"/>
            </a:pPr>
            <a:r>
              <a:rPr lang="en-US" dirty="0" smtClean="0"/>
              <a:t>Most models of the Intel i7 processor have four cores, for example. All of the CPU's cores are located on the same chip.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9</a:t>
            </a:fld>
            <a:endParaRPr lang="en-US"/>
          </a:p>
        </p:txBody>
      </p:sp>
    </p:spTree>
    <p:extLst>
      <p:ext uri="{BB962C8B-B14F-4D97-AF65-F5344CB8AC3E}">
        <p14:creationId xmlns:p14="http://schemas.microsoft.com/office/powerpoint/2010/main" val="24545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dirty="0" smtClean="0"/>
              <a:t>In theory, the CPU is capable of executing a function with every tick of the system clock (called a clock cycle). </a:t>
            </a:r>
          </a:p>
          <a:p>
            <a:pPr marL="181240" indent="-181240">
              <a:buFont typeface="Arial" panose="020B0604020202020204" pitchFamily="34" charset="0"/>
              <a:buChar char="•"/>
            </a:pPr>
            <a:r>
              <a:rPr lang="en-US" dirty="0" smtClean="0"/>
              <a:t>However, in practice, the CPU sometimes is idle because there is a delay between the request for data to be retrieved from memory and its delivery. </a:t>
            </a:r>
          </a:p>
          <a:p>
            <a:pPr marL="181240" indent="-181240">
              <a:buFont typeface="Arial" panose="020B0604020202020204" pitchFamily="34" charset="0"/>
              <a:buChar char="•"/>
            </a:pPr>
            <a:r>
              <a:rPr lang="en-US" dirty="0" smtClean="0"/>
              <a:t>The bus (pathway) between memory and the CPU is not as fast as the CPU's internal speed, so several clock cycles may pass when the CPU is idle. </a:t>
            </a:r>
          </a:p>
          <a:p>
            <a:pPr marL="181240" indent="-181240">
              <a:buFont typeface="Arial" panose="020B0604020202020204" pitchFamily="34" charset="0"/>
              <a:buChar char="•"/>
            </a:pPr>
            <a:r>
              <a:rPr lang="en-US" dirty="0" smtClean="0"/>
              <a:t>A delay caused by waiting for another component to deliver data is called latency. </a:t>
            </a:r>
          </a:p>
          <a:p>
            <a:pPr marL="181240" indent="-181240">
              <a:buFont typeface="Arial" panose="020B0604020202020204" pitchFamily="34" charset="0"/>
              <a:buChar char="•"/>
            </a:pPr>
            <a:r>
              <a:rPr lang="en-US" dirty="0" smtClean="0"/>
              <a:t>To help minimize latency, CPUs have caches.</a:t>
            </a:r>
          </a:p>
          <a:p>
            <a:pPr marL="181240" indent="-181240">
              <a:buFont typeface="Arial" panose="020B0604020202020204" pitchFamily="34" charset="0"/>
              <a:buChar char="•"/>
            </a:pPr>
            <a:r>
              <a:rPr lang="en-US" dirty="0" smtClean="0"/>
              <a:t> A cache is a small amount of very fast memory located near (or within) the CPU. </a:t>
            </a:r>
          </a:p>
          <a:p>
            <a:pPr marL="181240" indent="-181240">
              <a:buFont typeface="Arial" panose="020B0604020202020204" pitchFamily="34" charset="0"/>
              <a:buChar char="•"/>
            </a:pPr>
            <a:r>
              <a:rPr lang="en-US" dirty="0" smtClean="0"/>
              <a:t>Data that the CPU has recently used, or is predicted to need soon, is placed in the cache for temporary holding. </a:t>
            </a:r>
          </a:p>
          <a:p>
            <a:pPr marL="181240" indent="-181240">
              <a:buFont typeface="Arial" panose="020B0604020202020204" pitchFamily="34" charset="0"/>
              <a:buChar char="•"/>
            </a:pPr>
            <a:r>
              <a:rPr lang="en-US" dirty="0" smtClean="0"/>
              <a:t>That way, if the CPU calls for the data, it's more readily available and there is less delay. CPUs have a multi-level cache system. </a:t>
            </a:r>
          </a:p>
          <a:p>
            <a:pPr marL="181240" indent="-181240">
              <a:buFont typeface="Arial" panose="020B0604020202020204" pitchFamily="34" charset="0"/>
              <a:buChar char="•"/>
            </a:pPr>
            <a:r>
              <a:rPr lang="en-US" dirty="0" smtClean="0"/>
              <a:t>Whenever the CPU needs some data, it first checks the Level 1 (L1) cache to see if it's there. </a:t>
            </a:r>
          </a:p>
          <a:p>
            <a:pPr marL="181240" indent="-181240">
              <a:buFont typeface="Arial" panose="020B0604020202020204" pitchFamily="34" charset="0"/>
              <a:buChar char="•"/>
            </a:pPr>
            <a:r>
              <a:rPr lang="en-US" dirty="0" smtClean="0"/>
              <a:t>If the CPU does not find what it needs in the L1 cache, it checks the L2 cache. </a:t>
            </a:r>
          </a:p>
          <a:p>
            <a:pPr marL="181240" indent="-181240">
              <a:buFont typeface="Arial" panose="020B0604020202020204" pitchFamily="34" charset="0"/>
              <a:buChar char="•"/>
            </a:pPr>
            <a:r>
              <a:rPr lang="en-US" dirty="0" smtClean="0"/>
              <a:t>This cache is also on the CPU itself. Finally, if the L2 cache does not have it, the CPU checks the L3 cache. </a:t>
            </a:r>
            <a:endParaRPr lang="en-US" dirty="0"/>
          </a:p>
        </p:txBody>
      </p:sp>
      <p:sp>
        <p:nvSpPr>
          <p:cNvPr id="4" name="Slide Number Placeholder 3"/>
          <p:cNvSpPr>
            <a:spLocks noGrp="1"/>
          </p:cNvSpPr>
          <p:nvPr>
            <p:ph type="sldNum" sz="quarter" idx="10"/>
          </p:nvPr>
        </p:nvSpPr>
        <p:spPr/>
        <p:txBody>
          <a:bodyPr/>
          <a:lstStyle/>
          <a:p>
            <a:fld id="{E376C27E-1E82-479A-99F2-BEB202CCAE81}" type="slidenum">
              <a:rPr lang="en-US" smtClean="0"/>
              <a:t>10</a:t>
            </a:fld>
            <a:endParaRPr lang="en-US"/>
          </a:p>
        </p:txBody>
      </p:sp>
    </p:spTree>
    <p:extLst>
      <p:ext uri="{BB962C8B-B14F-4D97-AF65-F5344CB8AC3E}">
        <p14:creationId xmlns:p14="http://schemas.microsoft.com/office/powerpoint/2010/main" val="3555826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45AAF35-C424-4CE3-97EA-FF049E97E228}" type="datetime1">
              <a:rPr lang="en-US" smtClean="0"/>
              <a:t>4/18/2022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0" y="0"/>
            <a:ext cx="1783041" cy="7379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FB2EC7-48FD-447C-93C1-EF7E91323BF3}" type="datetime1">
              <a:rPr lang="en-US" smtClean="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603FB2-F478-4FEB-9C01-4B559D378B41}" type="datetime1">
              <a:rPr lang="en-US" smtClean="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A8A8D28A-175A-4C2A-BDAB-F953787068A8}" type="datetimeFigureOut">
              <a:rPr lang="en-US" smtClean="0">
                <a:solidFill>
                  <a:srgbClr val="72A376">
                    <a:lumMod val="50000"/>
                  </a:srgbClr>
                </a:solidFill>
              </a:rPr>
              <a:pPr/>
              <a:t>4/18/2022</a:t>
            </a:fld>
            <a:endParaRPr lang="en-US">
              <a:solidFill>
                <a:srgbClr val="72A376">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solidFill>
                <a:srgbClr val="72A376">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BC51D7B-70D5-45E3-BBEA-11BAD0D1D427}" type="slidenum">
              <a:rPr lang="en-US" smtClean="0">
                <a:solidFill>
                  <a:srgbClr val="72A376">
                    <a:lumMod val="50000"/>
                  </a:srgbClr>
                </a:solidFill>
              </a:rPr>
              <a:pPr/>
              <a:t>‹#›</a:t>
            </a:fld>
            <a:endParaRPr lang="en-US">
              <a:solidFill>
                <a:srgbClr val="72A376">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4000" y="0"/>
            <a:ext cx="1783041" cy="737932"/>
          </a:xfrm>
          <a:prstGeom prst="rect">
            <a:avLst/>
          </a:prstGeom>
        </p:spPr>
      </p:pic>
    </p:spTree>
    <p:extLst>
      <p:ext uri="{BB962C8B-B14F-4D97-AF65-F5344CB8AC3E}">
        <p14:creationId xmlns:p14="http://schemas.microsoft.com/office/powerpoint/2010/main" val="1479738683"/>
      </p:ext>
    </p:extLst>
  </p:cSld>
  <p:clrMapOvr>
    <a:masterClrMapping/>
  </p:clrMapOvr>
  <p:transition spd="slow">
    <p:fad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20823952"/>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8A8D28A-175A-4C2A-BDAB-F953787068A8}" type="datetimeFigureOut">
              <a:rPr lang="en-US" smtClean="0">
                <a:solidFill>
                  <a:srgbClr val="EAEBDE"/>
                </a:solidFill>
              </a:rPr>
              <a:pPr/>
              <a:t>4/18/2022</a:t>
            </a:fld>
            <a:endParaRPr lang="en-US">
              <a:solidFill>
                <a:srgbClr val="EAEBDE"/>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solidFill>
                <a:srgbClr val="EAEBDE"/>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BC51D7B-70D5-45E3-BBEA-11BAD0D1D427}" type="slidenum">
              <a:rPr lang="en-US" smtClean="0">
                <a:solidFill>
                  <a:srgbClr val="EAEBDE"/>
                </a:solidFill>
              </a:rPr>
              <a:pPr/>
              <a:t>‹#›</a:t>
            </a:fld>
            <a:endParaRPr lang="en-US">
              <a:solidFill>
                <a:srgbClr val="EAEBDE"/>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50186419"/>
      </p:ext>
    </p:extLst>
  </p:cSld>
  <p:clrMapOvr>
    <a:overrideClrMapping bg1="dk1" tx1="lt1" bg2="dk2" tx2="lt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67863303"/>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14718659"/>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246221053"/>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4787062"/>
      </p:ext>
    </p:extLst>
  </p:cSld>
  <p:clrMapOvr>
    <a:masterClrMapping/>
  </p:clrMapOvr>
  <p:transition spd="slow">
    <p:fad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7015223"/>
      </p:ext>
    </p:extLst>
  </p:cSld>
  <p:clrMapOvr>
    <a:masterClrMapping/>
  </p:clrMapOvr>
  <p:transition spd="slow">
    <p:fade/>
  </p:transition>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91BBBC-7CD4-4928-A2E4-C2226B595C4A}" type="datetime1">
              <a:rPr lang="en-US" smtClean="0"/>
              <a:t>4/18/2022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930728291"/>
      </p:ext>
    </p:extLst>
  </p:cSld>
  <p:clrMapOvr>
    <a:masterClrMapping/>
  </p:clrMapOvr>
  <p:transition spd="slow">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58346034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8D28A-175A-4C2A-BDAB-F953787068A8}" type="datetimeFigureOut">
              <a:rPr lang="en-US" smtClean="0">
                <a:solidFill>
                  <a:prstClr val="black">
                    <a:lumMod val="65000"/>
                    <a:lumOff val="35000"/>
                  </a:prstClr>
                </a:solidFill>
              </a:rPr>
              <a:pPr/>
              <a:t>4/18/2022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0BC51D7B-70D5-45E3-BBEA-11BAD0D1D427}"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73020163"/>
      </p:ext>
    </p:extLst>
  </p:cSld>
  <p:clrMapOvr>
    <a:masterClrMapping/>
  </p:clrMapOvr>
  <p:transition spd="slow">
    <p:fade/>
  </p:transition>
  <p:timing>
    <p:tnLst>
      <p:par>
        <p:cTn id="1" dur="indefinite" restart="never" nodeType="tmRoot"/>
      </p:par>
    </p:tnLst>
  </p:timing>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A83B3C75-4EC7-4AEC-8B27-88F564CA74D3}" type="datetime1">
              <a:rPr lang="en-US" smtClean="0"/>
              <a:t>4/18/2022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C8FA72-19E6-4AFE-9C52-5986EAABD19C}" type="datetime1">
              <a:rPr lang="en-US" smtClean="0"/>
              <a:t>4/18/2022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DE567D-33AE-492E-ABE5-6016B97EF586}" type="datetime1">
              <a:rPr lang="en-US" smtClean="0"/>
              <a:t>4/18/2022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C0479D-1B48-4474-A874-773149409A1E}" type="datetime1">
              <a:rPr lang="en-US" smtClean="0"/>
              <a:t>4/18/2022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78EB9-D2AF-41B4-A049-72397C1A4D23}" type="datetime1">
              <a:rPr lang="en-US" smtClean="0"/>
              <a:t>4/18/2022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EB1C452C-FD84-4BAB-930E-A98CD44132F8}" type="datetime1">
              <a:rPr lang="en-US" smtClean="0"/>
              <a:t>4/18/2022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F72B171-FBF7-427F-8707-0949EDCDC18C}" type="datetime1">
              <a:rPr lang="en-US" smtClean="0"/>
              <a:t>4/18/2022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6137FBE-DC41-4881-9B5C-28E821793371}" type="datetime1">
              <a:rPr lang="en-US" smtClean="0"/>
              <a:t>4/18/2022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47300" y="12700"/>
            <a:ext cx="1783041" cy="7379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4977">
        <p:randomBar dir="vert"/>
      </p:transition>
    </mc:Choice>
    <mc:Fallback xmlns="">
      <p:transition spd="slow" advTm="34977">
        <p:randomBar dir="ver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100" b="0" i="0" u="none"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6137FBE-DC41-4881-9B5C-28E821793371}" type="datetime1">
              <a:rPr lang="en-US" smtClean="0"/>
              <a:t>4/18/2022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802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62381" y="1098388"/>
            <a:ext cx="10318419" cy="4394988"/>
          </a:xfrm>
        </p:spPr>
        <p:txBody>
          <a:bodyPr/>
          <a:lstStyle/>
          <a:p>
            <a:r>
              <a:rPr lang="en-US" sz="4800" b="1" dirty="0" smtClean="0">
                <a:solidFill>
                  <a:schemeClr val="tx1"/>
                </a:solidFill>
              </a:rPr>
              <a:t>Chapter 2: </a:t>
            </a:r>
            <a:br>
              <a:rPr lang="en-US" sz="4800" b="1" dirty="0" smtClean="0">
                <a:solidFill>
                  <a:schemeClr val="tx1"/>
                </a:solidFill>
              </a:rPr>
            </a:br>
            <a:r>
              <a:rPr lang="en-US" sz="4800" b="1" dirty="0" smtClean="0">
                <a:solidFill>
                  <a:schemeClr val="tx1"/>
                </a:solidFill>
              </a:rPr>
              <a:t>The System Unit</a:t>
            </a:r>
            <a:endParaRPr lang="en-US" sz="4800" b="1" dirty="0">
              <a:solidFill>
                <a:schemeClr val="tx1"/>
              </a:solidFill>
            </a:endParaRPr>
          </a:p>
        </p:txBody>
      </p:sp>
      <p:sp>
        <p:nvSpPr>
          <p:cNvPr id="2051" name="Rectangle 3"/>
          <p:cNvSpPr>
            <a:spLocks noGrp="1" noChangeArrowheads="1"/>
          </p:cNvSpPr>
          <p:nvPr>
            <p:ph type="subTitle" idx="1"/>
          </p:nvPr>
        </p:nvSpPr>
        <p:spPr/>
        <p:txBody>
          <a:bodyPr/>
          <a:lstStyle/>
          <a:p>
            <a:pPr eaLnBrk="1" hangingPunct="1"/>
            <a:r>
              <a:rPr lang="en-US" altLang="en-US" b="1" dirty="0" smtClean="0">
                <a:solidFill>
                  <a:schemeClr val="bg1"/>
                </a:solidFill>
                <a:ea typeface="ＭＳ Ｐゴシック" panose="020B0600070205080204" pitchFamily="34" charset="-128"/>
              </a:rPr>
              <a:t>Instructor: &lt;</a:t>
            </a:r>
            <a:r>
              <a:rPr lang="en-US" altLang="en-US" b="1" dirty="0" err="1" smtClean="0">
                <a:solidFill>
                  <a:schemeClr val="bg1"/>
                </a:solidFill>
                <a:ea typeface="ＭＳ Ｐゴシック" panose="020B0600070205080204" pitchFamily="34" charset="-128"/>
              </a:rPr>
              <a:t>Daw</a:t>
            </a:r>
            <a:r>
              <a:rPr lang="en-US" altLang="en-US" b="1" dirty="0" smtClean="0">
                <a:solidFill>
                  <a:schemeClr val="bg1"/>
                </a:solidFill>
                <a:ea typeface="ＭＳ Ｐゴシック" panose="020B0600070205080204" pitchFamily="34" charset="-128"/>
              </a:rPr>
              <a:t> </a:t>
            </a:r>
            <a:r>
              <a:rPr lang="en-US" altLang="en-US" b="1" dirty="0" err="1" smtClean="0">
                <a:solidFill>
                  <a:schemeClr val="bg1"/>
                </a:solidFill>
                <a:ea typeface="ＭＳ Ｐゴシック" panose="020B0600070205080204" pitchFamily="34" charset="-128"/>
              </a:rPr>
              <a:t>Khin</a:t>
            </a:r>
            <a:r>
              <a:rPr lang="en-US" altLang="en-US" b="1" dirty="0" smtClean="0">
                <a:solidFill>
                  <a:schemeClr val="bg1"/>
                </a:solidFill>
                <a:ea typeface="ＭＳ Ｐゴシック" panose="020B0600070205080204" pitchFamily="34" charset="-128"/>
              </a:rPr>
              <a:t> </a:t>
            </a:r>
            <a:r>
              <a:rPr lang="en-US" altLang="en-US" b="1" dirty="0" err="1" smtClean="0">
                <a:solidFill>
                  <a:schemeClr val="bg1"/>
                </a:solidFill>
                <a:ea typeface="ＭＳ Ｐゴシック" panose="020B0600070205080204" pitchFamily="34" charset="-128"/>
              </a:rPr>
              <a:t>Myat</a:t>
            </a:r>
            <a:r>
              <a:rPr lang="en-US" altLang="en-US" b="1" dirty="0" smtClean="0">
                <a:solidFill>
                  <a:schemeClr val="bg1"/>
                </a:solidFill>
                <a:ea typeface="ＭＳ Ｐゴシック" panose="020B0600070205080204" pitchFamily="34" charset="-128"/>
              </a:rPr>
              <a:t> Thu&gt;</a:t>
            </a:r>
          </a:p>
        </p:txBody>
      </p:sp>
    </p:spTree>
    <p:extLst>
      <p:ext uri="{BB962C8B-B14F-4D97-AF65-F5344CB8AC3E}">
        <p14:creationId xmlns:p14="http://schemas.microsoft.com/office/powerpoint/2010/main" val="1771220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Caches</a:t>
            </a:r>
            <a:endParaRPr lang="en-US" dirty="0"/>
          </a:p>
        </p:txBody>
      </p:sp>
      <p:sp>
        <p:nvSpPr>
          <p:cNvPr id="3" name="Content Placeholder 2"/>
          <p:cNvSpPr>
            <a:spLocks noGrp="1"/>
          </p:cNvSpPr>
          <p:nvPr>
            <p:ph idx="1"/>
          </p:nvPr>
        </p:nvSpPr>
        <p:spPr>
          <a:xfrm>
            <a:off x="4244454" y="1447800"/>
            <a:ext cx="7670042" cy="5257800"/>
          </a:xfrm>
        </p:spPr>
        <p:txBody>
          <a:bodyPr/>
          <a:lstStyle/>
          <a:p>
            <a:r>
              <a:rPr lang="en-US" b="1" dirty="0" smtClean="0"/>
              <a:t>Cache</a:t>
            </a:r>
            <a:r>
              <a:rPr lang="en-US" dirty="0" smtClean="0"/>
              <a:t> is a small amount of fast memory located in or near the CPU</a:t>
            </a:r>
          </a:p>
          <a:p>
            <a:r>
              <a:rPr lang="en-US" dirty="0" smtClean="0"/>
              <a:t>Stores recently used data or data soon to be used</a:t>
            </a:r>
          </a:p>
          <a:p>
            <a:r>
              <a:rPr lang="en-US" dirty="0" smtClean="0"/>
              <a:t>Helps limit latency to improve performance</a:t>
            </a:r>
          </a:p>
          <a:p>
            <a:r>
              <a:rPr lang="en-US" dirty="0" smtClean="0"/>
              <a:t>Multi-level cache system</a:t>
            </a:r>
          </a:p>
          <a:p>
            <a:pPr marL="0" indent="0">
              <a:buNone/>
            </a:pPr>
            <a:r>
              <a:rPr lang="en-US" dirty="0"/>
              <a:t>	</a:t>
            </a:r>
            <a:r>
              <a:rPr lang="en-US" dirty="0" smtClean="0"/>
              <a:t>- L1, L2, L3</a:t>
            </a:r>
          </a:p>
          <a:p>
            <a:pPr marL="0" indent="0">
              <a:buNone/>
            </a:pPr>
            <a:r>
              <a:rPr lang="en-US" dirty="0"/>
              <a:t>	</a:t>
            </a:r>
            <a:r>
              <a:rPr lang="en-US" dirty="0" smtClean="0"/>
              <a:t>- L1 is smallest, fastest, closest to core</a:t>
            </a:r>
          </a:p>
          <a:p>
            <a:pPr marL="0" indent="0">
              <a:buNone/>
            </a:pPr>
            <a:r>
              <a:rPr lang="en-US" dirty="0"/>
              <a:t>	</a:t>
            </a:r>
            <a:r>
              <a:rPr lang="en-US" dirty="0" smtClean="0"/>
              <a:t>- Fetching from L3 takes 10 times as long as from L1</a:t>
            </a:r>
          </a:p>
          <a:p>
            <a:pPr marL="0" indent="0">
              <a:buNone/>
            </a:pPr>
            <a:r>
              <a:rPr lang="en-US" dirty="0"/>
              <a:t>	</a:t>
            </a:r>
            <a:r>
              <a:rPr lang="en-US" dirty="0" smtClean="0"/>
              <a:t>- The </a:t>
            </a:r>
            <a:r>
              <a:rPr lang="en-US" dirty="0"/>
              <a:t>cache sizes vary by CPU model. </a:t>
            </a:r>
          </a:p>
          <a:p>
            <a:pPr marL="0" indent="0">
              <a:buNone/>
            </a:pPr>
            <a:r>
              <a:rPr lang="en-US" dirty="0" smtClean="0"/>
              <a:t>	- The </a:t>
            </a:r>
            <a:r>
              <a:rPr lang="en-US" dirty="0"/>
              <a:t>Intel Core i7 </a:t>
            </a:r>
            <a:r>
              <a:rPr lang="en-US" dirty="0" smtClean="0"/>
              <a:t>CPU (L1 </a:t>
            </a:r>
            <a:r>
              <a:rPr lang="en-US" dirty="0"/>
              <a:t>cache of 64KB per core, an L2 </a:t>
            </a:r>
            <a:r>
              <a:rPr lang="en-US" dirty="0" smtClean="0"/>
              <a:t>	cache </a:t>
            </a:r>
            <a:r>
              <a:rPr lang="en-US" dirty="0"/>
              <a:t>of 256KB per core, and a shared L3 cache of between 4 </a:t>
            </a:r>
            <a:r>
              <a:rPr lang="en-US" dirty="0" smtClean="0"/>
              <a:t>	MB </a:t>
            </a:r>
            <a:r>
              <a:rPr lang="en-US" dirty="0"/>
              <a:t>and 8 </a:t>
            </a:r>
            <a:r>
              <a:rPr lang="en-US" dirty="0" smtClean="0"/>
              <a:t>MB).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238" y="1071817"/>
            <a:ext cx="3335101" cy="5813479"/>
          </a:xfrm>
          <a:prstGeom prst="rect">
            <a:avLst/>
          </a:prstGeom>
        </p:spPr>
      </p:pic>
    </p:spTree>
    <p:extLst>
      <p:ext uri="{BB962C8B-B14F-4D97-AF65-F5344CB8AC3E}">
        <p14:creationId xmlns:p14="http://schemas.microsoft.com/office/powerpoint/2010/main" val="62530990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iterate type="lt">
                                    <p:tmPct val="20000"/>
                                  </p:iterate>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iterate type="lt">
                                    <p:tmPct val="20000"/>
                                  </p:iterate>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lt">
                                    <p:tmPct val="20000"/>
                                  </p:iterate>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iterate type="lt">
                                    <p:tmPct val="20000"/>
                                  </p:iterate>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iterate type="lt">
                                    <p:tmPct val="20000"/>
                                  </p:iterate>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iterate type="lt">
                                    <p:tmPct val="20000"/>
                                  </p:iterate>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iterate type="lt">
                                    <p:tmPct val="20000"/>
                                  </p:iterate>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iterate type="lt">
                                    <p:tmPct val="20000"/>
                                  </p:iterate>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additive="base">
                                        <p:cTn id="6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iterate type="lt">
                                    <p:tmPct val="20000"/>
                                  </p:iterate>
                                  <p:childTnLst>
                                    <p:set>
                                      <p:cBhvr>
                                        <p:cTn id="68" dur="1" fill="hold">
                                          <p:stCondLst>
                                            <p:cond delay="0"/>
                                          </p:stCondLst>
                                        </p:cTn>
                                        <p:tgtEl>
                                          <p:spTgt spid="3">
                                            <p:txEl>
                                              <p:pRg st="8" end="8"/>
                                            </p:txEl>
                                          </p:spTgt>
                                        </p:tgtEl>
                                        <p:attrNameLst>
                                          <p:attrName>style.visibility</p:attrName>
                                        </p:attrNameLst>
                                      </p:cBhvr>
                                      <p:to>
                                        <p:strVal val="visible"/>
                                      </p:to>
                                    </p:set>
                                    <p:anim calcmode="lin" valueType="num">
                                      <p:cBhvr additive="base">
                                        <p:cTn id="6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CPU Performance Factors</a:t>
            </a:r>
            <a:endParaRPr lang="en-US" dirty="0"/>
          </a:p>
        </p:txBody>
      </p:sp>
      <p:sp>
        <p:nvSpPr>
          <p:cNvPr id="3" name="Content Placeholder 2"/>
          <p:cNvSpPr>
            <a:spLocks noGrp="1"/>
          </p:cNvSpPr>
          <p:nvPr>
            <p:ph idx="1"/>
          </p:nvPr>
        </p:nvSpPr>
        <p:spPr>
          <a:xfrm>
            <a:off x="692559" y="1446665"/>
            <a:ext cx="9133827" cy="1920023"/>
          </a:xfrm>
        </p:spPr>
        <p:txBody>
          <a:bodyPr>
            <a:normAutofit fontScale="92500" lnSpcReduction="10000"/>
          </a:bodyPr>
          <a:lstStyle/>
          <a:p>
            <a:pPr marL="342900" indent="-342900">
              <a:buFont typeface="Wingdings" panose="05000000000000000000" pitchFamily="2" charset="2"/>
              <a:buChar char="q"/>
            </a:pPr>
            <a:r>
              <a:rPr lang="en-US" b="1" dirty="0" smtClean="0"/>
              <a:t>Maximum speed, measured in (GHz)</a:t>
            </a:r>
            <a:endParaRPr lang="en-US" dirty="0"/>
          </a:p>
          <a:p>
            <a:pPr marL="0" indent="0">
              <a:buNone/>
            </a:pPr>
            <a:r>
              <a:rPr lang="en-US" dirty="0" smtClean="0"/>
              <a:t>	- CPU is pushed to run faster than its rating, it is said to be overclocked.</a:t>
            </a:r>
          </a:p>
          <a:p>
            <a:pPr marL="342900" indent="-342900">
              <a:buFont typeface="Wingdings" panose="05000000000000000000" pitchFamily="2" charset="2"/>
              <a:buChar char="q"/>
            </a:pPr>
            <a:r>
              <a:rPr lang="en-US" b="1" dirty="0" smtClean="0"/>
              <a:t>Word size</a:t>
            </a:r>
            <a:endParaRPr lang="en-US" dirty="0"/>
          </a:p>
          <a:p>
            <a:pPr marL="0" indent="0">
              <a:buNone/>
            </a:pPr>
            <a:r>
              <a:rPr lang="en-US" dirty="0"/>
              <a:t>	</a:t>
            </a:r>
            <a:r>
              <a:rPr lang="en-US" dirty="0" smtClean="0"/>
              <a:t>- 64 </a:t>
            </a:r>
            <a:r>
              <a:rPr lang="en-US" dirty="0"/>
              <a:t>bit CPUs and 32 bit </a:t>
            </a:r>
            <a:r>
              <a:rPr lang="en-US" dirty="0" smtClean="0"/>
              <a:t>CPUs</a:t>
            </a:r>
          </a:p>
          <a:p>
            <a:pPr marL="0" indent="0">
              <a:buNone/>
            </a:pPr>
            <a:r>
              <a:rPr lang="en-US" dirty="0"/>
              <a:t>	</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041" y="755729"/>
            <a:ext cx="2625820" cy="6138903"/>
          </a:xfrm>
          <a:prstGeom prst="rect">
            <a:avLst/>
          </a:prstGeom>
        </p:spPr>
      </p:pic>
      <p:pic>
        <p:nvPicPr>
          <p:cNvPr id="4" name="Picture 3"/>
          <p:cNvPicPr>
            <a:picLocks noChangeAspect="1"/>
          </p:cNvPicPr>
          <p:nvPr/>
        </p:nvPicPr>
        <p:blipFill rotWithShape="1">
          <a:blip r:embed="rId4"/>
          <a:srcRect l="31259" t="22428" r="33809" b="36396"/>
          <a:stretch/>
        </p:blipFill>
        <p:spPr>
          <a:xfrm>
            <a:off x="8152349" y="4340641"/>
            <a:ext cx="3721204" cy="2466124"/>
          </a:xfrm>
          <a:prstGeom prst="rect">
            <a:avLst/>
          </a:prstGeom>
        </p:spPr>
      </p:pic>
      <p:sp>
        <p:nvSpPr>
          <p:cNvPr id="7" name="Content Placeholder 2"/>
          <p:cNvSpPr txBox="1">
            <a:spLocks/>
          </p:cNvSpPr>
          <p:nvPr/>
        </p:nvSpPr>
        <p:spPr>
          <a:xfrm>
            <a:off x="606757" y="3080083"/>
            <a:ext cx="7759962" cy="257570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indent="0">
              <a:buFont typeface="Arial" panose="020B0604020202020204" pitchFamily="34" charset="0"/>
              <a:buNone/>
            </a:pPr>
            <a:r>
              <a:rPr lang="en-US" dirty="0" smtClean="0"/>
              <a:t>	- Speed and word size alone do not form a reliable benchmark 	of CPU’s capability.</a:t>
            </a:r>
          </a:p>
          <a:p>
            <a:pPr marL="342900" indent="-342900">
              <a:buFont typeface="Wingdings" panose="05000000000000000000" pitchFamily="2" charset="2"/>
              <a:buChar char="q"/>
            </a:pPr>
            <a:r>
              <a:rPr lang="en-US" b="1" dirty="0" smtClean="0"/>
              <a:t>Instruction per second</a:t>
            </a:r>
          </a:p>
          <a:p>
            <a:pPr marL="0" indent="0">
              <a:buNone/>
            </a:pPr>
            <a:r>
              <a:rPr lang="en-US" b="1" dirty="0"/>
              <a:t>	</a:t>
            </a:r>
            <a:r>
              <a:rPr lang="en-US" dirty="0"/>
              <a:t>- Suppose two CPUs that both have a speed rating of 3.4 GHz.</a:t>
            </a:r>
          </a:p>
          <a:p>
            <a:pPr marL="0" indent="0">
              <a:buNone/>
            </a:pPr>
            <a:r>
              <a:rPr lang="en-US" dirty="0"/>
              <a:t>	- If each one processed one operation per clock cycle, each one </a:t>
            </a:r>
            <a:r>
              <a:rPr lang="en-US" dirty="0" smtClean="0"/>
              <a:t>	able </a:t>
            </a:r>
            <a:r>
              <a:rPr lang="en-US" dirty="0"/>
              <a:t>to output 3.4 billion operations per second.</a:t>
            </a:r>
          </a:p>
          <a:p>
            <a:pPr lvl="1"/>
            <a:endParaRPr lang="en-US" dirty="0" smtClean="0"/>
          </a:p>
          <a:p>
            <a:pPr lvl="1"/>
            <a:endParaRPr lang="en-US" dirty="0" smtClean="0"/>
          </a:p>
        </p:txBody>
      </p:sp>
    </p:spTree>
    <p:extLst>
      <p:ext uri="{BB962C8B-B14F-4D97-AF65-F5344CB8AC3E}">
        <p14:creationId xmlns:p14="http://schemas.microsoft.com/office/powerpoint/2010/main" val="254723044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right)">
                                      <p:cBhvr>
                                        <p:cTn id="45" dur="10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Effect transition="in" filter="fade">
                                      <p:cBhvr>
                                        <p:cTn id="50" dur="1000"/>
                                        <p:tgtEl>
                                          <p:spTgt spid="3">
                                            <p:txEl>
                                              <p:pRg st="4" end="4"/>
                                            </p:txEl>
                                          </p:spTgt>
                                        </p:tgtEl>
                                      </p:cBhvr>
                                    </p:animEffect>
                                    <p:anim calcmode="lin" valueType="num">
                                      <p:cBhvr>
                                        <p:cTn id="5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fade">
                                      <p:cBhvr>
                                        <p:cTn id="57" dur="1000"/>
                                        <p:tgtEl>
                                          <p:spTgt spid="7">
                                            <p:txEl>
                                              <p:pRg st="0" end="0"/>
                                            </p:txEl>
                                          </p:spTgt>
                                        </p:tgtEl>
                                      </p:cBhvr>
                                    </p:animEffect>
                                    <p:anim calcmode="lin" valueType="num">
                                      <p:cBhvr>
                                        <p:cTn id="5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7">
                                            <p:txEl>
                                              <p:pRg st="1" end="1"/>
                                            </p:txEl>
                                          </p:spTgt>
                                        </p:tgtEl>
                                        <p:attrNameLst>
                                          <p:attrName>style.visibility</p:attrName>
                                        </p:attrNameLst>
                                      </p:cBhvr>
                                      <p:to>
                                        <p:strVal val="visible"/>
                                      </p:to>
                                    </p:set>
                                    <p:animEffect transition="in" filter="fade">
                                      <p:cBhvr>
                                        <p:cTn id="64" dur="1000"/>
                                        <p:tgtEl>
                                          <p:spTgt spid="7">
                                            <p:txEl>
                                              <p:pRg st="1" end="1"/>
                                            </p:txEl>
                                          </p:spTgt>
                                        </p:tgtEl>
                                      </p:cBhvr>
                                    </p:animEffect>
                                    <p:anim calcmode="lin" valueType="num">
                                      <p:cBhvr>
                                        <p:cTn id="6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Effect transition="in" filter="fade">
                                      <p:cBhvr>
                                        <p:cTn id="71" dur="1000"/>
                                        <p:tgtEl>
                                          <p:spTgt spid="7">
                                            <p:txEl>
                                              <p:pRg st="2" end="2"/>
                                            </p:txEl>
                                          </p:spTgt>
                                        </p:tgtEl>
                                      </p:cBhvr>
                                    </p:animEffect>
                                    <p:anim calcmode="lin" valueType="num">
                                      <p:cBhvr>
                                        <p:cTn id="7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7">
                                            <p:txEl>
                                              <p:pRg st="3" end="3"/>
                                            </p:txEl>
                                          </p:spTgt>
                                        </p:tgtEl>
                                        <p:attrNameLst>
                                          <p:attrName>style.visibility</p:attrName>
                                        </p:attrNameLst>
                                      </p:cBhvr>
                                      <p:to>
                                        <p:strVal val="visible"/>
                                      </p:to>
                                    </p:set>
                                    <p:animEffect transition="in" filter="fade">
                                      <p:cBhvr>
                                        <p:cTn id="78" dur="1000"/>
                                        <p:tgtEl>
                                          <p:spTgt spid="7">
                                            <p:txEl>
                                              <p:pRg st="3" end="3"/>
                                            </p:txEl>
                                          </p:spTgt>
                                        </p:tgtEl>
                                      </p:cBhvr>
                                    </p:animEffect>
                                    <p:anim calcmode="lin" valueType="num">
                                      <p:cBhvr>
                                        <p:cTn id="7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8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Memory</a:t>
            </a:r>
            <a:endParaRPr lang="en-US" dirty="0"/>
          </a:p>
        </p:txBody>
      </p:sp>
      <p:sp>
        <p:nvSpPr>
          <p:cNvPr id="3" name="Content Placeholder 2"/>
          <p:cNvSpPr>
            <a:spLocks noGrp="1"/>
          </p:cNvSpPr>
          <p:nvPr>
            <p:ph idx="1"/>
          </p:nvPr>
        </p:nvSpPr>
        <p:spPr>
          <a:xfrm>
            <a:off x="1651379" y="2286001"/>
            <a:ext cx="8679976" cy="3593591"/>
          </a:xfrm>
        </p:spPr>
        <p:txBody>
          <a:bodyPr>
            <a:normAutofit/>
          </a:bodyPr>
          <a:lstStyle/>
          <a:p>
            <a:r>
              <a:rPr lang="en-US" dirty="0" smtClean="0"/>
              <a:t>Static vs. Dynamic Memory</a:t>
            </a:r>
          </a:p>
          <a:p>
            <a:pPr marL="0" indent="0">
              <a:buNone/>
            </a:pPr>
            <a:r>
              <a:rPr lang="en-US" dirty="0"/>
              <a:t>	</a:t>
            </a:r>
            <a:r>
              <a:rPr lang="en-US" dirty="0" smtClean="0"/>
              <a:t>- Static = non-volatile</a:t>
            </a:r>
          </a:p>
          <a:p>
            <a:pPr marL="0" indent="0">
              <a:buNone/>
            </a:pPr>
            <a:r>
              <a:rPr lang="en-US" dirty="0"/>
              <a:t>	</a:t>
            </a:r>
            <a:r>
              <a:rPr lang="en-US" dirty="0" smtClean="0"/>
              <a:t>- Dynamic = volatile</a:t>
            </a:r>
          </a:p>
          <a:p>
            <a:r>
              <a:rPr lang="en-US" dirty="0" smtClean="0"/>
              <a:t>Random Access Memory (RAM) vs. Read Only Memory (ROM)</a:t>
            </a:r>
          </a:p>
          <a:p>
            <a:pPr marL="0" indent="0">
              <a:buNone/>
            </a:pPr>
            <a:r>
              <a:rPr lang="en-US" dirty="0"/>
              <a:t>	</a:t>
            </a:r>
            <a:r>
              <a:rPr lang="en-US" dirty="0" smtClean="0"/>
              <a:t>- RAM = rewriteable (</a:t>
            </a:r>
            <a:r>
              <a:rPr lang="en-US" dirty="0"/>
              <a:t>dynamic or static</a:t>
            </a:r>
            <a:r>
              <a:rPr lang="en-US" dirty="0" smtClean="0"/>
              <a:t>)</a:t>
            </a:r>
          </a:p>
          <a:p>
            <a:pPr marL="0" indent="0">
              <a:buNone/>
            </a:pPr>
            <a:r>
              <a:rPr lang="en-US" dirty="0"/>
              <a:t>	</a:t>
            </a:r>
            <a:r>
              <a:rPr lang="en-US" dirty="0" smtClean="0"/>
              <a:t>- ROM = not rewriteable (with exceptions</a:t>
            </a:r>
            <a:r>
              <a:rPr lang="en-US" dirty="0"/>
              <a:t>) (Static) </a:t>
            </a:r>
            <a:endParaRPr lang="en-US" dirty="0" smtClean="0"/>
          </a:p>
          <a:p>
            <a:pPr marL="0" indent="0">
              <a:buNone/>
            </a:pPr>
            <a:r>
              <a:rPr lang="en-US" dirty="0"/>
              <a:t>	</a:t>
            </a:r>
            <a:r>
              <a:rPr lang="en-US" dirty="0" smtClean="0"/>
              <a:t>- Electrically Erasable Programmable ROM (EEPROM), basis for solid-	state drives and USB flash drives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331724" y="783157"/>
            <a:ext cx="3691953" cy="6272735"/>
          </a:xfrm>
          <a:prstGeom prst="rect">
            <a:avLst/>
          </a:prstGeom>
        </p:spPr>
      </p:pic>
    </p:spTree>
    <p:extLst>
      <p:ext uri="{BB962C8B-B14F-4D97-AF65-F5344CB8AC3E}">
        <p14:creationId xmlns:p14="http://schemas.microsoft.com/office/powerpoint/2010/main" val="101940156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2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2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lt">
                                    <p:tmPct val="2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Computers Use Memory</a:t>
            </a:r>
            <a:endParaRPr lang="en-US" dirty="0"/>
          </a:p>
        </p:txBody>
      </p:sp>
      <p:sp>
        <p:nvSpPr>
          <p:cNvPr id="3" name="Content Placeholder 2"/>
          <p:cNvSpPr>
            <a:spLocks noGrp="1"/>
          </p:cNvSpPr>
          <p:nvPr>
            <p:ph idx="1"/>
          </p:nvPr>
        </p:nvSpPr>
        <p:spPr>
          <a:xfrm>
            <a:off x="2743200" y="1419367"/>
            <a:ext cx="8952930" cy="5438633"/>
          </a:xfrm>
        </p:spPr>
        <p:txBody>
          <a:bodyPr>
            <a:normAutofit/>
          </a:bodyPr>
          <a:lstStyle/>
          <a:p>
            <a:pPr algn="just"/>
            <a:r>
              <a:rPr lang="en-US" b="1" dirty="0" smtClean="0"/>
              <a:t>System memory (main memory)</a:t>
            </a:r>
          </a:p>
          <a:p>
            <a:pPr marL="0" indent="0" algn="just">
              <a:buNone/>
              <a:tabLst>
                <a:tab pos="519113" algn="l"/>
              </a:tabLst>
            </a:pPr>
            <a:r>
              <a:rPr lang="en-US" dirty="0"/>
              <a:t>	</a:t>
            </a:r>
            <a:r>
              <a:rPr lang="en-US" dirty="0" smtClean="0"/>
              <a:t>* The </a:t>
            </a:r>
            <a:r>
              <a:rPr lang="en-US" dirty="0"/>
              <a:t>main memory in a computer system, such as the RAM installed on the </a:t>
            </a:r>
            <a:r>
              <a:rPr lang="en-US" dirty="0" smtClean="0"/>
              <a:t>	PC's motherboard</a:t>
            </a:r>
            <a:r>
              <a:rPr lang="en-US" dirty="0"/>
              <a:t>, is </a:t>
            </a:r>
            <a:r>
              <a:rPr lang="en-US" dirty="0" smtClean="0"/>
              <a:t>dynamic </a:t>
            </a:r>
            <a:r>
              <a:rPr lang="en-US" dirty="0"/>
              <a:t>RAM (DRAM</a:t>
            </a:r>
            <a:r>
              <a:rPr lang="en-US" dirty="0" smtClean="0"/>
              <a:t>).</a:t>
            </a:r>
          </a:p>
          <a:p>
            <a:pPr algn="just"/>
            <a:r>
              <a:rPr lang="en-US" b="1" dirty="0" smtClean="0"/>
              <a:t>Component memory (printers, display adapters)</a:t>
            </a:r>
          </a:p>
          <a:p>
            <a:pPr marL="0" indent="0" algn="just">
              <a:buNone/>
              <a:tabLst>
                <a:tab pos="463550" algn="l"/>
              </a:tabLst>
            </a:pPr>
            <a:r>
              <a:rPr lang="en-US" dirty="0"/>
              <a:t>	* Many components have a small amount of memory built in for their own </a:t>
            </a:r>
            <a:r>
              <a:rPr lang="en-US" dirty="0" smtClean="0"/>
              <a:t>use. 	Component memory </a:t>
            </a:r>
            <a:r>
              <a:rPr lang="en-US" dirty="0"/>
              <a:t>is typically DRAM unless the component's function </a:t>
            </a:r>
            <a:r>
              <a:rPr lang="en-US" dirty="0" smtClean="0"/>
              <a:t>	requires </a:t>
            </a:r>
            <a:r>
              <a:rPr lang="en-US" dirty="0"/>
              <a:t>it to be otherwise because </a:t>
            </a:r>
            <a:r>
              <a:rPr lang="en-US" dirty="0" smtClean="0"/>
              <a:t>that's </a:t>
            </a:r>
            <a:r>
              <a:rPr lang="en-US" dirty="0"/>
              <a:t>the least expensive kind.</a:t>
            </a:r>
            <a:endParaRPr lang="en-US" dirty="0" smtClean="0"/>
          </a:p>
          <a:p>
            <a:pPr algn="just"/>
            <a:r>
              <a:rPr lang="en-US" b="1" dirty="0" smtClean="0"/>
              <a:t>ROM-BIOS (EEPROM chip)</a:t>
            </a:r>
          </a:p>
          <a:p>
            <a:pPr marL="0" indent="0" algn="just">
              <a:buNone/>
              <a:tabLst>
                <a:tab pos="463550" algn="l"/>
              </a:tabLst>
            </a:pPr>
            <a:r>
              <a:rPr lang="en-US" dirty="0"/>
              <a:t>	* A motherboard has an EEPROM chip that contains the low-level startup </a:t>
            </a:r>
            <a:r>
              <a:rPr lang="en-US" dirty="0" smtClean="0"/>
              <a:t>	instructions </a:t>
            </a:r>
            <a:r>
              <a:rPr lang="en-US" dirty="0"/>
              <a:t>for </a:t>
            </a:r>
            <a:r>
              <a:rPr lang="en-US" dirty="0" smtClean="0"/>
              <a:t>the </a:t>
            </a:r>
            <a:r>
              <a:rPr lang="en-US" dirty="0"/>
              <a:t>hardware. To prevent corruption that would prevent the </a:t>
            </a:r>
            <a:r>
              <a:rPr lang="en-US" dirty="0" smtClean="0"/>
              <a:t>	system </a:t>
            </a:r>
            <a:r>
              <a:rPr lang="en-US" dirty="0"/>
              <a:t>from starting up, this </a:t>
            </a:r>
            <a:r>
              <a:rPr lang="en-US" dirty="0" smtClean="0"/>
              <a:t>chip </a:t>
            </a:r>
            <a:r>
              <a:rPr lang="en-US" dirty="0"/>
              <a:t>is not rewritable except with a special utility </a:t>
            </a:r>
            <a:r>
              <a:rPr lang="en-US" dirty="0" smtClean="0"/>
              <a:t>	program</a:t>
            </a:r>
            <a:r>
              <a:rPr lang="en-US" dirty="0"/>
              <a:t>. </a:t>
            </a: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25" y="947833"/>
            <a:ext cx="3742542" cy="6063336"/>
          </a:xfrm>
          <a:prstGeom prst="rect">
            <a:avLst/>
          </a:prstGeom>
        </p:spPr>
      </p:pic>
    </p:spTree>
    <p:extLst>
      <p:ext uri="{BB962C8B-B14F-4D97-AF65-F5344CB8AC3E}">
        <p14:creationId xmlns:p14="http://schemas.microsoft.com/office/powerpoint/2010/main" val="320411558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2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2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Computers Use Memory</a:t>
            </a:r>
            <a:endParaRPr lang="en-US" dirty="0"/>
          </a:p>
        </p:txBody>
      </p:sp>
      <p:sp>
        <p:nvSpPr>
          <p:cNvPr id="3" name="Content Placeholder 2"/>
          <p:cNvSpPr>
            <a:spLocks noGrp="1"/>
          </p:cNvSpPr>
          <p:nvPr>
            <p:ph idx="1"/>
          </p:nvPr>
        </p:nvSpPr>
        <p:spPr>
          <a:xfrm>
            <a:off x="3548417" y="2047167"/>
            <a:ext cx="8270543" cy="5438633"/>
          </a:xfrm>
        </p:spPr>
        <p:txBody>
          <a:bodyPr>
            <a:normAutofit/>
          </a:bodyPr>
          <a:lstStyle/>
          <a:p>
            <a:pPr algn="just"/>
            <a:r>
              <a:rPr lang="en-US" dirty="0" smtClean="0"/>
              <a:t>CPU caches</a:t>
            </a:r>
          </a:p>
          <a:p>
            <a:pPr marL="0" indent="0" algn="just">
              <a:buNone/>
              <a:tabLst>
                <a:tab pos="463550" algn="l"/>
              </a:tabLst>
            </a:pPr>
            <a:r>
              <a:rPr lang="en-US" dirty="0"/>
              <a:t>	* The L1, L2, and L3 caches in a CPU are a type of static RAM (SRAM). </a:t>
            </a:r>
            <a:endParaRPr lang="en-US" dirty="0" smtClean="0"/>
          </a:p>
          <a:p>
            <a:pPr marL="0" indent="0" algn="just">
              <a:buNone/>
              <a:tabLst>
                <a:tab pos="463550" algn="l"/>
              </a:tabLst>
            </a:pPr>
            <a:endParaRPr lang="en-US" dirty="0" smtClean="0"/>
          </a:p>
          <a:p>
            <a:pPr algn="just"/>
            <a:r>
              <a:rPr lang="en-US" dirty="0" smtClean="0"/>
              <a:t>USB flash </a:t>
            </a:r>
            <a:r>
              <a:rPr lang="en-US" dirty="0"/>
              <a:t>drives, Memory </a:t>
            </a:r>
            <a:r>
              <a:rPr lang="en-US" dirty="0" smtClean="0"/>
              <a:t>cards, Solid-state </a:t>
            </a:r>
            <a:r>
              <a:rPr lang="en-US" dirty="0"/>
              <a:t>hard </a:t>
            </a:r>
            <a:r>
              <a:rPr lang="en-US" dirty="0" smtClean="0"/>
              <a:t>drives</a:t>
            </a:r>
          </a:p>
          <a:p>
            <a:pPr marL="0" indent="0" algn="just">
              <a:buNone/>
              <a:tabLst>
                <a:tab pos="463550" algn="l"/>
              </a:tabLst>
            </a:pPr>
            <a:r>
              <a:rPr lang="en-US" dirty="0"/>
              <a:t>	* </a:t>
            </a:r>
            <a:r>
              <a:rPr lang="en-US" dirty="0" smtClean="0"/>
              <a:t>These </a:t>
            </a:r>
            <a:r>
              <a:rPr lang="en-US" dirty="0"/>
              <a:t>devices use a type of EEPROM to store data. This type of </a:t>
            </a:r>
            <a:r>
              <a:rPr lang="en-US" dirty="0" smtClean="0"/>
              <a:t>	EEPROM </a:t>
            </a:r>
            <a:r>
              <a:rPr lang="en-US" dirty="0"/>
              <a:t>is also called flash memory; its enhanced technology allows </a:t>
            </a:r>
            <a:r>
              <a:rPr lang="en-US" dirty="0" smtClean="0"/>
              <a:t>	data </a:t>
            </a:r>
            <a:r>
              <a:rPr lang="en-US" dirty="0"/>
              <a:t>to be written and rewritten to it multiple times. </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82" y="1146412"/>
            <a:ext cx="3599304" cy="5831275"/>
          </a:xfrm>
          <a:prstGeom prst="rect">
            <a:avLst/>
          </a:prstGeom>
        </p:spPr>
      </p:pic>
    </p:spTree>
    <p:extLst>
      <p:ext uri="{BB962C8B-B14F-4D97-AF65-F5344CB8AC3E}">
        <p14:creationId xmlns:p14="http://schemas.microsoft.com/office/powerpoint/2010/main" val="171056733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2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20000"/>
                                  </p:iterate>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System Memory</a:t>
            </a:r>
            <a:endParaRPr lang="en-US" dirty="0"/>
          </a:p>
        </p:txBody>
      </p:sp>
      <p:sp>
        <p:nvSpPr>
          <p:cNvPr id="3" name="Content Placeholder 2"/>
          <p:cNvSpPr>
            <a:spLocks noGrp="1"/>
          </p:cNvSpPr>
          <p:nvPr>
            <p:ph idx="1"/>
          </p:nvPr>
        </p:nvSpPr>
        <p:spPr>
          <a:xfrm>
            <a:off x="942789" y="1874517"/>
            <a:ext cx="7531331" cy="3593591"/>
          </a:xfrm>
        </p:spPr>
        <p:txBody>
          <a:bodyPr>
            <a:normAutofit lnSpcReduction="10000"/>
          </a:bodyPr>
          <a:lstStyle/>
          <a:p>
            <a:pPr algn="just"/>
            <a:r>
              <a:rPr lang="en-US" dirty="0" smtClean="0"/>
              <a:t>Main memory is </a:t>
            </a:r>
            <a:r>
              <a:rPr lang="en-US" b="1" dirty="0" smtClean="0"/>
              <a:t>dynamic RAM (DRAM), </a:t>
            </a:r>
            <a:r>
              <a:rPr lang="en-US" dirty="0" smtClean="0"/>
              <a:t>loses its contents if it is not electrically refreshed.</a:t>
            </a:r>
          </a:p>
          <a:p>
            <a:pPr algn="just"/>
            <a:r>
              <a:rPr lang="en-US" dirty="0" smtClean="0"/>
              <a:t>Opened application is placed in system memory.</a:t>
            </a:r>
          </a:p>
          <a:p>
            <a:pPr algn="just"/>
            <a:r>
              <a:rPr lang="en-US" b="1" dirty="0" smtClean="0"/>
              <a:t>Virtual memory </a:t>
            </a:r>
            <a:r>
              <a:rPr lang="en-US" dirty="0" smtClean="0"/>
              <a:t>is simulated memory from data-swapping on/off the hard drive</a:t>
            </a:r>
          </a:p>
          <a:p>
            <a:pPr algn="just"/>
            <a:r>
              <a:rPr lang="en-US" b="1" dirty="0" smtClean="0"/>
              <a:t>Paging file </a:t>
            </a:r>
            <a:r>
              <a:rPr lang="en-US" dirty="0" smtClean="0"/>
              <a:t>is the area of the hard drive dedicated for virtual memory</a:t>
            </a:r>
          </a:p>
          <a:p>
            <a:pPr algn="just"/>
            <a:r>
              <a:rPr lang="en-US" u="sng" dirty="0" smtClean="0"/>
              <a:t>Memory addresses</a:t>
            </a:r>
          </a:p>
          <a:p>
            <a:pPr marL="342900" indent="-342900" algn="just">
              <a:buFont typeface="Arial" panose="020B0604020202020204" pitchFamily="34" charset="0"/>
              <a:buChar char="•"/>
            </a:pPr>
            <a:r>
              <a:rPr lang="en-US" dirty="0" smtClean="0"/>
              <a:t>Any data can go into any area of the RAM, depending </a:t>
            </a:r>
            <a:r>
              <a:rPr lang="en-US" dirty="0" smtClean="0"/>
              <a:t>on </a:t>
            </a:r>
            <a:r>
              <a:rPr lang="en-US" dirty="0" smtClean="0"/>
              <a:t>what’s free at the moment.</a:t>
            </a:r>
          </a:p>
          <a:p>
            <a:pPr algn="just"/>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833" y="1232195"/>
            <a:ext cx="2402055" cy="2740600"/>
          </a:xfrm>
          <a:prstGeom prst="rect">
            <a:avLst/>
          </a:prstGeom>
        </p:spPr>
      </p:pic>
      <p:pic>
        <p:nvPicPr>
          <p:cNvPr id="4" name="Picture 3"/>
          <p:cNvPicPr>
            <a:picLocks noChangeAspect="1"/>
          </p:cNvPicPr>
          <p:nvPr/>
        </p:nvPicPr>
        <p:blipFill rotWithShape="1">
          <a:blip r:embed="rId4"/>
          <a:srcRect b="7322"/>
          <a:stretch/>
        </p:blipFill>
        <p:spPr>
          <a:xfrm>
            <a:off x="8447423" y="4193404"/>
            <a:ext cx="3425936" cy="2328419"/>
          </a:xfrm>
          <a:prstGeom prst="rect">
            <a:avLst/>
          </a:prstGeom>
        </p:spPr>
      </p:pic>
    </p:spTree>
    <p:extLst>
      <p:ext uri="{BB962C8B-B14F-4D97-AF65-F5344CB8AC3E}">
        <p14:creationId xmlns:p14="http://schemas.microsoft.com/office/powerpoint/2010/main" val="1946681594"/>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2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2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8" y="844922"/>
            <a:ext cx="3635690" cy="5790919"/>
          </a:xfrm>
          <a:prstGeom prst="rect">
            <a:avLst/>
          </a:prstGeom>
        </p:spPr>
      </p:pic>
      <p:sp>
        <p:nvSpPr>
          <p:cNvPr id="2" name="Title 1"/>
          <p:cNvSpPr>
            <a:spLocks noGrp="1"/>
          </p:cNvSpPr>
          <p:nvPr>
            <p:ph type="title"/>
          </p:nvPr>
        </p:nvSpPr>
        <p:spPr>
          <a:xfrm>
            <a:off x="1837770" y="273422"/>
            <a:ext cx="8534400" cy="1143000"/>
          </a:xfrm>
        </p:spPr>
        <p:txBody>
          <a:bodyPr/>
          <a:lstStyle/>
          <a:p>
            <a:pPr algn="ctr"/>
            <a:r>
              <a:rPr lang="en-US" dirty="0" smtClean="0"/>
              <a:t>Memory’s Physical Form</a:t>
            </a:r>
            <a:endParaRPr lang="en-US" dirty="0"/>
          </a:p>
        </p:txBody>
      </p:sp>
      <p:sp>
        <p:nvSpPr>
          <p:cNvPr id="3" name="Content Placeholder 2"/>
          <p:cNvSpPr>
            <a:spLocks noGrp="1"/>
          </p:cNvSpPr>
          <p:nvPr>
            <p:ph idx="1"/>
          </p:nvPr>
        </p:nvSpPr>
        <p:spPr>
          <a:xfrm>
            <a:off x="3603812" y="1416422"/>
            <a:ext cx="7978588" cy="4525963"/>
          </a:xfrm>
        </p:spPr>
        <p:txBody>
          <a:bodyPr/>
          <a:lstStyle/>
          <a:p>
            <a:pPr algn="just"/>
            <a:r>
              <a:rPr lang="en-US" dirty="0" smtClean="0"/>
              <a:t>Dual inline memory modules (DIMMs)</a:t>
            </a:r>
          </a:p>
          <a:p>
            <a:pPr algn="just"/>
            <a:r>
              <a:rPr lang="en-US" dirty="0" smtClean="0"/>
              <a:t>Small-outline DIMMs (SO-DIMMs) for portables</a:t>
            </a:r>
          </a:p>
          <a:p>
            <a:pPr algn="just"/>
            <a:r>
              <a:rPr lang="en-US" dirty="0" smtClean="0"/>
              <a:t>Memory capacity per DIMM (2GB, 4GB, 16GB, </a:t>
            </a:r>
            <a:r>
              <a:rPr lang="en-US" dirty="0" err="1" smtClean="0"/>
              <a:t>etc</a:t>
            </a:r>
            <a:r>
              <a:rPr lang="en-US" dirty="0" smtClean="0"/>
              <a:t>)</a:t>
            </a:r>
          </a:p>
          <a:p>
            <a:pPr algn="just"/>
            <a:r>
              <a:rPr lang="en-US" dirty="0" smtClean="0"/>
              <a:t>Synchronous DRAM (SDRAM) synchronizes with the system bus speed</a:t>
            </a:r>
          </a:p>
          <a:p>
            <a:pPr algn="just"/>
            <a:r>
              <a:rPr lang="en-US" dirty="0" smtClean="0"/>
              <a:t>Single data rate SDRAM performs one action per clock tick. </a:t>
            </a:r>
          </a:p>
          <a:p>
            <a:pPr algn="just"/>
            <a:r>
              <a:rPr lang="en-US" dirty="0" smtClean="0"/>
              <a:t>Double data rate (DDR) </a:t>
            </a:r>
            <a:r>
              <a:rPr lang="en-US" dirty="0"/>
              <a:t>SDRAM performs </a:t>
            </a:r>
            <a:r>
              <a:rPr lang="en-US" dirty="0" smtClean="0"/>
              <a:t>two actions per </a:t>
            </a:r>
            <a:r>
              <a:rPr lang="en-US" dirty="0"/>
              <a:t>clock </a:t>
            </a:r>
            <a:r>
              <a:rPr lang="en-US" dirty="0" smtClean="0"/>
              <a:t>tick.</a:t>
            </a:r>
          </a:p>
          <a:p>
            <a:pPr algn="just"/>
            <a:r>
              <a:rPr lang="en-US" dirty="0" smtClean="0"/>
              <a:t>DDR2 (four actions), DDR3 (8 actions), DDR4 (technical improvements, 8 actions)</a:t>
            </a:r>
          </a:p>
          <a:p>
            <a:pPr algn="just"/>
            <a:endParaRPr lang="en-US" dirty="0" smtClean="0"/>
          </a:p>
          <a:p>
            <a:pPr algn="just"/>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464" t="26042" r="32504" b="12708"/>
          <a:stretch/>
        </p:blipFill>
        <p:spPr bwMode="auto">
          <a:xfrm>
            <a:off x="638583" y="4765571"/>
            <a:ext cx="5308600" cy="207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001" t="29166" r="40337" b="24740"/>
          <a:stretch/>
        </p:blipFill>
        <p:spPr bwMode="auto">
          <a:xfrm>
            <a:off x="6289822" y="4939702"/>
            <a:ext cx="5486400" cy="188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37189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barn(inVertical)">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iterate type="lt">
                                    <p:tmPct val="10000"/>
                                  </p:iterate>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iterate type="lt">
                                    <p:tmPct val="10000"/>
                                  </p:iterate>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additive="base">
                                        <p:cTn id="3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iterate type="lt">
                                    <p:tmPct val="10000"/>
                                  </p:iterate>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additive="base">
                                        <p:cTn id="4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iterate type="lt">
                                    <p:tmPct val="10000"/>
                                  </p:iterate>
                                  <p:childTnLst>
                                    <p:set>
                                      <p:cBhvr>
                                        <p:cTn id="46" dur="1" fill="hold">
                                          <p:stCondLst>
                                            <p:cond delay="0"/>
                                          </p:stCondLst>
                                        </p:cTn>
                                        <p:tgtEl>
                                          <p:spTgt spid="3">
                                            <p:txEl>
                                              <p:pRg st="3" end="3"/>
                                            </p:txEl>
                                          </p:spTgt>
                                        </p:tgtEl>
                                        <p:attrNameLst>
                                          <p:attrName>style.visibility</p:attrName>
                                        </p:attrNameLst>
                                      </p:cBhvr>
                                      <p:to>
                                        <p:strVal val="visible"/>
                                      </p:to>
                                    </p:set>
                                    <p:anim calcmode="lin" valueType="num">
                                      <p:cBhvr additive="base">
                                        <p:cTn id="4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iterate type="lt">
                                    <p:tmPct val="10000"/>
                                  </p:iterate>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additive="base">
                                        <p:cTn id="5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iterate type="lt">
                                    <p:tmPct val="10000"/>
                                  </p:iterate>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additive="base">
                                        <p:cTn id="5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iterate type="lt">
                                    <p:tmPct val="10000"/>
                                  </p:iterate>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87" y="690150"/>
            <a:ext cx="2662085" cy="6223687"/>
          </a:xfrm>
          <a:prstGeom prst="rect">
            <a:avLst/>
          </a:prstGeom>
        </p:spPr>
      </p:pic>
      <p:pic>
        <p:nvPicPr>
          <p:cNvPr id="4" name="Picture 3"/>
          <p:cNvPicPr>
            <a:picLocks noChangeAspect="1"/>
          </p:cNvPicPr>
          <p:nvPr/>
        </p:nvPicPr>
        <p:blipFill>
          <a:blip r:embed="rId4"/>
          <a:stretch>
            <a:fillRect/>
          </a:stretch>
        </p:blipFill>
        <p:spPr>
          <a:xfrm>
            <a:off x="5087939" y="3200401"/>
            <a:ext cx="7002461" cy="3627335"/>
          </a:xfrm>
          <a:prstGeom prst="rect">
            <a:avLst/>
          </a:prstGeom>
        </p:spPr>
      </p:pic>
      <p:sp>
        <p:nvSpPr>
          <p:cNvPr id="2" name="Title 1"/>
          <p:cNvSpPr>
            <a:spLocks noGrp="1"/>
          </p:cNvSpPr>
          <p:nvPr>
            <p:ph type="title"/>
          </p:nvPr>
        </p:nvSpPr>
        <p:spPr/>
        <p:txBody>
          <a:bodyPr/>
          <a:lstStyle/>
          <a:p>
            <a:r>
              <a:rPr lang="en-US" dirty="0" smtClean="0"/>
              <a:t>Understanding Motherboards</a:t>
            </a:r>
            <a:endParaRPr lang="en-US" dirty="0"/>
          </a:p>
        </p:txBody>
      </p:sp>
      <p:sp>
        <p:nvSpPr>
          <p:cNvPr id="3" name="Content Placeholder 2"/>
          <p:cNvSpPr>
            <a:spLocks noGrp="1"/>
          </p:cNvSpPr>
          <p:nvPr>
            <p:ph idx="1"/>
          </p:nvPr>
        </p:nvSpPr>
        <p:spPr>
          <a:xfrm>
            <a:off x="3584135" y="1616614"/>
            <a:ext cx="8534400" cy="4525963"/>
          </a:xfrm>
        </p:spPr>
        <p:txBody>
          <a:bodyPr/>
          <a:lstStyle/>
          <a:p>
            <a:r>
              <a:rPr lang="en-US" b="1" dirty="0" smtClean="0"/>
              <a:t>Motherboard</a:t>
            </a:r>
            <a:r>
              <a:rPr lang="en-US" dirty="0" smtClean="0"/>
              <a:t>: large circuit board inside the computer</a:t>
            </a:r>
          </a:p>
          <a:p>
            <a:r>
              <a:rPr lang="en-US" dirty="0" smtClean="0"/>
              <a:t>Capabilities dictated by </a:t>
            </a:r>
            <a:r>
              <a:rPr lang="en-US" b="1" dirty="0" smtClean="0"/>
              <a:t>chipset</a:t>
            </a:r>
          </a:p>
          <a:p>
            <a:r>
              <a:rPr lang="en-US" b="1" dirty="0" smtClean="0"/>
              <a:t>Chipset </a:t>
            </a:r>
            <a:r>
              <a:rPr lang="en-US" dirty="0" smtClean="0"/>
              <a:t>contains controllers (traffic, routed data)</a:t>
            </a:r>
            <a:endParaRPr lang="en-US" b="1" dirty="0" smtClean="0"/>
          </a:p>
          <a:p>
            <a:r>
              <a:rPr lang="en-US" b="1" dirty="0" smtClean="0"/>
              <a:t>Form factor: </a:t>
            </a:r>
            <a:r>
              <a:rPr lang="en-US" dirty="0" smtClean="0"/>
              <a:t>size and shape of motherboard</a:t>
            </a:r>
          </a:p>
        </p:txBody>
      </p:sp>
      <p:sp>
        <p:nvSpPr>
          <p:cNvPr id="5" name="AutoShape 2" descr="data:image/jpeg;base64,/9j/4AAQSkZJRgABAQAAAQABAAD/2wCEAAkGBxMSEhUTExIVFRUXGBYaGBcYGBcbGhcXGhcXGBsYGhgYHiggGBolGxcVITEiJSkrLi4uGB8zODMsNygtLisBCgoKDg0OFxAQFysdHSUrLSsrLy0tLy0tLS0tLS0tLTctKy0tLS0tLSsuLy0rLSsrKy0tLSstNy0sLS0tLSs3K//AABEIAK4BIQMBIgACEQEDEQH/xAAcAAACAgMBAQAAAAAAAAAAAAAABwUGAgMEAQj/xABMEAABAwIDBAYFCAUKBQUAAAABAgMRAAQFEiEGMUFRBxMiYXGRFDKBktEVI0JSYnKhsUNTc5PBCCQzNDVUgrLh8CWio7PCFhfD0vH/xAAZAQEBAQEBAQAAAAAAAAAAAAAAAQIDBAX/xAAlEQEBAAICAgEDBQEAAAAAAAAAAQIREiEDBDETQWEFFSJRUpH/2gAMAwEAAhEDEQA/AKdtpsO/aOKdb7TZUTI4cYUOB791YbG9IFxYLhJlE9ptU5Vd/wBk99fS2I4Wh0EECT5HxHGlDtt0WhRK2EhKt+Tck/dP0T3bqBi7IbcW1+kZDkd4tKIn/CfpDwqz18iLtrizchQWhSTPEKB5/wCtNPYnpaV2W7v5wbgseuPEfSoHTXk1XLjbmxQmeuzaAwlKideG7Q+NUHbPbtN0kMsLW0ie2UntL7iUzlHtrth6+ed6jNzkN9KwdxB8Kyr5/wBncZuLNeZh3OkntIUZSrukaT3049mtqGbtOnYcjtNq3+KT9Id4q+X18vH8/BjnKnqK8Br2a4NFP00j522+4v8AzJpb5aZPTP8A0tv9xz/MKXIFGoMlZBFeVnNABNZpTWIUOdZpUOY86DIIrEtyr2VnnHMeYrGRMhQHtqqC1od+6tiU6VgTv7Q86zSsRGYfhQBQKAivc45jzFeg94oPMlelNZiO7zFeGOY86DDJXsCs8orwigtPRkP+IJ/ZO/minHSc6Mf7QT+yd/NFOKozXtFFFEFFFFAUUUUBRRRQFFFFB4aXu0HSYw0+tgNF1KMyVLkf0g4AcROhNMFW6vm/bPZt+yeXnBKFKUUr4KBJPsOuorr4ccbl/JnLf2MS1uLPFGglxtOeNWye0DzbXvP+9Ko20OySbBYdQvMhZhM+sN8hQGnLWq9Z3qkkKSSCDPt51MbR4+9c2yUqSFKSZzA9oiPxNevH17jnMsO458+tVovUSmf9dPaQPOuJCCrcCRz3jzMI8ga5cLxiewvXhJ/jU5IUNDvESK+m4RyJYIgqWE+2Vfj2R5VJ4deKRCkLJjjOoPORuNRzLSkzIR948u+s7OCs5ApxR3hCdPadwrGdxk/lWsd76NvZTbcKhu4PGA5u15L5Hvq1XePWzRCVvtpJ4Zgfy3UoMN2XuXvWU2wCJOY5lxzyiB+NWK32Mswy4ouKfUELMlUAEJJ9VOm/nXyfLj4eXVejG5fdo6Y1BTlsQQQULII1kZhS6JAEk1PYssmxsCT+je8s4rt2L2Z66bh5PYEZQRO/UBKeJOm+vNZp0jRsLYofdhaCpA1mDHmdKYidnraP6Bv3RXLa3DKHYAUkjSOtkx3txA8BU8sABJBBCvVPPjWd7b1pXsZt7JhHatmSYnVIAA5mqwl5tySizbAO4lCE+QV/GpPaa3KnXCo6IAIHeVJSJ7gCT4xUPfMKU0pLasq47J769Xret9WW7eb2fZ+lZNNothu6hj29X/AV6i2HFpj/AKfwrjYt3uoyKWOtyntcJ4V5hbDwZyurBchXaHDlXp/b5/qvNf1G/wCY7wyn9Sx5t/CtybZI/QMe818KisEYeQ2UvrClEmCOVGBWz6AsPrC5PZjlT9vn+qX9Rvf8YnWGkzrbs+bX8aseGtsyErtUJJ9XMhBCvBSdKX+EWj6FuF5wKSScscBOnhpVpwi9KQtO8AZwORSRqOUgkVy8vpcMLlL8O3i93nnMLPlebfD7dSZDLY7sorx/BbZQILDZmfoitTV2kNqdJhOVKj3aSd1Qz9288M4zttDUAHKpXIqV9Ed3514penr43ZXX9sWVqQpKkDOrLmBEjMY1Oh0itWWm4zctvp6pYKjGiV5VBfcFc6X21eAeiLStuepc3A/o1b8vgdfKr1VvTr6Mx/xAfsnfzRThpPdGn9fT+yc/8KcIqMVgFiss1ITF4wfaVDvqs3JBJ4ZXjlX5ODMan/5Q2NZbVmzRqt9wKUBvKEHQR3rKfdohthVanbxtJhS0JJ3AqA/A0odrMQcwLBLW1YOR90QpY3pURncUO+TlB5VxbLdElu9bJu8RuXOseAX66UhIUAQFLXJUv4xwmgeAXO6grqj9HGyzWHKfQze+kNL6soQVJKmsufMeyYglQ1AG6qN0zvrxDErXCmSJGquQWsEiY+qgT4GgeKVTWVJ/+T7iqkoucPcPbYcKkg8ATlWB4KTP+I04KAooooCoraOxS8yptbYWk7wRMd45HvFSteEUHzjtVsiq2XmRJZOhPFHcru76rbLi2VQdU19OYtgqHUnQTy50oNr9ky2SpKdOI+Fe31/auPVcs/HMlI9CadcTlC8yohKB65PDxqyubN3TSB82Gx3nOseIBgedRWCqUy+ypEZkFZE9yVH8qY2EYq5ctLkALykAx6qiDGYHceIO4109j2spdYph4590Dg2z9u5BUVXCuM+onxEZfwNWOztlZFdSyEpBhKkhIToYJJVATVSOIXGEpdebKQFQjKoSkkkwqPYTVKxjae7uv6R9xYMkCYTB3pyiEAgSd1eHLLLPu3br1DOxbHbK2J666DigmFIYzOKzH66vUTy31w7KgXHWXDJWGO2lckZ2+wSQRxTlM0pM07yDynXSIAPAEU0ejDZnEXLZ5DRSxbvqGZxY7SgE5TkHIzvpo22Yna5rfDUZuwoODdvSXQPZpTIwRjO2tttWQoU6jlCoASfKKqHSVYi0Fk03MNNqgniQpJk+386tGDXguWk3NuQHIhxP2hplWB+B5Gs5dumJbM4W8l89YFJdSuVLPdvObiPzpjuoUAwIP0yJ4SR+NaytS19u3CVA71GR4ipe1sVqWHFkmN06ADkBwrlHS1WtomiLlSf1rJHtSD8Kh0K7M91Wjbi2ILLwGraj7Rvj2iR7aqV3Y9c2pLZUtKpyrb7Sk8YUkapIr6PoeWYcsbXzve8Vz45YxxvWDhuEvB2G41TXl7h7i3m3UPZUJ9ZPA10MYU4ljqSh8mCM3VLnX2Vjh2FraZLRQ+qZ7XVOTrpyr6M8uH9z/r5308/njf6+GjFMOcdW2tt7IEntAbjx4VnjVgt8I6t3JlVJjiO+ONZYPhS2EKRluFyZktObvKjA8Gct8/ZuF5jOrS9Pwp9XC/ed/lZ4fJPiXr46GL2K3mwlt3IpJBJB3wNd1TmGoKWlgmTkSieeZWvt7JqFwfAnGluKCLhQWTAUhSYkzvVAHiatuE2gOREgmc641SABuChoqBOo0lWm6vJ7nmx+ldXuvZ6nhynkls6iYumcloNYhaZ8IAqD2vtXupaUkKLJUS5kJJAIASSBw3juq3XFqFMwUnUeU61CdY62ko1UnkdD5ivkfbt9WXtTtnAtJJlWUqT1czJM8B3VctrXW3MMUtSZEiNYOYLgEHhW3BcIKz1q0qTyBMqA8Z08Kr3SNi6ezatkQkhS43CPVT48T4Ct4JnduDo1Un08AJUD1TupUDxRwim8KT3Rif8AiA/ZOfminFVrlSs/lA4B19im5SJXbqk8+rXAV5EJPsqibH3LmN4xbLeEpt2kFckkHqgO14qWUn/8r6Hu7VDqFNuIStCgQpKgClQPAg7xXHhOz9raqKre2ZZKhCi2hKSRMwco1ohfdPuz7txaNvNJKywolaRqcihBUB3GJqLwrbbCMQw1u1xF0tKbCAtMLGYo0CkqQDIPLfTnUJqu3mwmGurK3LFhSiZJyAT4xvoE50BXDbV3fOT82hhSp+yHARv7hUXsirFLq/fxOxt0PudY5q6UZUdZuAClpMhHZEcDFfQzGz9qhpTKLZlLShCkBCQlQ5EAaituF4QxbJKLdltlJMlLaUpBPOAKD56sLy9wzG2rm/ZSwq5V84lBTkyOHIojKpQEKAURPDvr6TBqNxXALW6KTcWzTxTOXrEJVlmJiRpMDyqRbRAgaAaDwoMqKKKAoryaJoPaj8Ww1LyCCNYrvFe0Hz/iDCLPFkpdhLaVEkndlW2Rr3Sa3YztjaNy2ycxIgBoSdNwBHI03dpNkrS+y+kNZincoGFRykcO6vMK2OsrYQ1boT3xJPtOtdcs8cpNpok8Rt77E7ZKPRlpKXcwzQM6chSD4gnlxrvwXoduHYNw7kB1ypEnzOg9gp7N26U7kgeytkVz2aUjZ7oys7YhXVpUocVDMfM1dENhIAAAA4CtleTUUqumgfO2/wBxf+ZNUTC8Tet1Z2XFIVxjce4g6H20yelXCX33GCyytwJSucomJIiqMNlr3+6Pe7RV+2E2idu1LS8EEpAIUBB9o41cSukza4JiLZlti4QeaZB/Cuo2uL/VvPNXxq1dmneNocSUqEg/geY75qo3+yDalSCQeaFBJPilQI8jVXNpjHK881fGvPQ8X+rd+Z+NZuMWZJ9WyqR+luB4OIrH/wBMI/XXH71FQPyfi3FF1+NejDsV/V3X404/lec/pODZpsfprj94j4VkrZxv9e/+8R8KgfkzFP1dz5V78m4p+rufKnH8rzi0WeyzciXHD3KU2T5lJq2YdZIaTAGm86klX3lHeO7dSzRaYqPoXPlXQgYuPo3PlTjEuUprB6tb60AElI0mlgDi/K58qwfaxZaSlSbkg7xG/wAqukZYjtzcuJKElDSTI7AMx94/wqrKMmpX/wBNXf8Adnfdrw7NXn91d92qJHox/tAfsnPzRTjpWdH2C3LV6FusOIT1bgzKECSUwPwNNMVGaKKKKIKKKKAooooCiiigKKKKCMxqzzo0mRypObbYc81L7a3Oz66QpW7nvp6kVWNocKGpiUkQRzB3ighOi7a8Pti2dV84kdhR3rSOB+0n8RTCFfPb2z9xa3qBbE5VqzIVu6sjUkngBxp32GJKUgSAVADNEjXmAdw7jQS1Fag+nnQ28Fbt3Og20UUUBXkV7RQYhIFZUUUBRRRQFFFFAUUUUBRRRQFFFFAUUUUBRRRQEUUUUBRRRQFFFE0BRRRNAUUUUBRRRQFc9wUkFJ5bq6KicYbjthUKG8cxQRF/YdWongd1dOHPACK8ViIWMn4mttiEjSADzrLTtrxEgyNK2AVgaDpS+a6ELmuDxrldxplo6uJnkDJ/Crs0m6KhcJ2gQ+4UJB3EgnjFTVVkVw4qgK6tJEpU4ARwIyqMHmJArurjxDe1+0H+RdBAY3jeGWjzVvcBtDr0ZE9UVZsysg1SkgdrTWt202I4dh7aXLpLbaFKyg9UVSqCqIQkncDUJtrhqXbxpxy1s3FthHUreu3GVyFZhDaUkEBe7nWG11s9ctoTf2ViWwqU5711Az5SN4bEmCdKC4WtnbONpcQ02UrSFJOQCQRIOo00pJ7P7d3D2Ki0W3bdV1rqNGUhWVAXGv8AhFO3AQoWzYUhCCEgBLay4gJGicqyBmGUA0itmMZvlYwlC0fM9e8J9GZT2QHI7YbB4DWdaDXsl0iXVw8pDjdtAZeWIZSDmQ2VDjzFY7P9I128i7K0W0s2ynUQ0B2w6yjXXUQ4rSubYvG8QW+sOphPUPkfzVlHaDSo1DQnw41js1jmIKRe50wU2ilI/mrKe31zAA0aGbslWmv4UE3sjt3cXNviDrjdvmt7cONw0AM2aNddRHCuDBukW7dt7x1SLbMy22pENQJU8hBkTroo1v2Kxm+Xa4mXEwpFsC3/ADZpMqzfVDYz8NDIqNwPG8QVa3xWmFJaaKP5qyO0X2wdA12uyToQeffQdqekO6OHG6yW/Wi5DX9FpkLWfdO+eNY4h0jXaLK0fSi3zvLuUr+b0hstZYE6euqudGN4h8lqXl+d9LCY9FZ9TqSf6Pqo3zrE99YYnjmICws1JR21OXeceismACzl7HVQnercBPsoO7H+kO6ZYsnEIt8z7KlrluRmDq06a6aJFe7V9Id1bG26tDHztpbvKlue24klUdrd3Vx7SY1fpt7AoRKlMKLg9FZVCuucA0LZyacBFZbZ43iCTadWmZsrZSv5qyqFlJzb2zl4dkRHIUD3w9pKTbqSACtMqiYPYB3TzqbqJtSSLUnfl7h+jHAVLUBRRRQa7lZShShvCSfIUjtmukrG7/rPRrZh3qgnOAIPazRvV9k077z+jX91X5Gkj/Jo33/hbf8Az0Fg2T6V1OXYssQtvRnioJSQTlznclQPqzwMkVntFt/c2OMNWbyW/RnSgpXBCghcoBJngsGe4VS+mx1tzF7ZDMF4JaSvLqcxclCTH0gNfaKtXT/gBdsmroCXLcwo/YXAPkoJPnzoLxt7tD8n2L1yIKkgBAO4rUYSP98BVPt9ub75CdxNxLQczI6pOU5cheQ0SddZlUeFUXb3alWLM4XaNKCnFhJdAkw8fmxm8BnV/ipj9KeHIttnnmGxCGkWyB/hfZEnvO+gnOjPaF3ELBu5eCQtSnAQkQISspHHkKtVL7oJ/sdn773/AHFUwaAooooCuDFLTOJG+u+igoT8tq10767Le6Ea6RUvjeGBaSQKp4Cm1dWoSDMHlHA1lpN3u1VuwIUsqPICoN3ba4eJFtbkx9JUmPyFVPEmXCLjrFAJ1Ccu8drMNeOgg6aVVNrdr7xCuoTcFtAbQRlSApeZM6rAn8RRTCxO5fKc95eBgH6KiEgjuEgn2TVbf2rw1jVHW3Kwd6dEz4qj8AaXDdg/cdoIWtR3rVvPipWpqx4DsA88Qlx5LYPIFR8N4FENjonfLqg6SYcQpSUlQOVJVu3DdFNCqpsJs8mzaCEjckJnSSBVrqxKK4sU0SlfBC0qP3dUqPsCifZXbXihNVFN2r2BaxC6t7tby0KYy5UpCSlWVfWCZ136V1be7GN4qyhl11bYQvOCgAknKUwZ+9U6MNb3AKA5BSwPwNe/Jzf2vfX8aAw60DLLbQJIbQlAJ3kJGUHTSdKR+zd9jJxZKXfTfRuudHabcCMgDmXtFMRujWnh8nI+176/jR8no+176/jQIHY+/wAbU8oP+nZOoejO24BnDasmpTvndWOzuI44UXnW+nSLVRazNuD53rWIy9nVWXPpymvoD5PR9r31/Gj5PR9v31/GgSOx19jKrbES/wCm9YLeWM7bgV1mb6AKe0qI3VHYJiGOG2vi56dnDTfVZm3Ac/XN5soKdTlzeyn/APJ6Pte+v40fJ6Pte+v40CDTiGN/Jqlfz70j0sAfNuZ+q6r6uWcubjG+scRxDHBY2hR6d1xcuuthtzNALPV5hlkD149tP75PR9r31/Gj5PR9r31/GgQm0OIY2GLEtenZywovZW3Cc/WrjMMuhyx7KNsMQxsG16j07Wzti5kbcPzpSc+aE6KmJFPv5PR9r31/Gj5PR9r31/Gg5bMlRYBnMlvMqd4JSE6g8Sc3lUrWli2SicoiTJOpJO7UnWt1AUUUUGD6MyVJ3SCPMRSbw3oVfYzdVia288ZsiSmYmJhXefOnPXkUC/2M6KbWxe9JW45cPiSlS4ASTMqCd5VqdSTVyxvDUXLDtuv1XUKQe6RE+w6+yu+iKBVbD9D6bC7RdLuA91YVlTkjtEQFTPCTV2232f8AlCydtOs6vrOr7UTGVxDm6eOWPbU9FEUFe2C2b+TrNFr1nWZVLOaInMoq3e2rFRRQFFFFAUUV4aAIqvY3hc6pHhVhmvCRQ2T9/gj6lKlJiTvJI90VwtbGOOLCy0CoCAogCByHdqadZaQeAr1LaRuAqaXkXmF7C/XPsFWvDtnGmtyRU2K9po2xQmBArKvJomqiH2xJ9CuIJB6tUEEg+YpMtrd/WOe+r4059r/6lcfszScSkab5J4U3o1tsbW7+sc99XxrobLv6xz31fGtD6QlRTCpGh8d9bG3Yqcji7W0PfXX76vjWUuDe4of4z8a0qvSB31paw1LyVPXThYtQYKyYUs/Vb+sfCrMtlxS1oy8swhS1HkFKP8akUYXdD6Lvmr40uMR6QwE+jWCV27IO8E9auNJWs6x3CKjGMfuSRKrkjl1i5I8+NdNs6OBGHXHJzzPxrcLF/k55n40lLy9vYlt+5TKldjMqEp4CeNeP4nfoUj5+6WmBmGYjX2Gs8l0eCbV37fmfjWwWrv2/M/Gkkxit0RmHpZ1/WL3+de3uKX6gOqcu0HjKic3mdKtqaO5Nu5zV5msgyvmrzNJdVxiXU5xc3QcmOqHBIAOfNyJMRvrqsL+8KUhxV4FQJhR39wFZ3tTeLS+avM1iWl/WV5mlCnaZ9tauqvLnMhJWULG4JImQoaiSPOmb0d9IFviIDbgS1dAao3ByOKJ3+G+parbiFktaSMyhp9Y/wNXewTDaAd4Sn8q1v2aVpKYiRvGhFb2W8qQJmABPhQbKKKKAooooCiiigKKKKAooooConavGBZ2b9yRPVIKgOatyR7VECoXbTpCt8McabfbeV1qVKBbCSAAQDMqB41QukfpSsb3DX7dgu9a51YAW3lAAcQpUmY3JNAucR25vH1lxx9ck7kqUlKe4JSd1cw2je4vL99fxqAQkkgASToBx7hVkwnBurJW7lKk+qjeAeavDlWsbb0zYzRjVzwW//wBSticcuv1r48VO/GtzGKqU4Uh4IRCACQo5VaBRKQec+dSTOKkkA3CUykjUOEoWI1OvaB13VupIjEY5ecLh733PjWR2nv07rh733PjUuxiRVkzPtjMghUh09W72YJ17STJ0HLvra1fep882CpBSdHey+Nyt+qe7fpWdrxQjXSBiDe66d9p/+1M/ol6SHbx42lzBXlKm3AIKo3pUBpPEGqU7izRydc80WynKsEOGXAe0oAyMuug31IbA7NljFWH2VJXbkrgg6pzJ3faExBHtipYpz7W/1N/7hpPI+6Va8KcG139Tf/ZmlHmHU5SYOcHlpXOtxk4lSypXVKEmd400rVlrvw5tKSVr9UA/S3kjStaGdPZWK1pptm8y0JPEgf6VQtoceu8RugnL2WVZW2UaIQEqjX7RjUmmZhrHz7X30/nUKzaIFlCYQTeXQWuYUqFqABPICK64zcYvyrzbbLBOcJU6dSka5SeM8TXK/iQznKFSYjWI9tSmH4OjO8SEgJWAMxBKgRPt0IrenAGCkqVOYmQQoCBPCd2ldphdMW9ob5VMTCoB7ULMz3cxXQziizwJURP9IdBE6aanfXeMGtJAIcgb+2mT7J13jiK504Za5SQlcmIBWNBru5eXGs8au3M5iKimYMKMDtmJnerlXOvECmdFdkfXPn3CpH0OykABwgAfTGpiDOuuvfWL1rZhJVCwTM9tMgRGnA+U+NZuNXaNGLq0BzbgZzqPsA414rFygpcQ8o6EFJJgjkROniK7FDDp3Own1RKe0eZMz58qjcbuLItkMpdLhM5lZQkSdRA3CN0VNCw7MYwzftO2d0UNPLSU29wY0Jghpao9UkDWqnjeBXeHOoDyFNL9ZtaVaKyx2kLHKR51ENnhVrceUvCXEuHMG3WupJ1KCokKAPIpG4aaVn8KdPRDti7iFuoPgdYyUpKxoHARoSOCudWLaXbC0sCgXLhQXJydlRmIncO8UuP5PwKWH1HcpxEexJrh/lIGF2J5db+bdTEp1XF8hDSnlGEJQVk/ZAzEx4VGbPbWWt6047buFaGyQo5VCCE5txGulLHE+mBhyzcY9DugVMqbzEIyglGWTrurPoA/sy9/aL/7Ka0i2jpcwmY9J/5F/CrFgW01peAm2fQ7G8JOo8UnUUl+gXA7a69MFww29GSM6QYnNMTuqN6QbJOB4wy7ZShBQh3qweBWpK29d6FBPHn3UDx2m21s8PUhF06UKWCUjKoyAYO4c6k8GxZq6ZQ+wrO2sSk7pgkHQ7tQaSn8olsKvLFJ3FCgfAuJFaMC2qVgtvieHuK+dZJNtP0usISCByyqS54TQNIdJOHG4FsH5dLgaCQlRBcKsgEgR62ld2P7ZWdk62zcOFDjoBQMqjMqy7wNNa+csOwNdpieFpcJK3V2bygd4LlxoD35Qme+avHTx/aeH+Cf+9QPLOKK0TRQUvpJ6OvlVbTnX9UW0qSBlzA5jOuvdSk2z6KLjDrZdyp9pxtBQCAFJV2lpSIBkbyK+mKpXTLZqdwi5CQSUhC4HJDiVH8AT7KD5mwT+sM/tEHyM1YVuFagUrU1qfVFVdhUQRoRqCOFSYxRziqTzyit43TNd1rawZS4vM4qJSN+slWo8d9daLMK7XWPSpwITKN57MqOmgE7zyqKTijn1h5CugYy79ce6N1XoTDFt2TC3hK0tJGT6ekk6erv1OldrtoChUqdMOJZSS3BLhiXD9nfruqCbx50fTHup+Fa3dqH0+qtM/cSf4VmyVqVLYls82vMc7gCXUNABG8kaq1Hq/a3Ve9i9jhh9yhQu+sSVAdWYAkneANJ+NKUbYXkn50D/An4VdOiDFLq6xJtK3CpCErWvRMaCBMDmfwp0h47W/1N/wDZqpSWreaRlB7yYSPGm1td/Un/ANmqlCwiQdCdNwMD2nlXO/LeLrLjQ0yJUofUmPM6VubXIGkfGudK4EBse1wGs2j/ALFZ01t24cAXmxrqofnVYuWQqzfTvKL97/mM/wAasNlmLqABBzCNJ47qpOK48uyfvrNxkqS67mn6SZAEp4agDWumN1GHDbhrtJKZIgAg79811C1ZjVP41DM3lqP0dwO/smt91i0H+bsKSkD1nE5lKkQSZ0HHdXSeRni7PR2hw1HfWtFo0RqIrWUpJ0BIIG8nlXfjdzdNrDbMBkBOTLEapSVbzO/TWpy2unB6E3yNa7iwbgyDWQxO+/WEeVab1+9cELUtQ5DdPsqUcZtWv9muK8twk0xMO2Ys3W053VJUUpKobWYMaiR31x46u4W4tldkH2kKytuJaUleROgIIGsgcayui/SmrNfKjCWhOqriPYhBMewn8amTgzZSAjBr3NzK9D7AjSovEtnMQfKUIw55ttElLYSogFW8lSt5MDyohi9DxDWHhQGqnVHhGhAnWtfTzhj76rEssOu5Qsq6tClZZKN+UGNxqV2Kw523w5pt5vIpJJKTEgk0zrX1E+A/KpJqLahMctZw55IRKzbLAAT2p6uIA3zPCqH0H4a8zh94h1l1tRWohK0KSVfMpGgIk603KKqPm7o6xTEMK6/LhVy8XSIltxMZZjcgzvqZw3Y/EcYxFN7iTJt2UZIbUIJQhWYNJSe0BJJKjG8x3PiigSfTvhNw/d2SmmHXAlJzFCFqCfnBvKRpVt2t6NGcQumLpaygoCA4kCesCTIBncYkeFX+igSHSFhD69obFxu3dU0hVlK0tqKEhL5JlQEAAeVbemvCn3sRsVtMOuJSlOZSEKUE/PTqUiBprTqooOePHy/0oroooCsVoBBBEg6EHcRWVFAs8a6FLB9wuIW6xmMlLZSUT3BQMeyotXQJb8L1/wB1FOCigTqugRnhfPe4j415/wCwrX9+d/dp+NOOigT6egW343r/ALqK2o6BbP6V1cn92P8Axpt0UCtb6DMPES7cHxWnXu0TV12W2StcPQU2zYTmjMoklSo5qOpHdU7RQQ+1/wDUrj9mqk2g6b6fD7CVpKVpCknQggEEd4NcPyBa/wB2Z/do+FTSyk0hPhXUwsA6HWm58g2v92Z/do+FepwK2G63Z/dp+FNLyK1pJmdQPGK728FacOdaApR+lvkeJ476Yhwa3iOoaj7ifhW1OHtAQG0Acsoomy/t9h7ZRGZrQncOR3eWtTLXR5ZgzlMGNJ5d9W4NDkPKsgKG1aa2DsU/oAfEmusbJ2X92a92puiqiN+Qbbd6O1p9kVtRhLKfVaQJ3wAK7aKDQ3apT6qQPDSs0tRxPma2UUGHVjv8zWlxgeGs8TXTXkUENfMCDAEaaDTWalrdMISOQH5V6psHeBWYFW0FFFFQFFFFAUUUUBRRRQFFFFB//9k="/>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11" y="3349265"/>
            <a:ext cx="4275139" cy="193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5" descr="Image result for what is ATA connector"/>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Image result for what is ATA connector"/>
          <p:cNvSpPr>
            <a:spLocks noChangeAspect="1" noChangeArrowheads="1"/>
          </p:cNvSpPr>
          <p:nvPr/>
        </p:nvSpPr>
        <p:spPr bwMode="auto">
          <a:xfrm>
            <a:off x="613833" y="1603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CEAAkGBxITEhUUExIWFRUWGB0aFxgYGB4fHxkZIB4jHx4bHx8dHSogIB4lHRgZITEiJSkrLi4uGiAzODMsNyguLisBCgoKDg0OGxAQGy0lICUvLS0vNS0vLy0tLS0tLS0tLS0tMC0tLS0tLS0tLS0tLS0tLS0tLS0tLi0tLS0tLS0tLf/AABEIAIYBdwMBIgACEQEDEQH/xAAcAAABBQEBAQAAAAAAAAAAAAAAAwQFBgcCAQj/xABIEAACAQIEAwUEBgUKBgIDAAABAhEDIQAEEjEFIkEGE1FhcSMygZEHFEJSobEzcrLB0RUkNENTYnTC4fA1c4KSs9Il8RYXk//EABoBAQADAQEBAAAAAAAAAAAAAAABAwQCBQb/xABAEQACAQIBCAQMBAQHAAAAAAAAAQIDETEEEiFBUWFxkRMyM7EFFCJSU3KBkqHR4fAVNKLBI2NzgjVCQ7LC0vH/2gAMAwEAAhEDEQA/ANh4xmHRAUMGd/8AQjFU4p2mrU1DLWU8wBBCmxUzAF5kDFk7SJqolfvBxB2Ps2N/IRO24GMN4DQ5gOUqYMaZltI0EiI3PU2nAGhZPtXmWbmrhV0uzTRXlAPLpOrmLKZ2sbeliyPEs1Upo9MU2R1LBna5UR0VIm+3lvjNqOR0UqgLQQqs0tJDd6gKG8gRPl574iuIZquqJorMoOwV5A1Mdp8oEdIxzJ2aLqdLPjJ7Ffu+ZsGfzmaSmzO9OkBpl15tOowCQy3WTfYxMeGKJW7fZulmHSpXQKp0xoWQVFxsIkgiZPxxU+KZrMwAa7sCpsTvBkD4EAzvh3VIR3V1UsoBnSZYRcljTM3kkz033xMHnK5Fek6VRweol+I/SHnCQKOYpgRzFlUEH/tI+OFOHfSTmSoV6yGoTAIQGBE6iBEkmRpt0M74qrVyLfV5Cj+zUCUuxFrA29McnNsCfYEMIkhQDykM1wNipAI85646Ki6r9IOaCqTUDNpBZRQKw15AMnULKZtv8nfCu2ubr1adJWXUxALGkQGJ1GI+yVAHUzcwIOKL3tYgnu3Hv7+IOqPkQPj8Mdpm6i0ndXKsjBlZHMX1xYgGVtBI8cAapVbjBbkqZYDmsUbZTG/jMdPHEbxHtBxDL1AtWrSYsAwprSN0MideoBWDACIMyPOM2r8ZzgQEZmp1HvHaAWG/Umf4YkaFfMOx1u1S4UFjsAbegHl44rjUu0uPwNdXJJU4yk3hm/qVzROE9r+8T2mYpo+php5ZgbGDfFwyNctSpuwgsisw8CRJxkSZQMlRu8kKY0mwke9YOYEEyDzXExN9SqZxaWT71wxVKOptO5AWTFxf446UlLSjPUpSpScJqzIjPdoMx3jrSFAoCArMwMi0k+0HWemIXM9reJIHdqWVVFEiCzlrgRCPIJ1TJAHn4s+N8YbJZanUfKUcwWYKzFtJYkMxYjuiBdOhiTNsQPFO1VSvT7s5GnQ16ZcVJiZIBARWg6Tt4eWCkitpjnM/SnnkFT2VEkPCzTaAASOlW9gOu/4d8E+kviFXVqXKgdGcFRPUD23N8NuuK5nM7TZUlV13ZqenlGoW2MTeSATffziWzTCQtPXpG+mQLxfwEzJ6etsVTqu+bFaT2si8GQdHxnKZ5sNW2XD7+ZpVf6R8wkajk/73tBf0mqI/HDB/parBiNNFgIHKjG52uKkH/XGejJyyzr1VLg2Ex192B4qPsi5x6KChiuqoCk6r7C5sdG53Ldfy7jF62Y6tbJ9Kp0lba3K/waRoQ+lmufs0QRY+zqET1vqG3phXIfSZmqpbT9XhY3pVhqJIBA5+gOok2tjN8yoA0K1RYtBIiwFhAEWIwvwYNSIOliHIHODa4MrfrG/UTviwwmpcO7X8VqlymXy700F2Ei+/Wp92+JnhnFuJs7rWpUECgRC9WNhPfnzxmuZzuZyqE06x9sSr3nltbc/ePzOGTdtOIQWNYySCfVbr+7FXSWdt6XM2RyKcoKSeMZS9kcTQO0HbrM5fMdx/NweUFmRyFnckJUJMA7DFv7I8VfNZOjXdVV3B1BZiQxW03gxN/HGPZbibuq1Krl6jm4OzEW1wGjlgC6kyog+Gp9ks4KXDaVRtRA1eZM1CBfrci+O03rRnnGMUs2V7rTuewRzXaPMCo4RaRUGBZifWVaDPp88Nc12kzqozaaACqWM032An+0EbdcQfayrXyx10sx3aVa7DSVUhWYlputlgGb7+uINOJZ6rqR80hRlYGDTEgyNyF/D5jrFzgd5n6UuIK5H1ekFB60326/1nhfEtR+kfMGmKhogj7WmjVYL/ANQMRNpHjiq5KjT72o1Vlq00pBnJYzqMCmimfebR47TiDzfHKzqNdWEYkaFYrTpKPs6ViwjrJO/pOOAwxNDqfSntHdXA95Kghj0tI/H448T6UWNpog7ToqGWG6+8IO/U4zFszRP2xMfebY9TBnp7ova5wpS7jqbREajt5w0fAfj06sQaN/8As6tYg5Yg9dFXxiLGQZGFKf0jZkgmcruoA0VZMmDEmOWxMxvjOu9obC5sAA+87W1YXyjEt3YUAu0BrkoRe0nfx/2cTYhmr5DtDxKsqvTpUCjsVU6WExM/1ngp+WHOX4rxRivsqGkm5hrKCAxvU6TjM6XFM5Rp00TM1FCMYAiASGkix8T164cUON5uaQObq6St/dsp0lumKlO7tx+Brnkkowcr4KMveNG4t2iroF7pqDksQ3I50jSTJCMW3AXbrie4HnmrZelVdNDOgZlvymLi97HGJ5NloVA4YhnLT1hNzEn+6L3sIxrORyxzHDUXVpNSkDqUT1mwt8sWMyROc/xLPIzxRQIusgkj3FNjGuTa5sIkYqfGO2PEVUqO7p1CAUmi8NzMGl9ZVICqRMk6rbYmOJccy1HLVMma0VRRdAHSohJIIFmWIJ66sUijlqlUwLBV172ChCTbY228/CMcnRLUO2Wf/m4avTgg/WSKaypm3dy3Na0tHjfbDcdtM+ySczTD/WNHKg09zME+9PeTPL7tve8KsyFTJ0jUzIFU8w2OogoRB1cpF7H1w/z2SzdIA1FFMEEgs1OOhPu07W22O8dcSCYzfazOA1AuZ5u8HdArvSO5eH9/wAsY3vZWp2ozGoxmqmnvgBKX7iBqJh/0mokAbQB4xit8OXNVTFA02ME8jAQJkGdIHWw8JAtbCfFTXnualXTUaZ70nQsAvMrJk+6I+8BtgCyJ2h4m9Go1GprZa4p0yASpU7CodRK1DK8oBEne9l+yPbHP/WjQzbrqNVKYQIzXLQ8tI0EDazA3EDc0nL1swlJR3lRJkxJFzBBjrZUv5DD/ALPBjxXLFixY1VLEh/ExJjSZAB364rjUTk47DXWyR06MarfWPoHBgwYsMhFdoa4RULHlkyOp5Sfd+1YG2KJ2i7R5QUtGXASqXW3dFZvcTAgwOvgMTXaLhtdc1UzBk0CqxBJ7sqOZiNlFtx4XxS+03EqdVVpoSW71WkbQJuCfCcduKWGnQFpRHZrOwtSagUlkJ1NttYwCY6mzeWGefJA0kiVqEWmLMw6+mEc/WmlX0t3osdU0zG33VH4zthPTCgE6iGNxsbsZ/PFVTGPE2ZJ1avqPvRI1gGqUgxgGxPgCb74Oz9M1atOm1MOJ1s085XRp7vVMhCYt+6cJ5xhKb7fjP5Yluy2lcyCL20yGDW0g7ixuOgGOaPUQ8IfmZ+zuRPZrszl7/wA3VZtJJHlYrqIOncxhsey9AQwpJ4wWqbGxsyR8GgemFapJqZrVUqe+wgOw5VFlsdo6evjhlnXZFVkFSmdw2o7QR0Pniwxhx7s/l6dCo60TTYAlYc76Zgcx6K3SIHQnFZqPNGsdKpJTlUQo5TYD4SfEk4sPfM2UrhnZok8xJ3pVZMnxI/DEAq/zapY++Lxb3D13J8vTxwA0za+zHqf2RiZo0dZ0xJZjp2F1HU/9RxEZ0+zHqf2RiSpZwU6jMbRBJvIBkEzB+94HYb4zQxX93ee7lDtTqPdSw9Vk2UY96WJYNSBQzYIVsouZ6nUbnV0AEaplaYbLKrgMDSAYESDy3nyOMJznFWp1FSk1RgymEe4dQCLargAKSBbp8N84afZU/wBRfyGL43tpPHrOGe+jvbeUY9nKNUd49auATrWkasopG2laikjrY3v06ZnmFIeqB7qMaYkC4DFRsBLWEn0xqp4DlX5mytFidyaSmT6keZxSuPZUU8zVVVRaax3aBQFDME2GmASQT6yfIliVModaq6gKCJMAsD5tJB6/rDbpJNnHBVAIXvu6JRrGR3h7z3TFrTP8TjnibanUhR7wjSsX1PEWAne+y+mPOGVFFSlKawUcAAiBzzI8gAfmfAROaWSqzlGMW9Cw3ayWyjiALMWOmKgBVRK6SCW3nVMwB43xNcS4A4CNqVwxP9HpiZYzBBcEiZHXbznHBUtp1E/pBbuSgtTBB1Hrbbci+2LDQ4uaagLl0lUQEsCzMWUMW2gamcne8z1we0rw0FYyPZ+pWcoKlSkVme8RVPyFUv03gC2GlfJ9xVNM1nZYMMnXlsYLxBNiSbCTGLvR467gzl6Z6wVZCd9tyDYicVDilN6lbSBcsygE7AVHhfQAAR5DEoMb5p9VJTqLGTMknr57YjHXk+P+XD4r7MfrD88NSOT4/wCXGaXWfrR/Y96h2EP6VXvZPZWmPq68jQXQhumpWhpv10gC3htbGpdkUH8mICARpqGCJvrY/njGc3mBSpKXNQBg8CGgHVaOhBF5vE+ONl7Az/JdHx0P5fbb5Y0KNrni1Krmoqy0K2gr+cfKVQe9rIROrSa5ABvcAva0/jilcRLMGOoaUnTzLYBtMWgm8eM2xdR2myynnVnKnmI7tp85D3HSR4gdcUGuupGboCI8hqb+A+WIS0lYz4rWHdqFG9RZPi3kPtHxOw+YwjwlB3dzEFiL2JmDHVt5LHwtucdcXmFB3LqDP4aj0Hgi+p3w94DSKJTfYtVN9OoxeJUbzOw8ZxZqA74bl6ZqLTXTBBZnqUlJDaJYCJJAIt4+F8O83wpVMgVGsP0VK23hrBHW5An5YccMXVmMrqE8yD9H3cgv+Mx0tviXHENRtQoltzqVnb4kkSbRPkMV67jcVyl2fFRRVaq9JemumRaAZ5Xbpe56HEbVp93rR2dXQj0IIM31SDGmImZm0Y0DI5wswQ0EVW1Bu7JWCAZkDcSDYnFG45QepVcqJCU6bNcCB3Yv57fhjuLuctHNMeypn+8d/wDrx7W92nH9n+5ceUiO6p/rH83x3UWRTA6pA+S4oj1lxZ7Fbsp+pT70S5ovNRNFNEUKY0L4CwlwQPIH1xpGS4lSpcPovUJVGRVlNxqFo07eRG2Mqr8TphXHeKurSyJ3aNPKIllPKJBETaManwQJV4ZRapTRx3IfSV5dUEiwBPyBOLrHkX0mfds82lesKyjkLMAWtEBV1RPUraY3w1y12G6wrgabCApBHxEddpxfKPY2g4Yln01GLBRpASWLaV5AdMnreLYqOpQXY0SYDoDAkPElmIi8BTPSCZviNJI0q8NVyNESHUArMXJuYnwGLTlny+hO9FWryKWBKhA55zYsNUF4vIAURtiDNNZEfZuGlpkNvdo6TaPLE3mAO7pwsHuqMkSZOkGYF/dgWvbADj61lZJWjVS4YlCsWO+kORfY2kj0xTs1kVqZhuYaaFgWBunelPCAxkEkjecWPhJ2lSfdBUhlmGJI5h4H0vis8Srv9bqopgVapRrA8veltj5gYIEW1fvVV9MC4AAiABAMf73w44N/xbKdPaL+/wALYKmYWqO8GoBpgNEwAoO1twcHDoHFsoAf6xOp+8enyxlo9tI9rLfyNH71G94MGDGs8Uge2KMaKkAwramPRVCmST0A8Tij8WzQNJ1FRWbR7ocE/IEnqL40Xj6zTCEaldtLqRIZCpDKQbEEdMZ3284ZRpUqJpUKaHvQOVFW0HyjeMAUTitcd3WDVNJtyBlPh0ib/wD1jyuIEnfWf2mw4zqAq1LvOZ/vMsL5nT0MfiMIZtYRLybTfreR8NscVMY8TZknVq+o+9DrNrdfT958MSnZioGzIIEAnYKq/ZjZbDEVm919P8xw/wCzFNkejUJC0+80liwA1FZC3O8Xna/zij2aJ8I/mZ/epFirDmzlj79Qm3S/4HEVmM21QBdI5fDzxbK+bogNOYUzP2wRM2HLFvgbHDZM5RkaaynpANQH8h4jr1GLDEQeSy5ehWXYtYE7T3NX97fjiugg5eptGtbjzpv5x0xduN50dzUisi6Q+mSBpJQgxO55jAuSRijCg9PL1EdYIqpIkHelUYXBg2IOAEs4PZi/U9P7o88O6u7CNyoDaohtXlYWG5/KcM87+j+J/ZGHFRlFVj9ogRN1s2raPegNs0na1pzQ6y/u7z3Mr7Kpwpf7WR2epla9FZJIQrvP3wObr02gRj6GGYanktajUyUNQHiQkgW8SMYFxgA5rLlVIXu1IsT0Y7kk/M4+guD/ANGozf2KfsjGk8MpdPJUcxlzXrZSmlVhUJBQA6hIBuJmADjPRRZVkhSZ+zNzC+P6wPlfyxp78O7wSa1ZQw91XtcXFwT+OM8CgoJMGbTueRfDqdKgbb+scRDKtxJZqCxHMBcyTdrDwH+l7YTNIpm6KhtB0CT5ksT8Jw6zA9qkX9ovn1Y/vwrUyqNmgzhiFRdIFpMzN9xE7eXhixgsLa106u8/SDepqF6YAtPnv0/DE9nXLKgABIo0APMBQ1/mcU5EIKVNGlS0T0lYLD4Bh6TifyPH6bBVrZfLAqiqHdidQUAAcqsZj4bjEW0EX0j7hz1FqowAF16j7xM2HniA4m7LXd1UHTXqe8CROtjBjyOJXN8eoUtJXLZRqmoQqMTp6hiTTCxt1n5HEBXY1ah7sh2cmq+gGLAuVWRJAlySfAbRcgxv9gT4ja3XphqR7P4/5cOgT3Yv9r9/+gw0JOj4/wCXGafWfrR/Y9+j2Ef6dXvY142B3WxHMb+Njt8fzxunYKmTwikosTTqAH1Z4P5YxPtGhGVpkzBYwdhs23++mN0+j/8A4bQ/UYD01NH4Y0ngIypuB5im7Fqb+kTfULWnw/DDXP6gzhixPXUbyB1Bk7z13xr1bi1FJDvpIJB5WsRv0xmHF2DZjNVJ1J3upCDy2I1ahuRHSf44XuLEJ2jELSWB+kUGNvPbEwi/ogAf0mwbSduh6bYg+J0i60FQM5DiygTaCRAO99vLEslQNTl0GkMNI1pq3klkuRyzuI87iOm9BJMcIZvrWUDB7lSJqBxAY7EHz/31UbMEVKjQCSzWNhuR0BxA8PqPlay1O7GpQrorW1BoK+gIMxv+6z5bPpUANShl6bknlqMRJiSQdMbSfG2OHEJ3HPA8x7YgbaKk28bj5YpnFajLUYiNNSjTElZtoF1Prb1HiMT1TtRQp1VWklAyCrVBUIVVNjBKiTtYYqmcJNI6OalRszAGO8qGSTOwJSAP7o6k46irHLY7pfoaf6x/N8KU2AagTsAJ9OXHNVQEUCSA5AkzbnjbHguaI8VH+XGePWXFntVuxn6lPvRCZ4e5KwZi4I6GOn+mPoTszU1ZCk0RNKYPSZx8+56lDUyVUEsAQuqDANzqbzHUDH0F2ZMZClFopfxxoZ42sh+I8Cyxo1KhoJrKMzNpvqIJJnxucUXIciFqk6ShUoTJl10qxXzJib7nF6/kigx1tQpFidRY01JLG5MxMk3nFG4oaYr1k93S9h0CgqIF4AsLR08scknLZhCUF9erzECeo63npPyxaeCZnL5pQq1KiVEpqpSI90AahyNPhv0uBOKzk8u7uyKystPnh3WAzgSQSwJ2E7xGIrNccpqTTOkRIlfeLQQPdB5ZiebxxINAzzZfLUhWqZiqFnllbsR9kL3QJmPLxkC+KJxPNtSr62Rh3lQVVVxpZVPMSeqk6gun+6SQYU4i6vEqbuGNbWABdwxOrSASDvuAQR4DDijmUJDUeSoLa1mYKlW95dtJiCdp9RGBKTk7I74cPYp19/8AP/6xNcDyurPZd4aErAEkHSeaQAfEajv4dcRbURTCKrSBO1uhMYneAVSuZyoIJY1IvEBC5IMRqJgg7gTB9clN/wAWVj3sqhHxOmpu1ls12w3cTYMGA4MbDwCH7QEnTTMGnUR1dSJDCwIINiCDEeuM17c8Po0qlDu6aJqDliqgTBXe21zjTu0iqtCrWPvUqVRl+Ck7TfbGU8W4m9bue8TW0E6RTan3cnZi5IYEKDIHlfqQIBq9KaNJVAdAe+aAO8JOpbj3iFMX8x4x7m8vUZZSm5BYkQrGxYxeL+uHz8MPftVZCC2rVuRMwB13te03jY4lKHbCqtNUp1qWgKVEgkw1zJne2K5tXXM25LCThK1tKtpdtaZA5zLVbE03AgiSpgcx3MeJGOc3UpoVAAYhAC0QQYuLi9oviy1+N5vNBqGqm2uJCLeFOsRuOnxHzxA5/IEuafeFaik6lkAi4sRA6xiITUY20ltehOrVdRuOneK0KammkMimprUoUkgQSSSY+6Bt1xX8/wAOpByCzm/RgB8tHnh3X4eVs1QrtufS1h4HE/22yKUMjlqmWVDrPPUV2Z/0ZKgqVA5jJY6RBAWL2lNywfwOKkaVJ6YJ3w8q9uNvoVnhlOkH0w5VrNYOY3MKFB6bz4m8Yks/XQ00o5akwp873BLElTDHlHQwANtTSTNuOA5SsVU03qNUqIGWoqmn3DhtLJq7tlqMQNxbfrfE7w/ikGjWLaW5zMCHZAIMKIM6zOkCSBN5OLEYW7lbzmWraI7qpufst1AHh429cSdFYqEVEgTEtymDIOnk1bSN4388S+S7b5r+sakGioxIUxpMOREzMkx0EC8nEJxTj2azDAsqMUARQKRIgdTzbgs3Tpe5E1xp2afH4myrljqRlG2Ob+lW+Ijx6kbVAIUFivgFLQB1HusvwIHpu/DyRlacC4pL+yMYa2bR8q5qMAynSSwi4Db30i6C3kN4jG58KAfLUpuGpJ+KjHWa85sqlUg6MYJeUm23udrdzK9xTh1Lu6lTRzBGezsokLOwYAbeGMko5ofVqdVm5iQWAU2gKBtJMx8I9MaB2k7SvSrV6A7rRThebVqbUFkLFpAefQYodXKU1y4QcyERuNS6WldUEG/r5YmKMzOuK5ulWrVXoppo6SyDTpKwBuPGR1xL1uHpmUGZpuodKI72mQJ9mu6ggyCB0G43BkYhsvRRRyPHLpJDLsYkGfUb/uwu2TLJPOU6HUsH42nw3nFXSI3rIK1tXNfM5pUKelndlJIkBYuR4gjqegFt9sI5img2AneYXf5WwyzPD9BhgFPgWg7R/aeED0jCDZZTuwYiftj4/wBb1Ai377w5p62XwyaUcacX7fqOUrlZCmLXvaOvwwrwzN0nDGqGI1CN4bre1vz64kOxPZihmajJWYPuVXVAOwJhXkwLWPzjBnMglKpVphUpLTeFpltR3iAQCGID6rxbzxbF6DBlCam00lwG+fdTTUorAFzBOxiNvS/zGIgvyfj8AsYufBc+VWtRSn3upSsKoPdgghmUyAG0sx+HS+HOe7XkIawyqhXZYYqAupHkqIYm4VZtfytitwu3xT5GqnlijTUbYRlH3m9PsuU6nllai58XuARtBMkb+91nrHXGzdjW/wDiqJYxyH9s2+O3xxlWd4ouYdjCUxVhWYArTSSNyJOkQbR1N4F9b+jkTw3LyB7rW6RraN/LFjTcr6jMpw6Bxt5WcnfdZ/uR3aNiMnmLf1L9T90+WMu7PaJpa1JSfaXPMDM3nxi2LJ2leoa+aK1dIWqVWmS3PNiqgctgJM+OIGuth3a6SqmAoIbzLQLkG3z8ZxK2FBydSgCoGUr7kbr6dRt4fuxbafZqm1AVCSGcalVQAADsPWCJM/liqVdNV5QRpAAFMC/mBvedj0GJKjXzSU+6U1+7AIjQJA6jVEgCfhivpom38Orbua+ZFVKS69IhaiXi+nVY2n/XbClZy5ANSTTILTb5Hbw3nC+Ro1KNQPSWsjwBIRZi0RK2sAPMeU4ecT4rXak61w3duR3hZFQMwgAsVC3AUCxFhG1sddPAj8Nr7veXzG9XhY0owQs5Km2skhiehsYBH2R7sjxxBVlVyRRHePueYELYkwQQvQWnfzjF67HcLo1stXqqXqvTnQtOqUIgHSNWrVBi2oxYxucUjIZmtFVlrLqWAKdQli4Mg6Q0jlmTcRbFkXdXMdSDhLNfzFcuCKNINZg5keB58LrBNCY90f5PPErwftQlGnSpNTpOULNqYgliQ8q0xAHeGJi/4S44zVR1DZSloFN+eQTB0HUQBuNAAImx64qULO+9vmbZ5WpQcbYxjH3dZTMpWT3EpjV3qtccouANN9UiNpInVvIxsHDMjVq8LootU0qndqSyk79fdvHpjK8zlKq1aSPpo8xKPUYFQFMhop7EmLeJxsnY59eQyxIjVSUn4jHaTu2UTnTdOCivKV789HwMmznZzNaqjmlmnLDmK1qPOb6mhqxYEknz29cL5lloZeoX4ZmadIXZ6maptBtBI1EnmCi+5j4WLMdoKVB6tJ6VJ2SoRzVdJI1EA6dBAhVUm4mQYviI4r2vo5ig9NcsqagJdagbTDBoHLeQvlvgUiGUoVNbacxcsJKEEFe4CRIYEqGfX+sDiJq8G7wmr9UzFQAga1WlpcrCyQW1NLhib31HrfCNStMECjSg6lalynYDfvDblB9cM/rVZZ053SJ27wen3/DFSqQWs3vwdlPm/FC+dZKL6atColQM5A7ulMO2oAgVJOlSoBkQN/DHeTrq1RigiwkMEUT6At0jr+eIitrLMzZymWbdiyliOly8wBth1w5hT96vTaPs6kA+QqA/jiJzg42TNGSZHlFGtGpKOhb1sttJUoxuqkwW2EiY2GkR8N/jOJThBnOZMk374CIiNO3xjHXBO0tTLUClOmtdTU70NIJsRygITy8h9PhhXhtfv+IUq2oKzVqbd2rGWBJLECPdWCTJ623xXCji09hoynwi1USnC1s7WnimjYjgwYMazwCK7W/0HN/4er/42xkVXNk1gIUu1xDGF5AAdjuoDCxuca92q/oOb/w9X9g4ymtWRnCDSr6U5Y3imtp23BFz0xIIzh9ak1YDT3ch5ZejQxVbyD7oHz8AQi+Xpqj6qW0G8g6iYgGPNjAtbyxKVBUYDVTDjSoAvPukgnUQvVgb9BcyMMKfEadYe4CQNmWCJkdagFiL+oxw5WeBop0FON85LizvJZSo1Nqyo2gIeYrIXTEtE3AgjaN8c8Q4fUVlp1AqsQBzKRAZydTEMQILNc2hfLDyjnHWyArOwVlH4Ct5/jhGrnSWOpZMgHWFbYagBNU9L28/PEdJuZ34ovSR5nNDh6Qe8r0qeixuSD0AkC21sR3Dq+pqxq1ACUPd+0A5uaBCm19PvQMO2AYk9zJsSBpAtfYVbwA3y88THb/OZd8llkoNSDA89NUhxyECWDGdJkESZJBm15Ur6iqrRVO3lJ8NJXshxc06KIzKHVnhV0EsxDRrKtIBZlM+XlGEkqtFNKYDMKrEqBAIZVHW26k3tMHEbRcmkilwNFSVSGk6mWTvpFiTsPdxJcKAbUYaRYFYIggg/ZO4kfEjHZSLjK5wMqmggdgCDCkkrAL3kE3UGT1wxfMOmoEgVAWExYGegBjYel9jAxNPm639tX/7j/6YgeLLD3JuNRJI3M7mPLoJwsBNqmukiOAQVJI2v3jTtt7oHwx9EdlapbJZZjuaNPb9UY+cqqnSfLTF9gy6vkSSfjj6V4KgGXogCAKSRH6oxAMw7RZl6eezZUIQXAIZQxnu02kf7kYgMrTQf1atqgc02hhcet+n4bzfaYMeIZgSmnvUs3ViiCJFwCCAcQ3MKT1VATnkACYOqRcjcTH4eWFgmNqag1KgAIAcmF6CYO2w2vEfDFy4F2doVMorEks06m1MNBBjTvbSBHnE7QMU966K+omHc6pgzIgyLiIkeVsc1IYNzVCHMsBqhifEBoOKuk3PkbvEr/6kPePKFFHYj9ISdCPfYXDAEkhpgX21DwOGWcyJpClpC6pbUCx1DlHvEQpibfDzw7VUHRh02b1+9jyppICksQDYEMYJ9T/ucOl3PkPEv5kPeGlUNElQD0OqT1vhwtJqg16he1xOkSbTAnffFs7FfVEWt3y0laOU5hJXrp3YjeJsCRGK1xSkoRYYNKAnSbBmJEDw3BxancyVIZknG6dtmB6MyROqorklbwQbGSvKYuJHxw0fN2MARAI943DSbE9Zg4aHb4T8R/pj0b/H8DibHFxVebUGJ5jvvBBb93jfbG1/RvVDcOoRPKGW/WGOMNyhmP8Af3sbb9F//DqX6z/tnGdTfSuOr/w9ieSUl4MjlCXlOVr7vK1ewzzjwY57NWJArG2/qAPScN9J031A6nIEmQpVQDDGN9V9zB6gYl+I0ymfrlmp6GrgkF9Lwz6eUkabaST4A4heMVDKCQQaRDsXVwNNUj+rFuk4vZ4yG6A0nFOC1Ju7NRRIBE21EiRcT+GHVOjRcqi64K8zERDXnm23Fp88NuIcSYVGSoagLxKkG4VjpnS3Qz8d8c1gNSoyEsxOlYaZMW97qSL7ekYq6Xc+Rv8AEf5kPeF6XDEXUWZrlwrF1iFPKxmD0G287RhBs7RIqciqdUKRUJ2azQSJEG3L52wl3ckqtBpBhoRpF/EE9ceAWjulgg/YAJAME76pnrviel3PkPw9+lp+8SGd4epDBg0rlxmAVqRNO3LOje/hHn4xuSzeplpJSJJUbxYRMsbW2M7YufYyplDQrB1o99oin9ZkrHNoBkmFkXC3jT5Yp/DuIVVpnU+lekieXooYMH8Pwjri2LujDUjmSaunwwOOKu9IqtQiCCQqzAWY2YC5INyLRYdcSdPguaKpooKA9p1ISLTeSdJsRLdbXOK7xDva1RmC6thJgQALADVaPA38b4RGRcmNG291t+O/liWIq+LHrVaoqqhYqASCisdIKmD1ubb9cbp2GacjQkzZrzP2jjBUTQ9MNuF/zepxvPYQ/wAwoejfttjLHtpfew97KEvwmlbz3/yJ0qPAYNA8B8se4MaDwTnQPAfLBoHgPljrBgDnQPAfLBoHgPljrBgDzQPAfLAFHgMe4MAGDBgwBFdrP6Dm/wDD1f8AxtjLGpyVLET7wB3JMAMADvtF98an2t/oOb/w9X/xtjLQ4IVh4JvqmVKm1oJMeOJRDG/cPITvCXI5edhBAItBNoMbbX8Zr2Wz1MqPZ6bbEJa8bx+OJyojNXAESQ8aiR+4/gPHDTJ58vohUGsG5qiFgTchdtgIm5xxKUlgrmmlSpSjec7Pg2M/rafdHwVPGPu/7GElzw+yHF+mgfliwHN0+7psDU1sJZG0iPGDNwD5fwwk+ZYW67HniLx93yOIz5+ad9BQ9L+lkI9QGSabE+enp1mJ/wB/J+mXeKLgNoRpUaSFc6YUK5GkWkWkEGcd5vOsqyVJWxHNIjUOaIt1ucWjtdxB6mUyrCnmFNJgXQ92RDIVBgGZBIAJAgM0iduoyk8VYqrU6cbZk872Nd5SMy7mpWqldAapHRiDpn3t9oMgTfyMe8LgB/UfHfExxHMUzllQ04InST0ImCJAlmAj95xD8FHK0eIsJ8+h2+GO0UjipVUb6R6lf/bDDitAk6o5dMHbz/jhDJUVq63camLQbnlvAEA/D1HjjvhZhKigkqoJHlM/nE/PBkDahS1I0EC6xv0WPDH0twr9BS/5afsjHzdw9hoeQSdQvN8fSHBz/N6P/LT9kYz06jlKSer6nreEMjp0KFCpC95q7vwjhzMm7USeI5tVIlioEqD/AFa3BIsR4+fliKr0WWQKjhiW0qfugxuCfAev5zPaGmDxPMEqhUVKRcsY0rpSTuDFrx08cV5lJgQJdiAS1hcg/CWkzi48lWYg2XqsA4pllhiGtYD3jcz0+MYY96vh+AxIZquqnQ6K2htIuCNwJ9228n0O8YT+tUonuv2f4Yr6SXmm7xaj6VcmMu9HQH4LOO87TNNzTqCGXcEC1gehjYjD3Whn2d/h/wCnocLV8ki3hGBLCUhvyTr+MYdJLzSVktD0q5MjPq5adKzyiBefe94EHax6EYVr0ytMg7sQf9/9p/DFw7HdoKWVFQVA1PWNKPTVGOxgEaJGmZFyLn41fjGmKRUzKhm/WBINunj8cWKTeJjqRjGTUXdbSPY/x+B3xybA+QP5SMesQNzbb4HHBII9YB+f8MdHA7yyL3SkN7TWwKyLKEBB+LM9/Lyxs30YE/ydSn7z/tnGM5UJ3YM+07x9Y/u6Rp8vv42b6L/+HUv1n/bOMi7d8PkfRVf8Gp+v/wBjI+3VMnP5iFYzVbb122N/44acPpOQgVhBBmmxEjmA2tJJPyU+GNwzPYrJPWNco4qlw8rVccwgzAaNwDthVuyuXJkmrMR+lfbX3nj9+/4bWxqbPnLGFZtKwIJp6pHIdIMizbwZ5WU3j3h4RhXJUqpcE93pQgudItECJCyTcCBJxsx7B5Hl9mx0CF9o0QQFje9lG/hgodhMihJVKgkQYqvtM7TvIF98Q27aCymoZ6z7212xtuM04llpLwqINRYAnZWaFYaAZXz2uMcUMsjOartqSCaaoSpH3gdSQSZEXi3XGnVuwmSaZR72/SNt4b+75bWHhjluwGQIjuiPRzgcSSvoMo+rKNTl4Yi4gExItvFpJnwn4Rq8MoE1CXhaZQQCxLBoBKkDSoW+5679MbOPo94fOru2mNM9420R4+GPB9HeQ+5U/wD6v/HE3IszJqPZVENM1mZabLOrWLsQSLAzElZt4/Bpl+FUlswLXP2iJibwDcW3642mr2EyTABlqEAzHeNvEXg3sAL+GPP/AMA4fEdyd5uxJ+ZvGIJMZzLAsloIEETtBIG1tgOuNt7An/4+h6N+22G1b6PuHsI7oj9V2B+YM4sPD8klGklKmIRAFUSTYeJNyfM4rULTctp6VTLlPIoZNbTF3vfj8xxgwYMWHnBgwYMAGDBgwAYMGDABgwYMARXa3+g5v/D1f/G2MrfKU11wqglkPlKyslYNhqkgyCYONa7QavquY0JrbuamlYnU2gwsdZNsY2mSqVQNVM8kDkoFSVaoHbUWHOZJ+RvJBwAnzVQwDqUKRLKR3ZFSdUMwvZV6WY+mIOgKzCGpE2uArQfHe4ETixUeF1FcMKdRVcDWWUlixY9IjYL1/I4RWjmSr+wAZQCNSnxEiwuYkdOmOW56jRSjQa/iNp7kIdy5UL3dRQF0xoJtJP8Am8/nbHdesdbkqymCY0ne7BfiQBOwJnHFNqlmbLkiYI0x433keu3zwrDqTry9hJmGEwAIAE9STF+nmcc3qbEW5mSefLl9RPMGBUZaryPdU0yQ5JKhBy6hOlWkGJqeIM2jP52t9XRa+UqUUrwtSoxUKqMOc7ll5dXvAR12xWWo1pBQqqtH2LqIBk6n6kbECNXliY4v2jeuqUmyTzSDL3odipEQxClTEnYajExOOo53+YprKirdG2+KsQebhqStTYOwkMQRqK/ZtvtO3n44ZZCoqhgxUExGqPPxw4zeS1Uqc0RUdaRpjRTK6GUyrvpnWxBNzHURacMczw9+V6NCojaVDMFcgFgosIgG7AgxEmT4dlB5XytBn1CoFZjcKy8x9CTc22/PHdZ1pJoWNubx8yTO8fAeHQuK4Z2kUXMkz3i1GmQABEW2jfb1gOuJd9UhfqSoNKSVpg+6pWQ0DSCCTpv0knEKalgXVcnqUrZ6tfAYZSlUppVDCmGTUAvdidWkGdU7qWvb7O+PoHg39Ho/8pP2RjD80jxVfudIepD04IKTy8pAEm4lvAdOm58MQrRpAiCKaiD0hRiLI4lOcklJuyw+hkXa8qc/m1O5dDMEwBTUknpA/jfwiWZajQRrL8obWw0EsDquCNyRBJ3+cz2vzQXiOYXTTDlqYVmHNsjBk2E/ZkyItiHzdbSwDN+kLlidIv3oEgqRaAP9LgScJXRE1KENVWVGjUZL2IX7ItdzP54SowSAdXTx8v8AX5YlqL1C+gLHRSxKzHhzneDh3kqDtIazKVkDV9qfFugAMefTFWdU2G5Uslt13yI6mwgsUK7RFt2A/Le3TDvMZ/2aICPfJ0gyQBsSIkA+Rj8cN8wKyySkiYEMZ8vX4YSauw94AD9ffxAlt+u/TDOqbCeiyT0j5Epk+H18zPdI76So5fsrcE9ASIFvXDPjdJA9IFdHsVJmBclpMA+k+m2J/gHaQZUMtSk5SoP7XQVMQftR6HcbjFc7wyxIZhpUJrRiyBWBhDaCZPQyJt1FkU7aTHVzFJqDuhDJZvuXDUyjP0ENa99wNwCPQttY4k04/WYNV00g3KsgNtJAvq/vE/H0hqtYCqHWm6mWliTsTqEAgCIPzBk2wGo6AEKXhVkLzGQNN9gRKwIFvW560nGgb5HLaaGvuwwDQxkyCZAtqE2n5Y2X6NwP5OoELpnWYkmDrbx9MY7SD1KqM1MAKdWmusU2MDlbm66dhjZfo9pleHZcHfSf2jjnNV76y11qjpqnnPN2ar/bLFgwYMSVBgwYMAGDBgwAYMGDABgwYMAGDBgwAYMGDABgwYMAGDBgwAYMGDABgwYMAGPZx5gwB7OCceYMAQnartIMktH2L1mr1lo00QqCXYEi7sANo3644zHaU0cnWzWZy1TLilPs2amzPsF06HK8zMFAJmcQn0rcOqVkyWmjWrLTziPVWjOsUwrSQVIIN9wReMR3EslXzNPJ5bKZfMUKS5g1qr5xXfT3QDoH1VCzK9RgANX2D0GALVw7tOcxlBmaGWq1G1sjUJRXVlYqwJZgtiJ32IxF5Ht89WhVzCcOzPdUdeo6qUk0zDqAKhYkX6QYxx2F4bmsrm89SrgNTrOMylWnTK0zUe1VRLNBkKYnxOEeywzOT4ZmW+rVHrCvXanR0mXL1DoMfdMgk+E4AnuGdraOYr0qVBWqd5lxmGce7TRrIG/vsZ5d7E4sE4zb6POzdfheaagaZqUczRSo1ZVEU8wgOumSBZDJKzYbDc40jAHs4Jx5gwB7OPMGDABgwYMAGDBhHOVilN3Clyqlgq3LECdI8ztgCAyvbWg/EGyGhww1BahjQ7oqO9NbzqVagJt0OGmc7aVaeZXLfyZmDVcO1MB6HOiG7AmrYXFjBvtinDszxSjlsrmzoetSzP1t6NOie+Zqze2QsahB5XII0iyi9sXXimRqtxjJVlpsaSUK6s8GFLadIJ6ExgDzNdvKFE5tK9KpSqZWmlTQ2maqvZe7gw3OVQ9AxjFnydUvTRmQ02ZQSjRKEidJi0jYxbGZ9teA5vOZqrnKdAhuH939VRl/pTK4qVZkSVgaUHUiRE40vI5g1KaVCjUy6hijiGQkTpYeI2PpgBeMEYMGACMGDBgAwxXjOWLrTGYomoyllTvF1MomWAmSBpa/90+GH2Mho9j2OQyCtkpq/wAph8wDTGo0TVqBi8i6GnoBm0RgDQ+IdoFFBK2VFPNq1VacpXpqoBME6ySpI+6Lk2xIPxOgKooGtTFZhIpF1DkeIWdRFj0xnfEeAVg2cWll2CNxHKVaYVIUovdmo6gWgEGT5Yc9m8oaOfziZnI1atWtnO+o5kUtSCiR7P2psppgEad+aBM4AvScWy7EqK9IsF1kCopIQGC5E2WQRO0jHvDuKUMwpahXpVlBgtTdXAPgSpInGW//AIdUHBamjJ/zl67PWTSBVrURmNWiTeCioQs30iASby3BOGVq+fzOYytOtw6g2Wp0gWoKjPVVw2sUnUiFpg05ZftW2wBcO1PH0yVDvnRqhLpTSmkaqju0BVkgE7n0BwzftXqydHOUMtVr06lPvCEamDTUCTq1uASDIhZuDiE4zwjiFXN5OklbWMqr12zNeiClSqxKImimUGpEZjaOhN8edjeF5nLZTP5KpTJFNqhoMqFUdKqFtNMEnZywiTEgYAdp2+P1M51shmFy4CNq1U2JpsYLhVcmFsTIFjPTE5w7tDTr5mrQpKzrRRGeqI0anGpUB6tohrWAIxWKeXzVLgNHLU8uzZmpQXL6GW1MuNLNUBBAVVJJkRsOuFfo64LV4dVzORKO2XkVqGYK2bUqq1NiBGpSoibx5AYAvWDBgwBxWqqqlmYKqiSSYAA3JJsBhm3HMqO8BzNEdyAavtU9mDsXvyz5xhn23yz1OH5ynTUu75eoqqBJZipAAHjOKzluydMZ3hzfU07unk6i1CaYgVOTSGke9JqG95LYAteY4w3f5WnSppVpZhXY1hWQaQqhlKpvVDSLrsDOHNHi+WaotNcxSaoy61QVFLMn3goMlbG4tbGc9kOB5mm/BtdCooofygKkqfZh29mD4ahEYb9muy9WlkeDn6oyZinnddc6IdaftQS5306e7F+gUYA0ngHEqldHapRFIrVdABVWpKqYDSlgT903EYjH7WEvmadHKVa75aotNwrUxOpC+oa3AgWHjJxF9muBZzuHVczVyZ+t5liBSpt3ivVlG9qjQIkiN9WHfZfIVUznFXemyrVq0zTJFnApQSvje2AGuS+kM1cm+eXh+Y+rqjOH1UjqCvoaFD6uWGYyAIQ+UzfDe1FHMZnuKANQCglZqojQoqXpobzrZeYCNsVbslSzeT7PU6YyrvmgtVVolb6nqvpLA20gMGMxb1wp9HPZ6twuvVyZRqlCpTSsmYC2FUKEqU2PSSupR0HiTgDQsGDBgAwYMGADBgwYAMGDBgAwYMGADBgwYAMGDBgAwYMGADBgwYAMGDBgAwYMGADBgwYAMGDBgAwYMGADBgwYAMGDBgAwYMGADBgwYAMGDBgAwYMGADBgwYAMGDBgAwYMGADBgwYAMGDBgD//2Q=="/>
          <p:cNvSpPr>
            <a:spLocks noChangeAspect="1" noChangeArrowheads="1"/>
          </p:cNvSpPr>
          <p:nvPr/>
        </p:nvSpPr>
        <p:spPr bwMode="auto">
          <a:xfrm>
            <a:off x="817033" y="3127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1" y="5316040"/>
            <a:ext cx="5402239"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95587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35"/>
                                        </p:tgtEl>
                                        <p:attrNameLst>
                                          <p:attrName>style.visibility</p:attrName>
                                        </p:attrNameLst>
                                      </p:cBhvr>
                                      <p:to>
                                        <p:strVal val="visible"/>
                                      </p:to>
                                    </p:set>
                                    <p:animEffect transition="in" filter="fade">
                                      <p:cBhvr>
                                        <p:cTn id="50" dur="1000"/>
                                        <p:tgtEl>
                                          <p:spTgt spid="1035"/>
                                        </p:tgtEl>
                                      </p:cBhvr>
                                    </p:animEffect>
                                    <p:anim calcmode="lin" valueType="num">
                                      <p:cBhvr>
                                        <p:cTn id="51" dur="1000" fill="hold"/>
                                        <p:tgtEl>
                                          <p:spTgt spid="1035"/>
                                        </p:tgtEl>
                                        <p:attrNameLst>
                                          <p:attrName>ppt_x</p:attrName>
                                        </p:attrNameLst>
                                      </p:cBhvr>
                                      <p:tavLst>
                                        <p:tav tm="0">
                                          <p:val>
                                            <p:strVal val="#ppt_x"/>
                                          </p:val>
                                        </p:tav>
                                        <p:tav tm="100000">
                                          <p:val>
                                            <p:strVal val="#ppt_x"/>
                                          </p:val>
                                        </p:tav>
                                      </p:tavLst>
                                    </p:anim>
                                    <p:anim calcmode="lin" valueType="num">
                                      <p:cBhvr>
                                        <p:cTn id="52"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Motherboards</a:t>
            </a:r>
            <a:endParaRPr lang="en-US" dirty="0"/>
          </a:p>
        </p:txBody>
      </p:sp>
      <p:sp>
        <p:nvSpPr>
          <p:cNvPr id="5" name="AutoShape 2" descr="data:image/jpeg;base64,/9j/4AAQSkZJRgABAQAAAQABAAD/2wCEAAkGBxMSEhUTExIVFRUXGBYaGBcYGBcbGhcXGhcXGBsYGhgYHiggGBolGxcVITEiJSkrLi4uGB8zODMsNygtLisBCgoKDg0OFxAQFysdHSUrLSsrLy0tLy0tLS0tLS0tLTctKy0tLS0tLSsuLy0rLSsrKy0tLSstNy0sLS0tLSs3K//AABEIAK4BIQMBIgACEQEDEQH/xAAcAAACAgMBAQAAAAAAAAAAAAAABwUGAgMEAQj/xABMEAABAwIDBAYFCAUKBQUAAAABAgMRAAQFEiEGMUFRBxMiYXGRFDKBktEVI0JSYnKhsUNTc5PBCCQzNDVUgrLh8CWio7PCFhfD0vH/xAAZAQEBAQEBAQAAAAAAAAAAAAAAAQIDBAX/xAAlEQEBAAICAgEDBQEAAAAAAAAAAQIREiEDBDETQWEFFSJRUpH/2gAMAwEAAhEDEQA/AKdtpsO/aOKdb7TZUTI4cYUOB791YbG9IFxYLhJlE9ptU5Vd/wBk99fS2I4Wh0EECT5HxHGlDtt0WhRK2EhKt+Tck/dP0T3bqBi7IbcW1+kZDkd4tKIn/CfpDwqz18iLtrizchQWhSTPEKB5/wCtNPYnpaV2W7v5wbgseuPEfSoHTXk1XLjbmxQmeuzaAwlKideG7Q+NUHbPbtN0kMsLW0ie2UntL7iUzlHtrth6+ed6jNzkN9KwdxB8Kyr5/wBncZuLNeZh3OkntIUZSrukaT3049mtqGbtOnYcjtNq3+KT9Id4q+X18vH8/BjnKnqK8Br2a4NFP00j522+4v8AzJpb5aZPTP8A0tv9xz/MKXIFGoMlZBFeVnNABNZpTWIUOdZpUOY86DIIrEtyr2VnnHMeYrGRMhQHtqqC1od+6tiU6VgTv7Q86zSsRGYfhQBQKAivc45jzFeg94oPMlelNZiO7zFeGOY86DDJXsCs8orwigtPRkP+IJ/ZO/minHSc6Mf7QT+yd/NFOKozXtFFFEFFFFAUUUUBRRRQFFFFB4aXu0HSYw0+tgNF1KMyVLkf0g4AcROhNMFW6vm/bPZt+yeXnBKFKUUr4KBJPsOuorr4ccbl/JnLf2MS1uLPFGglxtOeNWye0DzbXvP+9Ko20OySbBYdQvMhZhM+sN8hQGnLWq9Z3qkkKSSCDPt51MbR4+9c2yUqSFKSZzA9oiPxNevH17jnMsO458+tVovUSmf9dPaQPOuJCCrcCRz3jzMI8ga5cLxiewvXhJ/jU5IUNDvESK+m4RyJYIgqWE+2Vfj2R5VJ4deKRCkLJjjOoPORuNRzLSkzIR948u+s7OCs5ApxR3hCdPadwrGdxk/lWsd76NvZTbcKhu4PGA5u15L5Hvq1XePWzRCVvtpJ4Zgfy3UoMN2XuXvWU2wCJOY5lxzyiB+NWK32Mswy4ouKfUELMlUAEJJ9VOm/nXyfLj4eXVejG5fdo6Y1BTlsQQQULII1kZhS6JAEk1PYssmxsCT+je8s4rt2L2Z66bh5PYEZQRO/UBKeJOm+vNZp0jRsLYofdhaCpA1mDHmdKYidnraP6Bv3RXLa3DKHYAUkjSOtkx3txA8BU8sABJBBCvVPPjWd7b1pXsZt7JhHatmSYnVIAA5mqwl5tySizbAO4lCE+QV/GpPaa3KnXCo6IAIHeVJSJ7gCT4xUPfMKU0pLasq47J769Xret9WW7eb2fZ+lZNNothu6hj29X/AV6i2HFpj/AKfwrjYt3uoyKWOtyntcJ4V5hbDwZyurBchXaHDlXp/b5/qvNf1G/wCY7wyn9Sx5t/CtybZI/QMe818KisEYeQ2UvrClEmCOVGBWz6AsPrC5PZjlT9vn+qX9Rvf8YnWGkzrbs+bX8aseGtsyErtUJJ9XMhBCvBSdKX+EWj6FuF5wKSScscBOnhpVpwi9KQtO8AZwORSRqOUgkVy8vpcMLlL8O3i93nnMLPlebfD7dSZDLY7sorx/BbZQILDZmfoitTV2kNqdJhOVKj3aSd1Qz9288M4zttDUAHKpXIqV9Ed3514penr43ZXX9sWVqQpKkDOrLmBEjMY1Oh0itWWm4zctvp6pYKjGiV5VBfcFc6X21eAeiLStuepc3A/o1b8vgdfKr1VvTr6Mx/xAfsnfzRThpPdGn9fT+yc/8KcIqMVgFiss1ITF4wfaVDvqs3JBJ4ZXjlX5ODMan/5Q2NZbVmzRqt9wKUBvKEHQR3rKfdohthVanbxtJhS0JJ3AqA/A0odrMQcwLBLW1YOR90QpY3pURncUO+TlB5VxbLdElu9bJu8RuXOseAX66UhIUAQFLXJUv4xwmgeAXO6grqj9HGyzWHKfQze+kNL6soQVJKmsufMeyYglQ1AG6qN0zvrxDErXCmSJGquQWsEiY+qgT4GgeKVTWVJ/+T7iqkoucPcPbYcKkg8ATlWB4KTP+I04KAooooCoraOxS8yptbYWk7wRMd45HvFSteEUHzjtVsiq2XmRJZOhPFHcru76rbLi2VQdU19OYtgqHUnQTy50oNr9ky2SpKdOI+Fe31/auPVcs/HMlI9CadcTlC8yohKB65PDxqyubN3TSB82Gx3nOseIBgedRWCqUy+ypEZkFZE9yVH8qY2EYq5ctLkALykAx6qiDGYHceIO4109j2spdYph4590Dg2z9u5BUVXCuM+onxEZfwNWOztlZFdSyEpBhKkhIToYJJVATVSOIXGEpdebKQFQjKoSkkkwqPYTVKxjae7uv6R9xYMkCYTB3pyiEAgSd1eHLLLPu3br1DOxbHbK2J666DigmFIYzOKzH66vUTy31w7KgXHWXDJWGO2lckZ2+wSQRxTlM0pM07yDynXSIAPAEU0ejDZnEXLZ5DRSxbvqGZxY7SgE5TkHIzvpo22Yna5rfDUZuwoODdvSXQPZpTIwRjO2tttWQoU6jlCoASfKKqHSVYi0Fk03MNNqgniQpJk+386tGDXguWk3NuQHIhxP2hplWB+B5Gs5dumJbM4W8l89YFJdSuVLPdvObiPzpjuoUAwIP0yJ4SR+NaytS19u3CVA71GR4ipe1sVqWHFkmN06ADkBwrlHS1WtomiLlSf1rJHtSD8Kh0K7M91Wjbi2ILLwGraj7Rvj2iR7aqV3Y9c2pLZUtKpyrb7Sk8YUkapIr6PoeWYcsbXzve8Vz45YxxvWDhuEvB2G41TXl7h7i3m3UPZUJ9ZPA10MYU4ljqSh8mCM3VLnX2Vjh2FraZLRQ+qZ7XVOTrpyr6M8uH9z/r5308/njf6+GjFMOcdW2tt7IEntAbjx4VnjVgt8I6t3JlVJjiO+ONZYPhS2EKRluFyZktObvKjA8Gct8/ZuF5jOrS9Pwp9XC/ed/lZ4fJPiXr46GL2K3mwlt3IpJBJB3wNd1TmGoKWlgmTkSieeZWvt7JqFwfAnGluKCLhQWTAUhSYkzvVAHiatuE2gOREgmc641SABuChoqBOo0lWm6vJ7nmx+ldXuvZ6nhynkls6iYumcloNYhaZ8IAqD2vtXupaUkKLJUS5kJJAIASSBw3juq3XFqFMwUnUeU61CdY62ko1UnkdD5ivkfbt9WXtTtnAtJJlWUqT1czJM8B3VctrXW3MMUtSZEiNYOYLgEHhW3BcIKz1q0qTyBMqA8Z08Kr3SNi6ezatkQkhS43CPVT48T4Ct4JnduDo1Un08AJUD1TupUDxRwim8KT3Rif8AiA/ZOfminFVrlSs/lA4B19im5SJXbqk8+rXAV5EJPsqibH3LmN4xbLeEpt2kFckkHqgO14qWUn/8r6Hu7VDqFNuIStCgQpKgClQPAg7xXHhOz9raqKre2ZZKhCi2hKSRMwco1ohfdPuz7txaNvNJKywolaRqcihBUB3GJqLwrbbCMQw1u1xF0tKbCAtMLGYo0CkqQDIPLfTnUJqu3mwmGurK3LFhSiZJyAT4xvoE50BXDbV3fOT82hhSp+yHARv7hUXsirFLq/fxOxt0PudY5q6UZUdZuAClpMhHZEcDFfQzGz9qhpTKLZlLShCkBCQlQ5EAaituF4QxbJKLdltlJMlLaUpBPOAKD56sLy9wzG2rm/ZSwq5V84lBTkyOHIojKpQEKAURPDvr6TBqNxXALW6KTcWzTxTOXrEJVlmJiRpMDyqRbRAgaAaDwoMqKKKAoryaJoPaj8Ww1LyCCNYrvFe0Hz/iDCLPFkpdhLaVEkndlW2Rr3Sa3YztjaNy2ycxIgBoSdNwBHI03dpNkrS+y+kNZincoGFRykcO6vMK2OsrYQ1boT3xJPtOtdcs8cpNpok8Rt77E7ZKPRlpKXcwzQM6chSD4gnlxrvwXoduHYNw7kB1ypEnzOg9gp7N26U7kgeytkVz2aUjZ7oys7YhXVpUocVDMfM1dENhIAAAA4CtleTUUqumgfO2/wBxf+ZNUTC8Tet1Z2XFIVxjce4g6H20yelXCX33GCyytwJSucomJIiqMNlr3+6Pe7RV+2E2idu1LS8EEpAIUBB9o41cSukza4JiLZlti4QeaZB/Cuo2uL/VvPNXxq1dmneNocSUqEg/geY75qo3+yDalSCQeaFBJPilQI8jVXNpjHK881fGvPQ8X+rd+Z+NZuMWZJ9WyqR+luB4OIrH/wBMI/XXH71FQPyfi3FF1+NejDsV/V3X404/lec/pODZpsfprj94j4VkrZxv9e/+8R8KgfkzFP1dz5V78m4p+rufKnH8rzi0WeyzciXHD3KU2T5lJq2YdZIaTAGm86klX3lHeO7dSzRaYqPoXPlXQgYuPo3PlTjEuUprB6tb60AElI0mlgDi/K58qwfaxZaSlSbkg7xG/wAqukZYjtzcuJKElDSTI7AMx94/wqrKMmpX/wBNXf8Adnfdrw7NXn91d92qJHox/tAfsnPzRTjpWdH2C3LV6FusOIT1bgzKECSUwPwNNMVGaKKKKIKKKKAooooCiiigKKKKCMxqzzo0mRypObbYc81L7a3Oz66QpW7nvp6kVWNocKGpiUkQRzB3ighOi7a8Pti2dV84kdhR3rSOB+0n8RTCFfPb2z9xa3qBbE5VqzIVu6sjUkngBxp32GJKUgSAVADNEjXmAdw7jQS1Fag+nnQ28Fbt3Og20UUUBXkV7RQYhIFZUUUBRRRQFFFFAUUUUBRRRQFFFFAUUUUBRRRQEUUUUBRRRQFFFE0BRRRNAUUUUBRRRQFc9wUkFJ5bq6KicYbjthUKG8cxQRF/YdWongd1dOHPACK8ViIWMn4mttiEjSADzrLTtrxEgyNK2AVgaDpS+a6ELmuDxrldxplo6uJnkDJ/Crs0m6KhcJ2gQ+4UJB3EgnjFTVVkVw4qgK6tJEpU4ARwIyqMHmJArurjxDe1+0H+RdBAY3jeGWjzVvcBtDr0ZE9UVZsysg1SkgdrTWt202I4dh7aXLpLbaFKyg9UVSqCqIQkncDUJtrhqXbxpxy1s3FthHUreu3GVyFZhDaUkEBe7nWG11s9ctoTf2ViWwqU5711Az5SN4bEmCdKC4WtnbONpcQ02UrSFJOQCQRIOo00pJ7P7d3D2Ki0W3bdV1rqNGUhWVAXGv8AhFO3AQoWzYUhCCEgBLay4gJGicqyBmGUA0itmMZvlYwlC0fM9e8J9GZT2QHI7YbB4DWdaDXsl0iXVw8pDjdtAZeWIZSDmQ2VDjzFY7P9I128i7K0W0s2ynUQ0B2w6yjXXUQ4rSubYvG8QW+sOphPUPkfzVlHaDSo1DQnw41js1jmIKRe50wU2ilI/mrKe31zAA0aGbslWmv4UE3sjt3cXNviDrjdvmt7cONw0AM2aNddRHCuDBukW7dt7x1SLbMy22pENQJU8hBkTroo1v2Kxm+Xa4mXEwpFsC3/ADZpMqzfVDYz8NDIqNwPG8QVa3xWmFJaaKP5qyO0X2wdA12uyToQeffQdqekO6OHG6yW/Wi5DX9FpkLWfdO+eNY4h0jXaLK0fSi3zvLuUr+b0hstZYE6euqudGN4h8lqXl+d9LCY9FZ9TqSf6Pqo3zrE99YYnjmICws1JR21OXeceismACzl7HVQnercBPsoO7H+kO6ZYsnEIt8z7KlrluRmDq06a6aJFe7V9Id1bG26tDHztpbvKlue24klUdrd3Vx7SY1fpt7AoRKlMKLg9FZVCuucA0LZyacBFZbZ43iCTadWmZsrZSv5qyqFlJzb2zl4dkRHIUD3w9pKTbqSACtMqiYPYB3TzqbqJtSSLUnfl7h+jHAVLUBRRRQa7lZShShvCSfIUjtmukrG7/rPRrZh3qgnOAIPazRvV9k077z+jX91X5Gkj/Jo33/hbf8Az0Fg2T6V1OXYssQtvRnioJSQTlznclQPqzwMkVntFt/c2OMNWbyW/RnSgpXBCghcoBJngsGe4VS+mx1tzF7ZDMF4JaSvLqcxclCTH0gNfaKtXT/gBdsmroCXLcwo/YXAPkoJPnzoLxt7tD8n2L1yIKkgBAO4rUYSP98BVPt9ub75CdxNxLQczI6pOU5cheQ0SddZlUeFUXb3alWLM4XaNKCnFhJdAkw8fmxm8BnV/ipj9KeHIttnnmGxCGkWyB/hfZEnvO+gnOjPaF3ELBu5eCQtSnAQkQISspHHkKtVL7oJ/sdn773/AHFUwaAooooCuDFLTOJG+u+igoT8tq10767Le6Ea6RUvjeGBaSQKp4Cm1dWoSDMHlHA1lpN3u1VuwIUsqPICoN3ba4eJFtbkx9JUmPyFVPEmXCLjrFAJ1Ccu8drMNeOgg6aVVNrdr7xCuoTcFtAbQRlSApeZM6rAn8RRTCxO5fKc95eBgH6KiEgjuEgn2TVbf2rw1jVHW3Kwd6dEz4qj8AaXDdg/cdoIWtR3rVvPipWpqx4DsA88Qlx5LYPIFR8N4FENjonfLqg6SYcQpSUlQOVJVu3DdFNCqpsJs8mzaCEjckJnSSBVrqxKK4sU0SlfBC0qP3dUqPsCifZXbXihNVFN2r2BaxC6t7tby0KYy5UpCSlWVfWCZ136V1be7GN4qyhl11bYQvOCgAknKUwZ+9U6MNb3AKA5BSwPwNe/Jzf2vfX8aAw60DLLbQJIbQlAJ3kJGUHTSdKR+zd9jJxZKXfTfRuudHabcCMgDmXtFMRujWnh8nI+176/jR8no+176/jQIHY+/wAbU8oP+nZOoejO24BnDasmpTvndWOzuI44UXnW+nSLVRazNuD53rWIy9nVWXPpymvoD5PR9r31/Gj5PR9v31/GgSOx19jKrbES/wCm9YLeWM7bgV1mb6AKe0qI3VHYJiGOG2vi56dnDTfVZm3Ac/XN5soKdTlzeyn/APJ6Pte+v40fJ6Pte+v40CDTiGN/Jqlfz70j0sAfNuZ+q6r6uWcubjG+scRxDHBY2hR6d1xcuuthtzNALPV5hlkD149tP75PR9r31/Gj5PR9r31/GgQm0OIY2GLEtenZywovZW3Cc/WrjMMuhyx7KNsMQxsG16j07Wzti5kbcPzpSc+aE6KmJFPv5PR9r31/Gj5PR9r31/Gg5bMlRYBnMlvMqd4JSE6g8Sc3lUrWli2SicoiTJOpJO7UnWt1AUUUUGD6MyVJ3SCPMRSbw3oVfYzdVia288ZsiSmYmJhXefOnPXkUC/2M6KbWxe9JW45cPiSlS4ASTMqCd5VqdSTVyxvDUXLDtuv1XUKQe6RE+w6+yu+iKBVbD9D6bC7RdLuA91YVlTkjtEQFTPCTV2232f8AlCydtOs6vrOr7UTGVxDm6eOWPbU9FEUFe2C2b+TrNFr1nWZVLOaInMoq3e2rFRRQFFFFAUUV4aAIqvY3hc6pHhVhmvCRQ2T9/gj6lKlJiTvJI90VwtbGOOLCy0CoCAogCByHdqadZaQeAr1LaRuAqaXkXmF7C/XPsFWvDtnGmtyRU2K9po2xQmBArKvJomqiH2xJ9CuIJB6tUEEg+YpMtrd/WOe+r4059r/6lcfszScSkab5J4U3o1tsbW7+sc99XxrobLv6xz31fGtD6QlRTCpGh8d9bG3Yqcji7W0PfXX76vjWUuDe4of4z8a0qvSB31paw1LyVPXThYtQYKyYUs/Vb+sfCrMtlxS1oy8swhS1HkFKP8akUYXdD6Lvmr40uMR6QwE+jWCV27IO8E9auNJWs6x3CKjGMfuSRKrkjl1i5I8+NdNs6OBGHXHJzzPxrcLF/k55n40lLy9vYlt+5TKldjMqEp4CeNeP4nfoUj5+6WmBmGYjX2Gs8l0eCbV37fmfjWwWrv2/M/Gkkxit0RmHpZ1/WL3+de3uKX6gOqcu0HjKic3mdKtqaO5Nu5zV5msgyvmrzNJdVxiXU5xc3QcmOqHBIAOfNyJMRvrqsL+8KUhxV4FQJhR39wFZ3tTeLS+avM1iWl/WV5mlCnaZ9tauqvLnMhJWULG4JImQoaiSPOmb0d9IFviIDbgS1dAao3ByOKJ3+G+parbiFktaSMyhp9Y/wNXewTDaAd4Sn8q1v2aVpKYiRvGhFb2W8qQJmABPhQbKKKKAooooCiiigKKKKAooooConavGBZ2b9yRPVIKgOatyR7VECoXbTpCt8McabfbeV1qVKBbCSAAQDMqB41QukfpSsb3DX7dgu9a51YAW3lAAcQpUmY3JNAucR25vH1lxx9ck7kqUlKe4JSd1cw2je4vL99fxqAQkkgASToBx7hVkwnBurJW7lKk+qjeAeavDlWsbb0zYzRjVzwW//wBSticcuv1r48VO/GtzGKqU4Uh4IRCACQo5VaBRKQec+dSTOKkkA3CUykjUOEoWI1OvaB13VupIjEY5ecLh733PjWR2nv07rh733PjUuxiRVkzPtjMghUh09W72YJ17STJ0HLvra1fep882CpBSdHey+Nyt+qe7fpWdrxQjXSBiDe66d9p/+1M/ol6SHbx42lzBXlKm3AIKo3pUBpPEGqU7izRydc80WynKsEOGXAe0oAyMuug31IbA7NljFWH2VJXbkrgg6pzJ3faExBHtipYpz7W/1N/7hpPI+6Va8KcG139Tf/ZmlHmHU5SYOcHlpXOtxk4lSypXVKEmd400rVlrvw5tKSVr9UA/S3kjStaGdPZWK1pptm8y0JPEgf6VQtoceu8RugnL2WVZW2UaIQEqjX7RjUmmZhrHz7X30/nUKzaIFlCYQTeXQWuYUqFqABPICK64zcYvyrzbbLBOcJU6dSka5SeM8TXK/iQznKFSYjWI9tSmH4OjO8SEgJWAMxBKgRPt0IrenAGCkqVOYmQQoCBPCd2ldphdMW9ob5VMTCoB7ULMz3cxXQziizwJURP9IdBE6aanfXeMGtJAIcgb+2mT7J13jiK504Za5SQlcmIBWNBru5eXGs8au3M5iKimYMKMDtmJnerlXOvECmdFdkfXPn3CpH0OykABwgAfTGpiDOuuvfWL1rZhJVCwTM9tMgRGnA+U+NZuNXaNGLq0BzbgZzqPsA414rFygpcQ8o6EFJJgjkROniK7FDDp3Own1RKe0eZMz58qjcbuLItkMpdLhM5lZQkSdRA3CN0VNCw7MYwzftO2d0UNPLSU29wY0Jghpao9UkDWqnjeBXeHOoDyFNL9ZtaVaKyx2kLHKR51ENnhVrceUvCXEuHMG3WupJ1KCokKAPIpG4aaVn8KdPRDti7iFuoPgdYyUpKxoHARoSOCudWLaXbC0sCgXLhQXJydlRmIncO8UuP5PwKWH1HcpxEexJrh/lIGF2J5db+bdTEp1XF8hDSnlGEJQVk/ZAzEx4VGbPbWWt6047buFaGyQo5VCCE5txGulLHE+mBhyzcY9DugVMqbzEIyglGWTrurPoA/sy9/aL/7Ka0i2jpcwmY9J/5F/CrFgW01peAm2fQ7G8JOo8UnUUl+gXA7a69MFww29GSM6QYnNMTuqN6QbJOB4wy7ZShBQh3qweBWpK29d6FBPHn3UDx2m21s8PUhF06UKWCUjKoyAYO4c6k8GxZq6ZQ+wrO2sSk7pgkHQ7tQaSn8olsKvLFJ3FCgfAuJFaMC2qVgtvieHuK+dZJNtP0usISCByyqS54TQNIdJOHG4FsH5dLgaCQlRBcKsgEgR62ld2P7ZWdk62zcOFDjoBQMqjMqy7wNNa+csOwNdpieFpcJK3V2bygd4LlxoD35Qme+avHTx/aeH+Cf+9QPLOKK0TRQUvpJ6OvlVbTnX9UW0qSBlzA5jOuvdSk2z6KLjDrZdyp9pxtBQCAFJV2lpSIBkbyK+mKpXTLZqdwi5CQSUhC4HJDiVH8AT7KD5mwT+sM/tEHyM1YVuFagUrU1qfVFVdhUQRoRqCOFSYxRziqTzyit43TNd1rawZS4vM4qJSN+slWo8d9daLMK7XWPSpwITKN57MqOmgE7zyqKTijn1h5CugYy79ce6N1XoTDFt2TC3hK0tJGT6ekk6erv1OldrtoChUqdMOJZSS3BLhiXD9nfruqCbx50fTHup+Fa3dqH0+qtM/cSf4VmyVqVLYls82vMc7gCXUNABG8kaq1Hq/a3Ve9i9jhh9yhQu+sSVAdWYAkneANJ+NKUbYXkn50D/An4VdOiDFLq6xJtK3CpCErWvRMaCBMDmfwp0h47W/1N/wDZqpSWreaRlB7yYSPGm1td/Un/ANmqlCwiQdCdNwMD2nlXO/LeLrLjQ0yJUofUmPM6VubXIGkfGudK4EBse1wGs2j/ALFZ01t24cAXmxrqofnVYuWQqzfTvKL97/mM/wAasNlmLqABBzCNJ47qpOK48uyfvrNxkqS67mn6SZAEp4agDWumN1GHDbhrtJKZIgAg79811C1ZjVP41DM3lqP0dwO/smt91i0H+bsKSkD1nE5lKkQSZ0HHdXSeRni7PR2hw1HfWtFo0RqIrWUpJ0BIIG8nlXfjdzdNrDbMBkBOTLEapSVbzO/TWpy2unB6E3yNa7iwbgyDWQxO+/WEeVab1+9cELUtQ5DdPsqUcZtWv9muK8twk0xMO2Ys3W053VJUUpKobWYMaiR31x46u4W4tldkH2kKytuJaUleROgIIGsgcayui/SmrNfKjCWhOqriPYhBMewn8amTgzZSAjBr3NzK9D7AjSovEtnMQfKUIw55ttElLYSogFW8lSt5MDyohi9DxDWHhQGqnVHhGhAnWtfTzhj76rEssOu5Qsq6tClZZKN+UGNxqV2Kw523w5pt5vIpJJKTEgk0zrX1E+A/KpJqLahMctZw55IRKzbLAAT2p6uIA3zPCqH0H4a8zh94h1l1tRWohK0KSVfMpGgIk603KKqPm7o6xTEMK6/LhVy8XSIltxMZZjcgzvqZw3Y/EcYxFN7iTJt2UZIbUIJQhWYNJSe0BJJKjG8x3PiigSfTvhNw/d2SmmHXAlJzFCFqCfnBvKRpVt2t6NGcQumLpaygoCA4kCesCTIBncYkeFX+igSHSFhD69obFxu3dU0hVlK0tqKEhL5JlQEAAeVbemvCn3sRsVtMOuJSlOZSEKUE/PTqUiBprTqooOePHy/0oroooCsVoBBBEg6EHcRWVFAs8a6FLB9wuIW6xmMlLZSUT3BQMeyotXQJb8L1/wB1FOCigTqugRnhfPe4j415/wCwrX9+d/dp+NOOigT6egW343r/ALqK2o6BbP6V1cn92P8Axpt0UCtb6DMPES7cHxWnXu0TV12W2StcPQU2zYTmjMoklSo5qOpHdU7RQQ+1/wDUrj9mqk2g6b6fD7CVpKVpCknQggEEd4NcPyBa/wB2Z/do+FTSyk0hPhXUwsA6HWm58g2v92Z/do+FepwK2G63Z/dp+FNLyK1pJmdQPGK728FacOdaApR+lvkeJ476Yhwa3iOoaj7ifhW1OHtAQG0Acsoomy/t9h7ZRGZrQncOR3eWtTLXR5ZgzlMGNJ5d9W4NDkPKsgKG1aa2DsU/oAfEmusbJ2X92a92puiqiN+Qbbd6O1p9kVtRhLKfVaQJ3wAK7aKDQ3apT6qQPDSs0tRxPma2UUGHVjv8zWlxgeGs8TXTXkUENfMCDAEaaDTWalrdMISOQH5V6psHeBWYFW0FFFFQFFFFAUUUUBRRRQFFFFB//9k="/>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9" t="14063" r="24231" b="6250"/>
          <a:stretch/>
        </p:blipFill>
        <p:spPr bwMode="auto">
          <a:xfrm>
            <a:off x="410633" y="1526648"/>
            <a:ext cx="10330648" cy="5331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0161507" y="1526647"/>
            <a:ext cx="1706584" cy="5243867"/>
          </a:xfrm>
          <a:prstGeom prst="rect">
            <a:avLst/>
          </a:prstGeom>
        </p:spPr>
      </p:pic>
    </p:spTree>
    <p:extLst>
      <p:ext uri="{BB962C8B-B14F-4D97-AF65-F5344CB8AC3E}">
        <p14:creationId xmlns:p14="http://schemas.microsoft.com/office/powerpoint/2010/main" val="1085408372"/>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64" y="301701"/>
            <a:ext cx="2904565" cy="6790582"/>
          </a:xfrm>
          <a:prstGeom prst="rect">
            <a:avLst/>
          </a:prstGeom>
        </p:spPr>
      </p:pic>
      <p:sp>
        <p:nvSpPr>
          <p:cNvPr id="2" name="Title 1"/>
          <p:cNvSpPr>
            <a:spLocks noGrp="1"/>
          </p:cNvSpPr>
          <p:nvPr>
            <p:ph type="title"/>
          </p:nvPr>
        </p:nvSpPr>
        <p:spPr>
          <a:xfrm>
            <a:off x="1251678" y="637878"/>
            <a:ext cx="10178322" cy="1492132"/>
          </a:xfrm>
        </p:spPr>
        <p:txBody>
          <a:bodyPr/>
          <a:lstStyle/>
          <a:p>
            <a:r>
              <a:rPr lang="en-US" dirty="0" smtClean="0"/>
              <a:t>Expansion slots</a:t>
            </a:r>
            <a:endParaRPr lang="en-US" dirty="0"/>
          </a:p>
        </p:txBody>
      </p:sp>
      <p:sp>
        <p:nvSpPr>
          <p:cNvPr id="3" name="Content Placeholder 2"/>
          <p:cNvSpPr>
            <a:spLocks noGrp="1"/>
          </p:cNvSpPr>
          <p:nvPr>
            <p:ph idx="1"/>
          </p:nvPr>
        </p:nvSpPr>
        <p:spPr>
          <a:xfrm>
            <a:off x="888608" y="1701986"/>
            <a:ext cx="8914298" cy="1602318"/>
          </a:xfrm>
        </p:spPr>
        <p:txBody>
          <a:bodyPr>
            <a:noAutofit/>
          </a:bodyPr>
          <a:lstStyle/>
          <a:p>
            <a:r>
              <a:rPr lang="en-US" sz="1800" b="1" dirty="0" smtClean="0"/>
              <a:t>Expansion slots </a:t>
            </a:r>
            <a:r>
              <a:rPr lang="en-US" sz="1800" dirty="0" smtClean="0"/>
              <a:t>plastic slots in desktop motherboard, for expansion cards</a:t>
            </a:r>
          </a:p>
          <a:p>
            <a:r>
              <a:rPr lang="en-US" sz="1800" dirty="0" smtClean="0"/>
              <a:t>Adding capabilities that might not be built into the motherboard or adding more features in built-in device</a:t>
            </a:r>
          </a:p>
          <a:p>
            <a:r>
              <a:rPr lang="en-US" sz="1800" dirty="0"/>
              <a:t>Different motherboards have different numbers and types of slots. </a:t>
            </a:r>
            <a:endParaRPr lang="en-US" sz="1800" dirty="0" smtClean="0"/>
          </a:p>
          <a:p>
            <a:r>
              <a:rPr lang="en-US" sz="1800" dirty="0" smtClean="0"/>
              <a:t>Has its </a:t>
            </a:r>
            <a:r>
              <a:rPr lang="en-US" sz="1800" dirty="0"/>
              <a:t>own separate bus, delivering its own combination of width and speed.</a:t>
            </a:r>
            <a:endParaRPr lang="en-US" sz="1800" dirty="0" smtClean="0"/>
          </a:p>
          <a:p>
            <a:pPr marL="0" indent="0">
              <a:buNone/>
            </a:pPr>
            <a:r>
              <a:rPr lang="en-US" sz="1800" dirty="0"/>
              <a:t>	</a:t>
            </a:r>
            <a:r>
              <a:rPr lang="en-US" sz="1800" dirty="0" smtClean="0"/>
              <a:t>- PCI</a:t>
            </a:r>
          </a:p>
          <a:p>
            <a:pPr marL="0" indent="0">
              <a:buNone/>
            </a:pPr>
            <a:r>
              <a:rPr lang="en-US" sz="1800" dirty="0"/>
              <a:t>	</a:t>
            </a:r>
            <a:r>
              <a:rPr lang="en-US" sz="1800" dirty="0" smtClean="0"/>
              <a:t>- PCI Express (</a:t>
            </a:r>
            <a:r>
              <a:rPr lang="en-US" sz="1800" dirty="0" err="1" smtClean="0"/>
              <a:t>PCIe</a:t>
            </a:r>
            <a:r>
              <a:rPr lang="en-US" sz="1800" dirty="0" smtClean="0"/>
              <a:t>), x1, x4, x16</a:t>
            </a:r>
          </a:p>
          <a:p>
            <a:pPr marL="0" indent="0">
              <a:buNone/>
            </a:pPr>
            <a:endParaRPr lang="en-US" sz="1800" dirty="0" smtClean="0"/>
          </a:p>
        </p:txBody>
      </p:sp>
      <p:pic>
        <p:nvPicPr>
          <p:cNvPr id="4" name="Picture 3"/>
          <p:cNvPicPr>
            <a:picLocks noChangeAspect="1"/>
          </p:cNvPicPr>
          <p:nvPr/>
        </p:nvPicPr>
        <p:blipFill>
          <a:blip r:embed="rId4"/>
          <a:stretch>
            <a:fillRect/>
          </a:stretch>
        </p:blipFill>
        <p:spPr>
          <a:xfrm>
            <a:off x="5240421" y="3822937"/>
            <a:ext cx="6189579" cy="3035063"/>
          </a:xfrm>
          <a:prstGeom prst="rect">
            <a:avLst/>
          </a:prstGeom>
        </p:spPr>
      </p:pic>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64" t="58413" r="32504" b="12708"/>
          <a:stretch/>
        </p:blipFill>
        <p:spPr bwMode="auto">
          <a:xfrm>
            <a:off x="409344" y="4662068"/>
            <a:ext cx="4790736" cy="108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600091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iterate type="lt">
                                    <p:tmPct val="2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2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lt">
                                    <p:tmPct val="2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iterate type="lt">
                                    <p:tmPct val="2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iterate type="lt">
                                    <p:tmPct val="20000"/>
                                  </p:iterate>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iterate type="lt">
                                    <p:tmPct val="20000"/>
                                  </p:iterate>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Horizontal)">
                                      <p:cBhvr>
                                        <p:cTn id="48" dur="1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barn(inVertical)">
                                      <p:cBhvr>
                                        <p:cTn id="5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8"/>
          <p:cNvSpPr>
            <a:spLocks noGrp="1" noChangeArrowheads="1"/>
          </p:cNvSpPr>
          <p:nvPr>
            <p:ph type="title"/>
          </p:nvPr>
        </p:nvSpPr>
        <p:spPr>
          <a:xfrm>
            <a:off x="1320800" y="274638"/>
            <a:ext cx="10261600" cy="1143000"/>
          </a:xfrm>
          <a:noFill/>
        </p:spPr>
        <p:txBody>
          <a:bodyPr>
            <a:normAutofit/>
          </a:bodyPr>
          <a:lstStyle/>
          <a:p>
            <a:pPr eaLnBrk="1" hangingPunct="1"/>
            <a:r>
              <a:rPr lang="en-US" altLang="en-US" dirty="0" smtClean="0">
                <a:ea typeface="ＭＳ Ｐゴシック" panose="020B0600070205080204" pitchFamily="34" charset="-128"/>
              </a:rPr>
              <a:t>Chapter </a:t>
            </a:r>
            <a:r>
              <a:rPr lang="en-US" altLang="en-US" dirty="0">
                <a:ea typeface="ＭＳ Ｐゴシック" panose="020B0600070205080204" pitchFamily="34" charset="-128"/>
              </a:rPr>
              <a:t>2</a:t>
            </a:r>
            <a:r>
              <a:rPr lang="en-US" altLang="en-US" dirty="0" smtClean="0">
                <a:ea typeface="ＭＳ Ｐゴシック" panose="020B0600070205080204" pitchFamily="34" charset="-128"/>
              </a:rPr>
              <a:t>: The System Unit</a:t>
            </a:r>
          </a:p>
        </p:txBody>
      </p:sp>
      <p:sp>
        <p:nvSpPr>
          <p:cNvPr id="3079" name="Rectangle 9"/>
          <p:cNvSpPr>
            <a:spLocks noGrp="1" noChangeArrowheads="1"/>
          </p:cNvSpPr>
          <p:nvPr>
            <p:ph idx="1"/>
          </p:nvPr>
        </p:nvSpPr>
        <p:spPr>
          <a:xfrm>
            <a:off x="3149600" y="1600201"/>
            <a:ext cx="8432800" cy="4525963"/>
          </a:xfrm>
        </p:spPr>
        <p:txBody>
          <a:bodyPr>
            <a:normAutofit/>
          </a:bodyPr>
          <a:lstStyle/>
          <a:p>
            <a:pPr>
              <a:buFontTx/>
              <a:buNone/>
            </a:pPr>
            <a:r>
              <a:rPr lang="en-US" altLang="en-US" sz="2000" b="1" dirty="0" smtClean="0">
                <a:ea typeface="ＭＳ Ｐゴシック" panose="020B0600070205080204" pitchFamily="34" charset="-128"/>
              </a:rPr>
              <a:t>Learning Objectives:</a:t>
            </a:r>
          </a:p>
          <a:p>
            <a:pPr>
              <a:buFontTx/>
              <a:buNone/>
            </a:pPr>
            <a:endParaRPr lang="en-US" altLang="en-US" sz="2000" b="1" dirty="0" smtClean="0">
              <a:ea typeface="ＭＳ Ｐゴシック" panose="020B0600070205080204" pitchFamily="34" charset="-128"/>
            </a:endParaRPr>
          </a:p>
          <a:p>
            <a:r>
              <a:rPr lang="en-US" dirty="0"/>
              <a:t>Recognize how data is processed</a:t>
            </a:r>
          </a:p>
          <a:p>
            <a:r>
              <a:rPr lang="en-US" dirty="0" smtClean="0"/>
              <a:t>Understand </a:t>
            </a:r>
            <a:r>
              <a:rPr lang="en-US" dirty="0"/>
              <a:t>processors</a:t>
            </a:r>
          </a:p>
          <a:p>
            <a:r>
              <a:rPr lang="en-US" dirty="0" smtClean="0"/>
              <a:t>Understand </a:t>
            </a:r>
            <a:r>
              <a:rPr lang="en-US" dirty="0"/>
              <a:t>memory types and functions</a:t>
            </a:r>
          </a:p>
          <a:p>
            <a:r>
              <a:rPr lang="en-US" dirty="0" smtClean="0"/>
              <a:t>Identify </a:t>
            </a:r>
            <a:r>
              <a:rPr lang="en-US" dirty="0"/>
              <a:t>and use ports and buses</a:t>
            </a:r>
          </a:p>
          <a:p>
            <a:r>
              <a:rPr lang="en-US" dirty="0" smtClean="0"/>
              <a:t>Troubleshoot </a:t>
            </a:r>
            <a:r>
              <a:rPr lang="en-US" dirty="0"/>
              <a:t>common system unit </a:t>
            </a:r>
            <a:r>
              <a:rPr lang="en-US" dirty="0" smtClean="0"/>
              <a:t>problems</a:t>
            </a:r>
            <a:endParaRPr lang="en-US" dirty="0"/>
          </a:p>
        </p:txBody>
      </p:sp>
      <p:sp>
        <p:nvSpPr>
          <p:cNvPr id="3080" name="Rectangle 10"/>
          <p:cNvSpPr>
            <a:spLocks noChangeArrowheads="1"/>
          </p:cNvSpPr>
          <p:nvPr/>
        </p:nvSpPr>
        <p:spPr bwMode="auto">
          <a:xfrm>
            <a:off x="10261600" y="6248400"/>
            <a:ext cx="101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fld id="{DF4FDA4F-A5D9-45FC-8128-AF35E856C6B4}" type="slidenum">
              <a:rPr lang="en-US" altLang="en-US" sz="1400">
                <a:latin typeface="Times" panose="02020603050405020304" pitchFamily="18" charset="0"/>
              </a:rPr>
              <a:pPr algn="r"/>
              <a:t>2</a:t>
            </a:fld>
            <a:endParaRPr lang="en-US" altLang="en-US" sz="1400">
              <a:latin typeface="Times"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117" y="766206"/>
            <a:ext cx="2540483" cy="5939394"/>
          </a:xfrm>
          <a:prstGeom prst="rect">
            <a:avLst/>
          </a:prstGeom>
        </p:spPr>
      </p:pic>
    </p:spTree>
    <p:extLst>
      <p:ext uri="{BB962C8B-B14F-4D97-AF65-F5344CB8AC3E}">
        <p14:creationId xmlns:p14="http://schemas.microsoft.com/office/powerpoint/2010/main" val="428536024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078"/>
                                        </p:tgtEl>
                                        <p:attrNameLst>
                                          <p:attrName>style.visibility</p:attrName>
                                        </p:attrNameLst>
                                      </p:cBhvr>
                                      <p:to>
                                        <p:strVal val="visible"/>
                                      </p:to>
                                    </p:set>
                                    <p:animEffect transition="in" filter="barn(inVertical)">
                                      <p:cBhvr>
                                        <p:cTn id="14" dur="500"/>
                                        <p:tgtEl>
                                          <p:spTgt spid="307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50000"/>
                                  </p:iterate>
                                  <p:childTnLst>
                                    <p:set>
                                      <p:cBhvr>
                                        <p:cTn id="18" dur="1" fill="hold">
                                          <p:stCondLst>
                                            <p:cond delay="0"/>
                                          </p:stCondLst>
                                        </p:cTn>
                                        <p:tgtEl>
                                          <p:spTgt spid="3079">
                                            <p:txEl>
                                              <p:pRg st="0" end="0"/>
                                            </p:txEl>
                                          </p:spTgt>
                                        </p:tgtEl>
                                        <p:attrNameLst>
                                          <p:attrName>style.visibility</p:attrName>
                                        </p:attrNameLst>
                                      </p:cBhvr>
                                      <p:to>
                                        <p:strVal val="visible"/>
                                      </p:to>
                                    </p:set>
                                    <p:anim calcmode="lin" valueType="num">
                                      <p:cBhvr additive="base">
                                        <p:cTn id="19" dur="500" fill="hold"/>
                                        <p:tgtEl>
                                          <p:spTgt spid="307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50000"/>
                                  </p:iterate>
                                  <p:childTnLst>
                                    <p:set>
                                      <p:cBhvr>
                                        <p:cTn id="24" dur="1" fill="hold">
                                          <p:stCondLst>
                                            <p:cond delay="0"/>
                                          </p:stCondLst>
                                        </p:cTn>
                                        <p:tgtEl>
                                          <p:spTgt spid="3079">
                                            <p:txEl>
                                              <p:pRg st="2" end="2"/>
                                            </p:txEl>
                                          </p:spTgt>
                                        </p:tgtEl>
                                        <p:attrNameLst>
                                          <p:attrName>style.visibility</p:attrName>
                                        </p:attrNameLst>
                                      </p:cBhvr>
                                      <p:to>
                                        <p:strVal val="visible"/>
                                      </p:to>
                                    </p:set>
                                    <p:anim calcmode="lin" valueType="num">
                                      <p:cBhvr additive="base">
                                        <p:cTn id="25" dur="500" fill="hold"/>
                                        <p:tgtEl>
                                          <p:spTgt spid="307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wd">
                                    <p:tmPct val="50000"/>
                                  </p:iterate>
                                  <p:childTnLst>
                                    <p:set>
                                      <p:cBhvr>
                                        <p:cTn id="30" dur="1" fill="hold">
                                          <p:stCondLst>
                                            <p:cond delay="0"/>
                                          </p:stCondLst>
                                        </p:cTn>
                                        <p:tgtEl>
                                          <p:spTgt spid="3079">
                                            <p:txEl>
                                              <p:pRg st="3" end="3"/>
                                            </p:txEl>
                                          </p:spTgt>
                                        </p:tgtEl>
                                        <p:attrNameLst>
                                          <p:attrName>style.visibility</p:attrName>
                                        </p:attrNameLst>
                                      </p:cBhvr>
                                      <p:to>
                                        <p:strVal val="visible"/>
                                      </p:to>
                                    </p:set>
                                    <p:anim calcmode="lin" valueType="num">
                                      <p:cBhvr additive="base">
                                        <p:cTn id="31" dur="500" fill="hold"/>
                                        <p:tgtEl>
                                          <p:spTgt spid="307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wd">
                                    <p:tmPct val="50000"/>
                                  </p:iterate>
                                  <p:childTnLst>
                                    <p:set>
                                      <p:cBhvr>
                                        <p:cTn id="36" dur="1" fill="hold">
                                          <p:stCondLst>
                                            <p:cond delay="0"/>
                                          </p:stCondLst>
                                        </p:cTn>
                                        <p:tgtEl>
                                          <p:spTgt spid="3079">
                                            <p:txEl>
                                              <p:pRg st="4" end="4"/>
                                            </p:txEl>
                                          </p:spTgt>
                                        </p:tgtEl>
                                        <p:attrNameLst>
                                          <p:attrName>style.visibility</p:attrName>
                                        </p:attrNameLst>
                                      </p:cBhvr>
                                      <p:to>
                                        <p:strVal val="visible"/>
                                      </p:to>
                                    </p:set>
                                    <p:anim calcmode="lin" valueType="num">
                                      <p:cBhvr additive="base">
                                        <p:cTn id="37" dur="500" fill="hold"/>
                                        <p:tgtEl>
                                          <p:spTgt spid="307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wd">
                                    <p:tmPct val="50000"/>
                                  </p:iterate>
                                  <p:childTnLst>
                                    <p:set>
                                      <p:cBhvr>
                                        <p:cTn id="42" dur="1" fill="hold">
                                          <p:stCondLst>
                                            <p:cond delay="0"/>
                                          </p:stCondLst>
                                        </p:cTn>
                                        <p:tgtEl>
                                          <p:spTgt spid="3079">
                                            <p:txEl>
                                              <p:pRg st="5" end="5"/>
                                            </p:txEl>
                                          </p:spTgt>
                                        </p:tgtEl>
                                        <p:attrNameLst>
                                          <p:attrName>style.visibility</p:attrName>
                                        </p:attrNameLst>
                                      </p:cBhvr>
                                      <p:to>
                                        <p:strVal val="visible"/>
                                      </p:to>
                                    </p:set>
                                    <p:anim calcmode="lin" valueType="num">
                                      <p:cBhvr additive="base">
                                        <p:cTn id="43" dur="500" fill="hold"/>
                                        <p:tgtEl>
                                          <p:spTgt spid="3079">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wd">
                                    <p:tmPct val="50000"/>
                                  </p:iterate>
                                  <p:childTnLst>
                                    <p:set>
                                      <p:cBhvr>
                                        <p:cTn id="48" dur="1" fill="hold">
                                          <p:stCondLst>
                                            <p:cond delay="0"/>
                                          </p:stCondLst>
                                        </p:cTn>
                                        <p:tgtEl>
                                          <p:spTgt spid="3079">
                                            <p:txEl>
                                              <p:pRg st="6" end="6"/>
                                            </p:txEl>
                                          </p:spTgt>
                                        </p:tgtEl>
                                        <p:attrNameLst>
                                          <p:attrName>style.visibility</p:attrName>
                                        </p:attrNameLst>
                                      </p:cBhvr>
                                      <p:to>
                                        <p:strVal val="visible"/>
                                      </p:to>
                                    </p:set>
                                    <p:anim calcmode="lin" valueType="num">
                                      <p:cBhvr additive="base">
                                        <p:cTn id="49" dur="500" fill="hold"/>
                                        <p:tgtEl>
                                          <p:spTgt spid="307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30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 card</a:t>
            </a:r>
            <a:endParaRPr lang="en-US" dirty="0"/>
          </a:p>
        </p:txBody>
      </p:sp>
      <p:sp>
        <p:nvSpPr>
          <p:cNvPr id="3" name="Content Placeholder 2"/>
          <p:cNvSpPr>
            <a:spLocks noGrp="1"/>
          </p:cNvSpPr>
          <p:nvPr>
            <p:ph idx="1"/>
          </p:nvPr>
        </p:nvSpPr>
        <p:spPr>
          <a:xfrm>
            <a:off x="3039034" y="1519522"/>
            <a:ext cx="8390965" cy="3593591"/>
          </a:xfrm>
        </p:spPr>
        <p:txBody>
          <a:bodyPr/>
          <a:lstStyle/>
          <a:p>
            <a:r>
              <a:rPr lang="en-US" dirty="0"/>
              <a:t>Notebook PCs are more likely than desktops to have a wide variety of </a:t>
            </a:r>
            <a:r>
              <a:rPr lang="en-US" dirty="0" smtClean="0"/>
              <a:t>built-in components</a:t>
            </a:r>
            <a:r>
              <a:rPr lang="en-US" dirty="0"/>
              <a:t>, so there is less need for expansion slots.</a:t>
            </a:r>
            <a:endParaRPr lang="en-US" b="1" dirty="0" smtClean="0"/>
          </a:p>
          <a:p>
            <a:r>
              <a:rPr lang="en-US" b="1" dirty="0" smtClean="0"/>
              <a:t>Express Card</a:t>
            </a:r>
            <a:r>
              <a:rPr lang="en-US" dirty="0" smtClean="0"/>
              <a:t> slot in notebooks</a:t>
            </a:r>
          </a:p>
          <a:p>
            <a:r>
              <a:rPr lang="en-US" b="1" dirty="0" smtClean="0"/>
              <a:t>PCI Express Mini Card </a:t>
            </a:r>
            <a:r>
              <a:rPr lang="en-US" dirty="0" smtClean="0"/>
              <a:t>socket in notebooks</a:t>
            </a:r>
          </a:p>
          <a:p>
            <a:endParaRPr lang="en-US" dirty="0" smtClean="0"/>
          </a:p>
        </p:txBody>
      </p:sp>
      <p:pic>
        <p:nvPicPr>
          <p:cNvPr id="4" name="Picture 3"/>
          <p:cNvPicPr>
            <a:picLocks noChangeAspect="1"/>
          </p:cNvPicPr>
          <p:nvPr/>
        </p:nvPicPr>
        <p:blipFill>
          <a:blip r:embed="rId3"/>
          <a:stretch>
            <a:fillRect/>
          </a:stretch>
        </p:blipFill>
        <p:spPr>
          <a:xfrm>
            <a:off x="3979535" y="3316317"/>
            <a:ext cx="7182316" cy="328060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18" y="1224242"/>
            <a:ext cx="3315869" cy="5633758"/>
          </a:xfrm>
          <a:prstGeom prst="rect">
            <a:avLst/>
          </a:prstGeom>
        </p:spPr>
      </p:pic>
    </p:spTree>
    <p:extLst>
      <p:ext uri="{BB962C8B-B14F-4D97-AF65-F5344CB8AC3E}">
        <p14:creationId xmlns:p14="http://schemas.microsoft.com/office/powerpoint/2010/main" val="91776790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Components</a:t>
            </a:r>
            <a:endParaRPr lang="en-US" dirty="0"/>
          </a:p>
        </p:txBody>
      </p:sp>
      <p:sp>
        <p:nvSpPr>
          <p:cNvPr id="7" name="Content Placeholder 6"/>
          <p:cNvSpPr>
            <a:spLocks noGrp="1"/>
          </p:cNvSpPr>
          <p:nvPr>
            <p:ph idx="1"/>
          </p:nvPr>
        </p:nvSpPr>
        <p:spPr>
          <a:xfrm>
            <a:off x="1251678" y="2286002"/>
            <a:ext cx="10178322" cy="1111870"/>
          </a:xfrm>
        </p:spPr>
        <p:txBody>
          <a:bodyPr/>
          <a:lstStyle/>
          <a:p>
            <a:r>
              <a:rPr lang="en-US" dirty="0" smtClean="0"/>
              <a:t>Graphics Ports:</a:t>
            </a:r>
          </a:p>
          <a:p>
            <a:pPr lvl="1"/>
            <a:r>
              <a:rPr lang="en-US" dirty="0" smtClean="0"/>
              <a:t>Digital Visual Interface (DVI)</a:t>
            </a:r>
          </a:p>
        </p:txBody>
      </p:sp>
      <p:pic>
        <p:nvPicPr>
          <p:cNvPr id="5" name="Picture 4"/>
          <p:cNvPicPr>
            <a:picLocks noChangeAspect="1"/>
          </p:cNvPicPr>
          <p:nvPr/>
        </p:nvPicPr>
        <p:blipFill>
          <a:blip r:embed="rId2"/>
          <a:stretch>
            <a:fillRect/>
          </a:stretch>
        </p:blipFill>
        <p:spPr>
          <a:xfrm>
            <a:off x="5633838" y="2441456"/>
            <a:ext cx="2519899" cy="647756"/>
          </a:xfrm>
          <a:prstGeom prst="rect">
            <a:avLst/>
          </a:prstGeom>
        </p:spPr>
      </p:pic>
      <p:pic>
        <p:nvPicPr>
          <p:cNvPr id="6" name="Picture 5"/>
          <p:cNvPicPr>
            <a:picLocks noChangeAspect="1"/>
          </p:cNvPicPr>
          <p:nvPr/>
        </p:nvPicPr>
        <p:blipFill>
          <a:blip r:embed="rId3"/>
          <a:stretch>
            <a:fillRect/>
          </a:stretch>
        </p:blipFill>
        <p:spPr>
          <a:xfrm>
            <a:off x="5527148" y="4114800"/>
            <a:ext cx="2733277" cy="73920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878810" y="1238137"/>
            <a:ext cx="3551190" cy="5753325"/>
          </a:xfrm>
          <a:prstGeom prst="rect">
            <a:avLst/>
          </a:prstGeom>
        </p:spPr>
      </p:pic>
      <p:sp>
        <p:nvSpPr>
          <p:cNvPr id="8" name="Content Placeholder 6"/>
          <p:cNvSpPr txBox="1">
            <a:spLocks/>
          </p:cNvSpPr>
          <p:nvPr/>
        </p:nvSpPr>
        <p:spPr>
          <a:xfrm>
            <a:off x="1251678" y="4253623"/>
            <a:ext cx="10178322" cy="359359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lvl="1"/>
            <a:r>
              <a:rPr lang="en-US" dirty="0" smtClean="0"/>
              <a:t>Video Graphics Array (VGA)</a:t>
            </a:r>
          </a:p>
          <a:p>
            <a:endParaRPr lang="en-US" dirty="0"/>
          </a:p>
        </p:txBody>
      </p:sp>
    </p:spTree>
    <p:extLst>
      <p:ext uri="{BB962C8B-B14F-4D97-AF65-F5344CB8AC3E}">
        <p14:creationId xmlns:p14="http://schemas.microsoft.com/office/powerpoint/2010/main" val="265938514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iterate type="lt">
                                    <p:tmPct val="20000"/>
                                  </p:iterate>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7">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iterate type="lt">
                                    <p:tmPct val="20000"/>
                                  </p:iterate>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iterate type="lt">
                                    <p:tmPct val="20000"/>
                                  </p:iterate>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Components</a:t>
            </a:r>
            <a:endParaRPr lang="en-US" dirty="0"/>
          </a:p>
        </p:txBody>
      </p:sp>
      <p:sp>
        <p:nvSpPr>
          <p:cNvPr id="7" name="Content Placeholder 6"/>
          <p:cNvSpPr>
            <a:spLocks noGrp="1"/>
          </p:cNvSpPr>
          <p:nvPr>
            <p:ph idx="1"/>
          </p:nvPr>
        </p:nvSpPr>
        <p:spPr>
          <a:xfrm>
            <a:off x="2295379" y="1770856"/>
            <a:ext cx="3148818" cy="791881"/>
          </a:xfrm>
        </p:spPr>
        <p:txBody>
          <a:bodyPr>
            <a:normAutofit lnSpcReduction="10000"/>
          </a:bodyPr>
          <a:lstStyle/>
          <a:p>
            <a:r>
              <a:rPr lang="en-US" dirty="0" smtClean="0"/>
              <a:t>Speakers/Headphones</a:t>
            </a:r>
          </a:p>
          <a:p>
            <a:pPr lvl="1"/>
            <a:r>
              <a:rPr lang="en-US" dirty="0" smtClean="0"/>
              <a:t>3.5 mm</a:t>
            </a:r>
          </a:p>
        </p:txBody>
      </p:sp>
      <p:pic>
        <p:nvPicPr>
          <p:cNvPr id="3" name="Picture 2"/>
          <p:cNvPicPr>
            <a:picLocks noChangeAspect="1"/>
          </p:cNvPicPr>
          <p:nvPr/>
        </p:nvPicPr>
        <p:blipFill>
          <a:blip r:embed="rId2"/>
          <a:stretch>
            <a:fillRect/>
          </a:stretch>
        </p:blipFill>
        <p:spPr>
          <a:xfrm>
            <a:off x="5850328" y="1929057"/>
            <a:ext cx="970173" cy="668633"/>
          </a:xfrm>
          <a:prstGeom prst="rect">
            <a:avLst/>
          </a:prstGeom>
        </p:spPr>
      </p:pic>
      <p:pic>
        <p:nvPicPr>
          <p:cNvPr id="8" name="Picture 7"/>
          <p:cNvPicPr>
            <a:picLocks noChangeAspect="1"/>
          </p:cNvPicPr>
          <p:nvPr/>
        </p:nvPicPr>
        <p:blipFill>
          <a:blip r:embed="rId3"/>
          <a:stretch>
            <a:fillRect/>
          </a:stretch>
        </p:blipFill>
        <p:spPr>
          <a:xfrm>
            <a:off x="5574670" y="4149781"/>
            <a:ext cx="1727200" cy="737528"/>
          </a:xfrm>
          <a:prstGeom prst="rect">
            <a:avLst/>
          </a:prstGeom>
        </p:spPr>
      </p:pic>
      <p:pic>
        <p:nvPicPr>
          <p:cNvPr id="9" name="Picture 8"/>
          <p:cNvPicPr>
            <a:picLocks noChangeAspect="1"/>
          </p:cNvPicPr>
          <p:nvPr/>
        </p:nvPicPr>
        <p:blipFill>
          <a:blip r:embed="rId4"/>
          <a:stretch>
            <a:fillRect/>
          </a:stretch>
        </p:blipFill>
        <p:spPr>
          <a:xfrm>
            <a:off x="5574670" y="5304264"/>
            <a:ext cx="1798476" cy="830652"/>
          </a:xfrm>
          <a:prstGeom prst="rect">
            <a:avLst/>
          </a:prstGeom>
        </p:spPr>
      </p:pic>
      <p:pic>
        <p:nvPicPr>
          <p:cNvPr id="10" name="Picture 9"/>
          <p:cNvPicPr>
            <a:picLocks noChangeAspect="1"/>
          </p:cNvPicPr>
          <p:nvPr/>
        </p:nvPicPr>
        <p:blipFill>
          <a:blip r:embed="rId5"/>
          <a:stretch>
            <a:fillRect/>
          </a:stretch>
        </p:blipFill>
        <p:spPr>
          <a:xfrm>
            <a:off x="5574670" y="2965776"/>
            <a:ext cx="1521491" cy="893876"/>
          </a:xfrm>
          <a:prstGeom prst="rect">
            <a:avLst/>
          </a:prstGeom>
        </p:spPr>
      </p:pic>
      <p:sp>
        <p:nvSpPr>
          <p:cNvPr id="11" name="Content Placeholder 6"/>
          <p:cNvSpPr txBox="1">
            <a:spLocks/>
          </p:cNvSpPr>
          <p:nvPr/>
        </p:nvSpPr>
        <p:spPr>
          <a:xfrm>
            <a:off x="2233092" y="2562738"/>
            <a:ext cx="3148818" cy="15042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Ethernet networking</a:t>
            </a:r>
          </a:p>
          <a:p>
            <a:pPr lvl="1"/>
            <a:r>
              <a:rPr lang="en-US" dirty="0" smtClean="0"/>
              <a:t>RJ-45 jack</a:t>
            </a:r>
          </a:p>
          <a:p>
            <a:pPr lvl="1"/>
            <a:r>
              <a:rPr lang="en-US" dirty="0" smtClean="0"/>
              <a:t>Resembles a wide </a:t>
            </a:r>
            <a:br>
              <a:rPr lang="en-US" dirty="0" smtClean="0"/>
            </a:br>
            <a:r>
              <a:rPr lang="en-US" dirty="0" smtClean="0"/>
              <a:t>telephone plug</a:t>
            </a:r>
          </a:p>
        </p:txBody>
      </p:sp>
      <p:sp>
        <p:nvSpPr>
          <p:cNvPr id="12" name="Content Placeholder 6"/>
          <p:cNvSpPr txBox="1">
            <a:spLocks/>
          </p:cNvSpPr>
          <p:nvPr/>
        </p:nvSpPr>
        <p:spPr>
          <a:xfrm>
            <a:off x="2233092" y="5304264"/>
            <a:ext cx="3148818" cy="551107"/>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FireWire (IEEE 1394) </a:t>
            </a:r>
          </a:p>
          <a:p>
            <a:endParaRPr lang="en-US" dirty="0"/>
          </a:p>
        </p:txBody>
      </p:sp>
      <p:sp>
        <p:nvSpPr>
          <p:cNvPr id="13" name="Content Placeholder 6"/>
          <p:cNvSpPr txBox="1">
            <a:spLocks/>
          </p:cNvSpPr>
          <p:nvPr/>
        </p:nvSpPr>
        <p:spPr>
          <a:xfrm>
            <a:off x="2223292" y="4086179"/>
            <a:ext cx="3148818" cy="86473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Universal Serial Bus (USB)</a:t>
            </a:r>
          </a:p>
          <a:p>
            <a:pPr lvl="1"/>
            <a:r>
              <a:rPr lang="en-US" dirty="0" smtClean="0"/>
              <a:t>USB 1.1, 2.0, 3.0 speeds</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8018985" y="705451"/>
            <a:ext cx="2002309" cy="6152549"/>
          </a:xfrm>
          <a:prstGeom prst="rect">
            <a:avLst/>
          </a:prstGeom>
        </p:spPr>
      </p:pic>
    </p:spTree>
    <p:extLst>
      <p:ext uri="{BB962C8B-B14F-4D97-AF65-F5344CB8AC3E}">
        <p14:creationId xmlns:p14="http://schemas.microsoft.com/office/powerpoint/2010/main" val="198347010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1000"/>
                                        <p:tgtEl>
                                          <p:spTgt spid="11">
                                            <p:txEl>
                                              <p:pRg st="0" end="0"/>
                                            </p:txEl>
                                          </p:spTgt>
                                        </p:tgtEl>
                                      </p:cBhvr>
                                    </p:animEffect>
                                    <p:anim calcmode="lin" valueType="num">
                                      <p:cBhvr>
                                        <p:cTn id="32"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1000"/>
                                        <p:tgtEl>
                                          <p:spTgt spid="11">
                                            <p:txEl>
                                              <p:pRg st="1" end="1"/>
                                            </p:txEl>
                                          </p:spTgt>
                                        </p:tgtEl>
                                      </p:cBhvr>
                                    </p:animEffect>
                                    <p:anim calcmode="lin" valueType="num">
                                      <p:cBhvr>
                                        <p:cTn id="3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fade">
                                      <p:cBhvr>
                                        <p:cTn id="41" dur="1000"/>
                                        <p:tgtEl>
                                          <p:spTgt spid="11">
                                            <p:txEl>
                                              <p:pRg st="2" end="2"/>
                                            </p:txEl>
                                          </p:spTgt>
                                        </p:tgtEl>
                                      </p:cBhvr>
                                    </p:animEffect>
                                    <p:anim calcmode="lin" valueType="num">
                                      <p:cBhvr>
                                        <p:cTn id="4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1000"/>
                                        <p:tgtEl>
                                          <p:spTgt spid="13">
                                            <p:txEl>
                                              <p:pRg st="0" end="0"/>
                                            </p:txEl>
                                          </p:spTgt>
                                        </p:tgtEl>
                                      </p:cBhvr>
                                    </p:animEffect>
                                    <p:anim calcmode="lin" valueType="num">
                                      <p:cBhvr>
                                        <p:cTn id="5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xEl>
                                              <p:pRg st="1" end="1"/>
                                            </p:txEl>
                                          </p:spTgt>
                                        </p:tgtEl>
                                        <p:attrNameLst>
                                          <p:attrName>style.visibility</p:attrName>
                                        </p:attrNameLst>
                                      </p:cBhvr>
                                      <p:to>
                                        <p:strVal val="visible"/>
                                      </p:to>
                                    </p:set>
                                    <p:animEffect transition="in" filter="fade">
                                      <p:cBhvr>
                                        <p:cTn id="58" dur="1000"/>
                                        <p:tgtEl>
                                          <p:spTgt spid="13">
                                            <p:txEl>
                                              <p:pRg st="1" end="1"/>
                                            </p:txEl>
                                          </p:spTgt>
                                        </p:tgtEl>
                                      </p:cBhvr>
                                    </p:animEffect>
                                    <p:anim calcmode="lin" valueType="num">
                                      <p:cBhvr>
                                        <p:cTn id="5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fade">
                                      <p:cBhvr>
                                        <p:cTn id="70" dur="1000"/>
                                        <p:tgtEl>
                                          <p:spTgt spid="12">
                                            <p:txEl>
                                              <p:pRg st="0" end="0"/>
                                            </p:txEl>
                                          </p:spTgt>
                                        </p:tgtEl>
                                      </p:cBhvr>
                                    </p:animEffect>
                                    <p:anim calcmode="lin" valueType="num">
                                      <p:cBhvr>
                                        <p:cTn id="7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2" grpId="0" build="p"/>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Built-In Components (Legacy)</a:t>
            </a:r>
            <a:endParaRPr lang="en-US" dirty="0"/>
          </a:p>
        </p:txBody>
      </p:sp>
      <p:sp>
        <p:nvSpPr>
          <p:cNvPr id="3" name="Content Placeholder 2"/>
          <p:cNvSpPr>
            <a:spLocks noGrp="1"/>
          </p:cNvSpPr>
          <p:nvPr>
            <p:ph idx="1"/>
          </p:nvPr>
        </p:nvSpPr>
        <p:spPr>
          <a:xfrm>
            <a:off x="1852180" y="1874517"/>
            <a:ext cx="3675163" cy="1209877"/>
          </a:xfrm>
        </p:spPr>
        <p:txBody>
          <a:bodyPr/>
          <a:lstStyle/>
          <a:p>
            <a:r>
              <a:rPr lang="en-US" dirty="0" smtClean="0"/>
              <a:t>PS/2</a:t>
            </a:r>
          </a:p>
          <a:p>
            <a:pPr lvl="1"/>
            <a:r>
              <a:rPr lang="en-US" dirty="0" smtClean="0"/>
              <a:t>Used for older keyboards</a:t>
            </a:r>
            <a:br>
              <a:rPr lang="en-US" dirty="0" smtClean="0"/>
            </a:br>
            <a:r>
              <a:rPr lang="en-US" dirty="0" smtClean="0"/>
              <a:t>and mouse</a:t>
            </a:r>
          </a:p>
        </p:txBody>
      </p:sp>
      <p:pic>
        <p:nvPicPr>
          <p:cNvPr id="4" name="Picture 3"/>
          <p:cNvPicPr>
            <a:picLocks noChangeAspect="1"/>
          </p:cNvPicPr>
          <p:nvPr/>
        </p:nvPicPr>
        <p:blipFill>
          <a:blip r:embed="rId2"/>
          <a:stretch>
            <a:fillRect/>
          </a:stretch>
        </p:blipFill>
        <p:spPr>
          <a:xfrm>
            <a:off x="5395627" y="3342669"/>
            <a:ext cx="3083267" cy="607913"/>
          </a:xfrm>
          <a:prstGeom prst="rect">
            <a:avLst/>
          </a:prstGeom>
        </p:spPr>
      </p:pic>
      <p:pic>
        <p:nvPicPr>
          <p:cNvPr id="5" name="Picture 4"/>
          <p:cNvPicPr>
            <a:picLocks noChangeAspect="1"/>
          </p:cNvPicPr>
          <p:nvPr/>
        </p:nvPicPr>
        <p:blipFill>
          <a:blip r:embed="rId3"/>
          <a:stretch>
            <a:fillRect/>
          </a:stretch>
        </p:blipFill>
        <p:spPr>
          <a:xfrm>
            <a:off x="5527342" y="4640723"/>
            <a:ext cx="1923069" cy="691351"/>
          </a:xfrm>
          <a:prstGeom prst="rect">
            <a:avLst/>
          </a:prstGeom>
        </p:spPr>
      </p:pic>
      <p:pic>
        <p:nvPicPr>
          <p:cNvPr id="6" name="Picture 5"/>
          <p:cNvPicPr>
            <a:picLocks noChangeAspect="1"/>
          </p:cNvPicPr>
          <p:nvPr/>
        </p:nvPicPr>
        <p:blipFill>
          <a:blip r:embed="rId4"/>
          <a:stretch>
            <a:fillRect/>
          </a:stretch>
        </p:blipFill>
        <p:spPr>
          <a:xfrm>
            <a:off x="5766990" y="2046944"/>
            <a:ext cx="937695" cy="762870"/>
          </a:xfrm>
          <a:prstGeom prst="rect">
            <a:avLst/>
          </a:prstGeom>
        </p:spPr>
      </p:pic>
      <p:sp>
        <p:nvSpPr>
          <p:cNvPr id="7" name="Content Placeholder 2"/>
          <p:cNvSpPr txBox="1">
            <a:spLocks/>
          </p:cNvSpPr>
          <p:nvPr/>
        </p:nvSpPr>
        <p:spPr>
          <a:xfrm>
            <a:off x="1852179" y="3084394"/>
            <a:ext cx="3675163" cy="98263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Parallel Port</a:t>
            </a:r>
          </a:p>
          <a:p>
            <a:pPr lvl="1"/>
            <a:r>
              <a:rPr lang="en-US" dirty="0" smtClean="0"/>
              <a:t>Used for older printers</a:t>
            </a:r>
          </a:p>
        </p:txBody>
      </p:sp>
      <p:sp>
        <p:nvSpPr>
          <p:cNvPr id="8" name="Content Placeholder 2"/>
          <p:cNvSpPr txBox="1">
            <a:spLocks/>
          </p:cNvSpPr>
          <p:nvPr/>
        </p:nvSpPr>
        <p:spPr>
          <a:xfrm>
            <a:off x="1852179" y="4208857"/>
            <a:ext cx="3675163" cy="214269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dirty="0" smtClean="0"/>
              <a:t>Serial Port</a:t>
            </a:r>
          </a:p>
          <a:p>
            <a:pPr lvl="1"/>
            <a:r>
              <a:rPr lang="en-US" dirty="0" smtClean="0"/>
              <a:t>Used only for very old</a:t>
            </a:r>
            <a:br>
              <a:rPr lang="en-US" dirty="0" smtClean="0"/>
            </a:br>
            <a:r>
              <a:rPr lang="en-US" dirty="0" smtClean="0"/>
              <a:t>components</a:t>
            </a:r>
          </a:p>
          <a:p>
            <a:endParaRPr lang="en-US" dirty="0"/>
          </a:p>
        </p:txBody>
      </p:sp>
    </p:spTree>
    <p:extLst>
      <p:ext uri="{BB962C8B-B14F-4D97-AF65-F5344CB8AC3E}">
        <p14:creationId xmlns:p14="http://schemas.microsoft.com/office/powerpoint/2010/main" val="544759148"/>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66" y="382385"/>
            <a:ext cx="10178322" cy="1492132"/>
          </a:xfrm>
        </p:spPr>
        <p:txBody>
          <a:bodyPr/>
          <a:lstStyle/>
          <a:p>
            <a:r>
              <a:rPr lang="en-US" dirty="0" smtClean="0"/>
              <a:t>Drive Connectors</a:t>
            </a:r>
            <a:endParaRPr lang="en-US" dirty="0"/>
          </a:p>
        </p:txBody>
      </p:sp>
      <p:sp>
        <p:nvSpPr>
          <p:cNvPr id="3" name="Content Placeholder 2"/>
          <p:cNvSpPr>
            <a:spLocks noGrp="1"/>
          </p:cNvSpPr>
          <p:nvPr>
            <p:ph idx="1"/>
          </p:nvPr>
        </p:nvSpPr>
        <p:spPr>
          <a:xfrm>
            <a:off x="2961124" y="1770954"/>
            <a:ext cx="4614313" cy="3593591"/>
          </a:xfrm>
        </p:spPr>
        <p:txBody>
          <a:bodyPr/>
          <a:lstStyle/>
          <a:p>
            <a:r>
              <a:rPr lang="en-US" dirty="0" smtClean="0"/>
              <a:t>Parallel ATA</a:t>
            </a:r>
          </a:p>
          <a:p>
            <a:pPr lvl="1"/>
            <a:r>
              <a:rPr lang="en-US" dirty="0" smtClean="0"/>
              <a:t>Older hard disk drives</a:t>
            </a:r>
          </a:p>
          <a:p>
            <a:pPr lvl="1"/>
            <a:r>
              <a:rPr lang="en-US" dirty="0" smtClean="0"/>
              <a:t>Older CD and DVD drives</a:t>
            </a:r>
          </a:p>
          <a:p>
            <a:r>
              <a:rPr lang="en-US" dirty="0" smtClean="0"/>
              <a:t>Serial ATA</a:t>
            </a:r>
          </a:p>
          <a:p>
            <a:pPr lvl="1"/>
            <a:r>
              <a:rPr lang="en-US" dirty="0" smtClean="0"/>
              <a:t>Newer hard disk drives</a:t>
            </a:r>
          </a:p>
          <a:p>
            <a:pPr lvl="1"/>
            <a:r>
              <a:rPr lang="en-US" dirty="0" smtClean="0"/>
              <a:t>Newer CD and DVD drives</a:t>
            </a:r>
          </a:p>
          <a:p>
            <a:pPr lvl="1"/>
            <a:r>
              <a:rPr lang="en-US" dirty="0" smtClean="0"/>
              <a:t>Solid-state hard drives</a:t>
            </a:r>
            <a:endParaRPr lang="en-US" dirty="0"/>
          </a:p>
        </p:txBody>
      </p:sp>
      <p:sp>
        <p:nvSpPr>
          <p:cNvPr id="4" name="AutoShape 2" descr="data:image/jpeg;base64,/9j/4AAQSkZJRgABAQAAAQABAAD/2wCEAAkGBxITEhUTExMWFRUXFhgWGBgYGBgYGBgYGBcXGB0YGBgYHyggGB0lGxUXIjEhJSkrLi4uGB8zODMsNygtLi0BCgoKDg0OGxAQGysmICYyMC02LS8tLS0wLTIrLS0rLS0tKy0tLSstLS0rLS4tLTAtLS0tMC0tLS0tLS0tLS8tLf/AABEIAKgBKwMBIgACEQEDEQH/xAAcAAABBAMBAAAAAAAAAAAAAAAABAUGBwECAwj/xABOEAABAgMDBQkMCAUDAwUAAAABAAIDBBEFITEGEkFRYRMWcYGRobHR8AciMjRUVXOTlLPB0ggUNUJSdLLhI2JykvEkgqIVQ8IlM2OD4v/EABoBAQACAwEAAAAAAAAAAAAAAAABBAIDBQb/xAAsEQACAgEDAQcEAgMAAAAAAAAAAQIDEQQSMSETQVFhcZGxBSKBwTKhFHLx/9oADAMBAAIRAxEAPwB6sPJKQdLQHOlIJc6DDc4lgqSYbSSdt9TxOGkJdvOs/wAjgcbGjZfq0cBocCluTvikt6CFswY3XhQniJr4Lkv7atl1cL7qHAnNNxCkkZd5tn+RwPVtGzivpwG7ArO82zvI4Hqxr1cIN3C3EBPbe3RcDxih2tOhbU7X/wCTcOEgfibfJIxbzbO8jgf2DVrAvu06RQi8EI3nWd5FA9W3VswupWmxwuJT72+OIw0GowqHC4kLB5OalOileIn8JQDG7I6zvI4Hq2jh4PhjeCsHI6zvI4Gn/tt4+D4Y3hPlebipTop/x2tKx25L6XYa7sMRUIBlGRtneRwPVjVs2auEVwWzMjrOr4lLn/62n9j8dGpPQ7dOj4XHEUNyz25evkOwqAc5PI6yXjxCWDtW5t5RdeEq3hWX5BLeqb1Lm1x4+PHprz6wcU5Slp6H37R8QMeEcyYIEO8Ky/IJb1TepG8Ky/IJb1TepSCHEDhUEEbFuoII5vCsvyCW9U3qRvCsvyCW9U3qUjQgKH7vuTspKwJZ0vLwoJdFeHFjA0kBoNDTFUor/wDpKeLSnpX/AKAqAQAhCEB6tyZyIs18nLPfJS7nOgQnOJhtJJMNpJJpeSSnPeFZfkEt6pvUluSXiMp+Wg+6anZARzeFZfkEt6pvUjeFZfkEt6pvUpGhARzeFZfkEt6pvUjeFZfkEt6pvUpGhARzeFZfkEt6pvUjeFZfkEt6pvUpGhARzeFZfkEt6pvUjeFZfkEt6pvUpGhARzeFZfkEt6pvUjeFZfkEt6pvUpGhARzeFZfkEt6pvUjeFZfkEt6pvUpGk8SaaEJSb4GTeFZfkEt6pvUjeFZfkEt6pvUnZ9otC6y8yH4KMoydckstDJvCsvyCW9U3qXmPuiyzINpzcKE0MhtikNa0Ua0UFwAwXr9eRu6n9rTvpj0BSYF/ZO+KS3oIPu2i6vJftabiEv7a9mnHVfjQtN4CQZO+KS2n+BB21/hN5bhxgEYgJee2nEc9w4wK+EFkZAO2nEf8qgcYFPCC3ae3PWoxwrXTTOxBC0HbTt0Y67saZwvBW1e3PiMNdRscLqhAZPbAbeAY8Va+CbtSe2FKdFOatPBK2J7YU6qV4q/hK17asLuKmGzA1BQGMNnNh0U/47QUU6vjSg5aDDFtRcsjtow5xTlG0LAHV1Cg6ONp0IDNe12nmv5DsKz+/wC+PPd/UDitf3PWf3pT8QBvWw7du2xyAz24ue7m1ELYDtr6+fhCwO3D18AJWXHt2xw6qG5AZhzBaag0PNx7OW68EioUQtW15szEVzI7s3OoA0uDQNDc1oIqK0O0FLbatqh3OHe7SdAOivHzX/eUMZIzbASIoAF95PKahWadPv6yKt1+3pEfmZX2jBJOa+I2mLhDLR/c5rlLO5zle6fZGEVrWxYTwCG1HeOFxIJN9WuB4Aqdti2ozWUc7PJcGilLidJAv5VIe51a25TkFxNGxP4D/wDeRmk7d0DR/vKyt0qjFuL4MKtS5NJrkXfSU8WlPSv/AEBUAr/+kp4tKelf+gKgFSLYIQhAezckvEZT8tB901OyackvEZT8tB901OyAEIQgBCEIAQhCAEIQgBaxIgaCSaAaSuE/PMgtz3mg5ydQGkqCWzlC+Kfwt0N+J1la52KJb0ujs1D6ceJIrQt8YMw16+oJimrdpcMe2CjczPbUoseyokd2oadg1D4qr2kpvCO7/h06aG6f/R4syNEjPo2/WdA61OZCXzG006Sk1k2YyE0NaKJzCtQjg4Wq1HaS6cAvI3dT+1p30x6AvXK8jd1P7WnfTHoC2FQv/J7xSW9BC9006ODRoFRe0pce3Sa05btjhpSLJ7xSW/Lwtn/baeLXsud+JLXdtGHRSv8AtJ/CVkZGO2rbow13YeELqhb9tWHRSvETXwStBd2pSnRSv+2ulpW2HalKdFK8VfwlAHbVhdxUrxVp4JCxzc1KXacKc2BuR21YXacKc2BqEdtWHRTm2tQB/jTo2Y8WI0VCO2jTzX8h2FFPgOofED+06Fn9/wB8Oeg4WoAJ7beE0v4w7+pAHb/N3IFgdsBxa+K7gW9Kdukm/l5KIDNe3Np+OsVAxUft62M3+HCNXnE6q6eT/wAa3tv2ygtnMG5svecdgwv5xTa4YAKPSgxcTUm8k4knElWaKM/dLgq3XY+2PIoloAaKk7SSo1b9vNLhDabibhpNPvHYEZT27RjgwZwaK0GL76V/pqeNRtsJrqRotxa0hxN11a/EroRWPUoSln0+Taz4DwHbqc4lxqdJINwHFcu9mzzorXFocDfuYAOdUGgoNJzqFcHNiRIkNzT3maSG/wA1dPF0q3sgMj9ypHito83sb+EHSdvQsLpqEOvp6mVUHOfT19CM/SBivdIyDogzYhcS9up5hNzhxGqopX59I9tJWU9M/wDQFQa451QQhCA9m5JeIyn5aD7pqdk05JeIyn5aD7pqdkAIQhACEIQAhCEAJttq2Ycu2rr3HwWjE9Q2pLlDlCyXGaKOikXN0Da7VwaVXE7PPiPLnkuccSe13AtFtyj0XJ1dB9Nle98+kfkVWra0SM8veeAaGjUE1xo1O3MtIsSiXWLZL4zxd+37qkt02enfZaavL6JdxvYdkvjPBI//AD+6syyrObDaGtC1sizGwmhoCdAFeqrUUeT12tlfPIALKEgtq1WS8MxH8DW6XHUO1y2tpIoxjKclGKy2I8qLdbLQ7qGI65g/8jsHOvKOWUUunphziSTEJJOJJVw2jPvjxHRIhqTyAaGjYFTWVnjkf+s/BaK7d834HW1uhWm00c/yb6+3B6Tye8UlvQQdlKQ28mPFWuDil3bVhw4UrTZWhqCkGTx/0kt+Xg+7br4dOFaG4pf21YXacNV+GBuorRyQHbRhw4UrxVoago5ualLtOFOatDUFHbku04UwvwwNRQop2ww6Kc2mrUADtopTopzbWrIHbn0c1OFtRcinb4fED+2ouWe2inV8P6SgNe2jDoI4iP6Sjk5enXxkoN/bnv6bztW7Rw9ufo48EANFO3Y9HAUzW/bAhDMZe8j+3h0Y6Nh0OW1u2yITc1t7zhs01u5dven8ShbnlxJJqTiVZoo3fdLgq337ftXJvUk1JqTeScSmi2rYawZoOJoP5jqGzWVtaloBrSG33HDF1BWg61HYA3ZrXxRQtOdfcGgjDoXRSwc5vPobwIDt0iPc+rSdOhpAoOdcy7djEhOaQwd4BrIoa12oj1iiGYbqMDjUY1FLj0qz8gMjs8iYjtuuLWn7x/EdixsnGEcvj5Mq4SnLC5+Dv3PMjA0NjxW7WNOj+YjoHGrPhQ6LEGEAF1XJssdktzOpXWoLCKb+kp4tKelf+gKgFf8A9JTxaU9K/wDQFQC1mYIQhAezckvEZT8tB901OyackvEZT8tB901OyAEIQUAIUPne6ZZsKIYboxOaaF7WFzK6g4Y8IuXKN3UrNBAER7x+JsN1ODvqHmQE0JUVyrypEGsKCaxPvOxDOt2zQmG3O6dLvbmS8QtJF73Mc2mxtRjt5FFGTbH+C9rtJoQSq19rSwvc7P0vQ12y32Nf6559RREjFxJJJJNSTiTrXKI+g7X7BtWjndtJS+x7KfGeKC7oGzrVOMXJ4PTXXQojmXsFjWW+M8Xft++1WdY9lNhNAA4Vix7KbCaABwlO4Cv11qKPI67XTvkACyhJbRn4cGGYkR1GjlJ1AaSt3Bz0nJ4XIWlPsgQzEiGgHKToAGklVRblrxJmIXvuAua3Q0auHWV1t+2okzEznXNHgN0NG3WdZTWVQuu3dFweu+mfTVQt8/5P+jCqPKvxyP8A1noCtu+oAvJwCqfLGCWTsdrsQ+/kCy0v8maPrzXZQXfn9Ho7J0/6SW/LwvdtGnkv4DdROHbku04UwvwwN1Cm/J3xSW9BC920ftfwHQU4jtowu04U24YGoV88yHbVSnRTm2hZp24Of4jRUXLIHbg4Ow0VFyx0cXFs+Gog3IAr0bMOinN/SVgnt2v48dpQT2vx+B5Dwoa3t260Blo7dv2TFlRlJDlWtqRnONBXADE1pfeO1WpVblqtgs1uODea/ZoPGMQFUs5ascvcIga81NSRWp14q1ptPveXwVdRfsWFyPTbUbFdXdA9ziakGt+PEklr2m2G0300bST90bU1SsLNO6G5xwAoNGgC6uKRQHGYad0ZTvg5oOAzTTovXSxt6I5u7d1fB1bBe6Numd3ua0gHBo0861dHJiGFmncw0A/zZ4x5FrMHdWZsJ1A14qcc4Vv51Psgsj3Ry2LFH8Nt39dDhwaysJzjCOXx8mUIOTx3/B17nORAcGxYjaQxTNb+Knw6VcMCCGigWstLhoAAAAFABoC7rk22ux5Z1K61BYQIQhajYU39JTxaU9K/9AVMZNPZumY9rXB4oKgGhF91cLq8yuf6Sni0p6V/6AqDgxC1wcMQQRwhYzjui0b9Ld2N0bMZw+PLv/okNlWa1kWM6IAWQ6i8Ai++t/8AL0qPx4mc4uoBUk0GA2BSC2bZhvg5sM988jOFCKCg06cAFG1qp3PMpF76m6IbaaGnFZeV35fRfhYR7NyS8RlPy0H3TU7JpyS8RlPy0H3TU6PeACSQABUk3AAaSdC3nKOU7OQ4LHRIrwxjRUucaAKku6D3SYkxWBLZzIJqCcHRR/N+Fn8uJ06k3d2rK1szFgtlojnwYYdnUDmsMTOpnD8Xe4Hhpiq2FpO29KAd9zre6/4cCx9Wb+GnBd0JvZavai6stJp/ymAK9wpg9w469NVu+c3Ohqc66lMTor21pPEnG5tRedA602FxJJN5/wA/KEwSnjqi4ckJGJNsY86RfdQXXHoVsWRZbYTQAOEqM9yOG02bBcBfWIDxRXhSy27UhykvFmIlcyEwvIGJpoG0mg41rjBLgt36udqW5iidnIcCG6JFeGMaKlxwHWdiqHKDuuxxGP1VjBDHgh7S57/5j3wzRs59ChuVWXsWffWIcxgrmQxe1u0/idtPFRMUB7fxVJxJN5WwpllDu1TFBnSsMHT4ZB4KE5vOmy0+6F9bfnRBQDwWMcCG8RpftUOWj4TXYgHiWMoKSwzdRfOie+HPpkmsC1IT7g+nD3vTclb3aBjqVfw2BtaVpqqacQOCn/cnkzMxImeSWMDSAb8Sea7DYqs9Njhnd0/118Wx9v2TLI3J2pEWIOAdtCofupD/ANWnPTHoC9aS8ENAAuXkzup/a076Y9AViuCgsI4uq1M77HORf2Tniksf/ghe7aMfjxHQU5dtOjnF3GNoTdk34pLeghc0NvbWNoTj26u3IRgtxoMdur/HIRghx7dPHz6wVknt06OW7hGlatHavbpQA1vbV8BzJHbNpNgMqbz91us4cmvgcDoXS1LQZAZnOx0DSTs5+Qg4qvZ+dfGeXvN+gaANQW+ine8vgr33bFhcmJuZfFeXuNSebYE1WpHhsaS6l2J1dZSiamA0UBv16q3KM7t9YMRjmnNrQA62mtTwldNLaun4OW3ufX8mz2PiRWRA6jc25up1byTwUWY82WxGsa05pGeXC8G+lOlYmDnMfChOo4C9ww2jkUsyHyUfMubnXQ2Yu14HNG3oSUlFNt9PH9Exi5NJL8eHmdcgMit2dnEZsFpP+6+uaO1yu2SlWw2hrQAAKADABaWdJNhMDGgBoFAAli5N1rsfl4HUqqUF5ghCFpNoIQhAU39JTxaU9K/9AVAK/wD6Sni0p6V/6AqUyfk2RYlH4BpNMK3gU51jKSim2bqKZX2Rrjy+g1oUompeFmuESXdCA8Fze+4yRcONRgrGuzejbq9I9PJJtPPqvdNJnsnJiKG2fLOdcGysFx4BCaSqT7oHdLM24w2F0OWrcMDE2xKaNTcNdSrqyczf+nSwd4JlYQPAYTQV51y3yQdLxiyE2LFggAiJm6dIObddxLYVBrE9Ddg4cqyYbHaGnkTLEkaXXjYRqWn1YjA69YUgeH2dDP3acCSzNnMaK1ISF0eIz7x0aa8KWvcXUJvuQCeG0VIGpPWS+Tr5yKGCob94gVNO+w23rrk1k7EmYoDRdgVf2SWTUOUhgADOpeVDYFspElrOk255bChQxQCtS5xqSBpc4mp5VUmXGWsafDoQrClyKbmDe4a4hGJuBpgNuKX93KQmDFhRw1xlmQgwmvetiGI/FtbiQWX00DUqg+sRmk0JpW7SESApjWM77rvgkz4EVuIJ513hWy4eE0G+mo8iVwrXhnGreFSBtZOvbiDz9CUwLV0Ho6k5NdCfpaeRY/6Yzws0bBrPUoBiIa5p0HBW53BYXeTLvRN5N06gqrsyz4sw6FChiriG8V5vK9FZA5ONkpbcxe4nOe7W4/AaFDBJl5G7qf2tO+mPQF65Xkbup/a076Y9AUgv/JzxSW9BB920017aY6RqTj20f4pzHTQpuyd8UlvQQfdtPYcYOhOIHX20123HhWRkYpXt1/vwrhaE6yAwveaUwpiTqG39q3Gq2n5xkFhe40pyk6ht+JGgqvbVtJ8d+c64fdboA7fAaFvppdj8jRdcoLzMWpaD4z893E3Q0ahyC/YE2zk0GAkkC6pJwA1lbTEYMG3o2lRmNM7u6JDcDm3tv0uxrVdNJRSS/By5Scnn3CZz4zmOa7vO+NNJdoJ4it5yaLHNa0VLyS5wvAzcRy9KHUa10KEaPza7AdXDSqe8jcmosy5rPutoXP0AHHlpcplJRTbfqyIrLSS9F+ztkVkkZiKS0ZsPOznO/q0DbsV62VZzILGsY2jQLh20rnYtlQ4ENsNgoByk6zrKc1ybrnY+nB1Kati68ghCFoNwIQhACEIQFN/SU8WlPSv/AEBUhY257p/Ec5mpzTSh2nRwq7/pKeLSnpX/AKAqAUSWVg2VWdnNTwnjuZMpecEOpiTLIjaXAZpdzYqHxTUkgUFTdq2LVC111KDb8S3rNfLUxjFrCjnvbfXzeWeysmIYdISoN/8ApoPumpttrJxkSua4tJ4wnXJLxGU/LQfdNS6JBW0oFL253N4ziS1wf086hloZFzEM3scOJek3QVyfKA6FJB5cNgRCaFteJSTJ7IeLFcKi74K+Dk1Acauht4hQpfJ2XChijW0TJIw5OZNwpZgDWitLyniLclzoepchBUYIIPldAEeGYMZhMMmtLxeDUGovVT29kvChguhl7aaDRw616LmZZpHfAFRy1MmIEXFtOBTgHmqPLkXEVSYy7dVOBXjaXc3ab2O4iPiovP8Ac9jMwZUbL1JJV8KCREFxprpsU2lJRz81jBU0AHJpThIZFPc6jmlWlknki2DRxb321YsGe5/kmyVhBxFYhAqSL+BTuE2gXOBBoF3UIAvI3dT+1p30x6AvXK8jd1P7WnfTHoCkHoDJsf6SW/Lwvdt7Y8SWzk0yE0ucc0Di5Nt45RiCoZknlrB3FkJ5AMODDHe1rdDHe0N9bqVGBTfbVqvmHVNzR4LdAx57zwYKxTS7H5GGos7L1OeUtsOiRzpYLm08HC8jj5qDQm0zYAqt4r80YqOzU8Ir3wdFM0mlDnHChXUjFQikcmUnOTZpaEZ8UsLHd5nHO20w4upbTszueaAO/eaVF4FBfxogsENu5sPf5tQDfSgurtS7JWxI8yWwqVcTnE6B+InZepbx1fv4EJZ49u9nfJfJp0zHO5jwiHOdobrrx1uV85P2JDloQhsFwxOknWVyyasCHKwgxgvxc7S46z1J7AXKvv7R4XB06adiy+TKEIVc3ghCEAIQhACEIQFN/SU8WlPSv/QFQCv/AOkp4tKelf8AoCoBACEIQHs3JLxGU/LQfdNTsmnJLxGU/LQfdNTsgMELNEIQAhCEAIQhAavZVcXS6UIQCF0tsWBJVxS9CA4Mk2D7oPEuwaFlCAEIQgBeRu6n9rTvpj0BeuV5G7qf2tO+mPQEAogwMyGyINIaKjWaDpSmZm4sMVznaMb6V4VZeVOTEI2RLx4TGsduEExC1oFc6EwZ7qYkODb9pVcRHwZhu6C57oebjdjWm01uWyqMnna+phZKKxuXQ5z0zGiQ4RAAzj39+jEcupbTkwIQDiO/eQ0aq4VPMsWNGJhlt2ewkUPHSvHUcS72BIRpgtZm5z3OBAxv+F3QurXPME0+7nwOXZDEmmu/3O1i2I6YmP4QJdEzTjcKY8AF9VfOSmTcOUhBrb3Gme7WdmoDQFxyOyXZKQ8AYjvDd8Bs6VJgFQ1F+/7Y8fJeop2fdLn4ABZSK0LXl4BAjx4UIuqW7pEYytMaZxFcRyreJaUFsLdnRYYhXHdC9oZQmg78ml5IGOlVSyKkJvmrclYQYYkzBhh7c5mfFY3Pbd3zanvheLxrQy3ZUw3RhMwTCac10QRWFjXGlzn1oD3wuJ0hAOCFrDeHAEEEEVBF4IOBB0hIXW5KiMJczEERzhCMRm6HT4Fa4bEA4IQuMvNMiZ2Y9r81xY7NcHZrm3Fppg4aRiEB2QuMCahvLgx7XFjsx4a4HNdQHNdTwTQg0OsLsgKb+kp4tKelf+gKgFf/ANJTxaU9K/8AQFQCAEIQgPZuSXiMp+Wg+6anZNOSXiMp+Wg+6anR7wASSAAKkm4ADSSgNkJrsnKOTmXObLzMGM5oqRDe1xAwrQHCunBdm2xLmK+AI0MxYbc98PPbnsbRpznNrUCjm3n8Q1oBchMkHLCznuaxk9LOc4hrWtjQyXOJoAAHVJJThBtOA+K+A2LDdFhgF8MOaXsBpQuaDUYjHWEArQkto2jBgQzFjxGQoYxc9wa0VwFTpOpYsu1IEwzdIEVkVlaZzHBwqNFRgb8EArQuE1OQ4YaYj2sDnNY3OIGc9xo1ori4nAImpuHDAMR7WBzmsaXECr3GjWiuJJuAQHdCEIAQhCAEIQgBeRu6n9rTvpj0BeuV5G7qf2tO+mPQEBcuUNlT8xISsOA6IZeJJQGxGMzLyGg6Rn3ggXGlyqmJkzMQI4g7lFAiNcACxwNaE3VGwcRK9K5J+Iyn5aD7tqXTEDOUxbi8ohpNYZ5hk7OmWzDWbi8xYraZgGLxt0C4GugVV85F5JslGVIBiuHfHQP5W7NulSKDKAJSAsu0lt256GPZx3bsdQAWUIWBmV7lzLxH2pIthwIEd31ea7yYJEOlYN9zHX8Sjk9ZL5ZkrZsSCZjdZqLPzEvKgFjILSM2CxsQt/hboWY08E8dwOlmF4eWNL2ghriBnAHEB2IBoORAlmZ+6Zjd0zczPoM7NrXNzsaVvogKeGZEsCcgx4NI8i2JAG7MZuzIfevhG6ub/Dc0XHFhTrlk2DusjIQ5QxYZBnJmDLshhzmMZubC5pLWkGI4VJP3BirHiWdBdn50KGd0AESrGndA0UAfUd9QYVXRkpDD88MaHloaXBoDi0YNzsaDUgIl3Kp975AQIgc2NKOdLPa8UcAyhhkgE/8AbczAkVBURyZmLKbZjIc+GGb+snd4Y8cM0Zg0cBDIil3g3t+7dsVuQpZjXOc1jQ59C9wABdQUGcRe6guvXMyEIxN1MNm6Upn5rc+mrOpVAVjlTlNGbOuMGZitEOclpdzHxYLGHPLM9kOBmGJFBa4kvc5tL6XCibZO03QPrkSDOuEZttRIbZQGHmxGxZlrXAsLc95c0uOcDdmXUoVb0ey4D3Fz4MNznABznMaSQ0ggEkXgEAjgCGWZADw8QYYeC5wcGNzgXGrjnUrUnE6UBVs3akaC+ZZDeYTY1svhxIgc2GQ36rCcGiI8EMLnNArSugYqc5BTMd8sd2jMjlsWIxkRr2RC6GHd6HuY1rS8XtNB92ulPb7Oglr2mFDLYhzngsaQ91wq8U740AvOoLtAgtY0NY0NaBQBoAAGoAXBAU99JTxaU9K/9AVAK/8A6Sni0p6V/wCgKgEAIQhAezckvEZT8tB901YyvbCMjMiOXthGBEERzAS5rCwhzgBWtASeJZyS8RlPy0H3TU7ICocmbYECdlWRI8lOwxLRiyZgNzI0vChw887u1hLWsIAaAb67Re2WTORoUWWtWLKxobY8zEdHjOMLcnS04WQ4TbnF+awNgkVA+9rvuaXsyAzOzIMNuf4Waxozq/ioL+Nd3wGFuYWtLaAZpALaDAUw0ICCyrJeDatoRHshthwpSWiE5rQGhu7OLhqNBzKHZOTceBGk7RiysWF9YjxfrEYmGYb4c65phUo4vDWFsKlWgAV2K6nS7DWrGnOFHVAvA0HWFl8BpbmloLbriARdhcgITl+9kOdsyNMUEpDiR90c7/22RXQgIL4lbhfnAOOBKQ2rlBINl56NKbozOjQIUSYgPbDhxIjs0AtjOzmMaAaPiBtRWt5oVYz2AgggEHEG8HiWu4MzczNbm0pm0GbTVTBAUlM2q58pEEWa/hwbWlA2K2OZjcoZDHlzY8RoMQNJcQXClxxCcI8+XmLCZMOmZWFalmiBFdE3U5z3sfFhiLfnhriNJpnUVt/VYf4G4g+CMW3NPEMNSyJZlA3Mbmg1AzRQGtagaDVAVRYlszkSfFZqG2J9eiwokvEmXVMBrnjc2SYhUaQwNeIudfQ1N91uLnuLc7OzRnUpnUFaaq4rogBCEIAQhCAF5G7qf2tO+mPQF65Xkbup/a076Y9AQHonJjK+zmycs109Ktc2XhAtMeECCIbQQQXVBB0Jz36WZ5wlPaIXzIQgDfpZnnCU9ohfMjfpZnnCU9ohfMhCAN+lmecJT2iF8yN+lmecJT2iF8yEIA36WZ5wlPaIXzI36WZ5wlPaIXzIQgDfpZnnCU9ohfMjfpZnnCU9ohfMhCAN+lmecJT2iF8yN+lmecJT2iF8yEIA36WZ5wlPaIXzI36WZ5wlPaIXzIQgDfpZnnCU9ohfMjfpZnnCU9ohfMhCAqf6QNuysxAlRLzMGMWxXlwhxGPIGaLzmk0VIoQgBCEID1nkvlfZzZOVa6elWubLwWuaY8IEEQ2ggguqCDoTnv0szzhKe0QvmQhAG/SzPOEp7RC+ZG/SzPOEp7RC+ZCEAb9LM84SntEL5kb9LM84SntEL5kIQBv0szzhKe0QvmRv0szzhKe0QvmQhAG/SzPOEp7RC+ZG/SzPOEp7RC+ZCEAb9LM84SntEL5kb9LM84SntEL5kIQBv0szzhKe0QvmRv0szzhKe0QvmQhAG/SzPOEp7RC+ZG/SzPOEp7RC+ZCEAb9LM84SntEL5l5e7pEwyLac3EhvbEY6KS1zCHNcKC8OFxCyhAf/2Q=="/>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306" y="1000679"/>
            <a:ext cx="4800773" cy="2023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4"/>
          <a:srcRect r="53054"/>
          <a:stretch/>
        </p:blipFill>
        <p:spPr>
          <a:xfrm>
            <a:off x="9179693" y="3027506"/>
            <a:ext cx="2535239" cy="3830494"/>
          </a:xfrm>
          <a:prstGeom prst="rect">
            <a:avLst/>
          </a:prstGeom>
        </p:spPr>
      </p:pic>
      <p:pic>
        <p:nvPicPr>
          <p:cNvPr id="8" name="Picture 7"/>
          <p:cNvPicPr>
            <a:picLocks noChangeAspect="1"/>
          </p:cNvPicPr>
          <p:nvPr/>
        </p:nvPicPr>
        <p:blipFill rotWithShape="1">
          <a:blip r:embed="rId4"/>
          <a:srcRect l="52028"/>
          <a:stretch/>
        </p:blipFill>
        <p:spPr>
          <a:xfrm>
            <a:off x="6546919" y="3023748"/>
            <a:ext cx="2564010" cy="38380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106" y="1308178"/>
            <a:ext cx="5356020" cy="4519142"/>
          </a:xfrm>
          <a:prstGeom prst="rect">
            <a:avLst/>
          </a:prstGeom>
        </p:spPr>
      </p:pic>
    </p:spTree>
    <p:extLst>
      <p:ext uri="{BB962C8B-B14F-4D97-AF65-F5344CB8AC3E}">
        <p14:creationId xmlns:p14="http://schemas.microsoft.com/office/powerpoint/2010/main" val="121202470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heel(1)">
                                      <p:cBhvr>
                                        <p:cTn id="21" dur="2000"/>
                                        <p:tgtEl>
                                          <p:spTgt spid="3">
                                            <p:txEl>
                                              <p:pRg st="0" end="0"/>
                                            </p:txEl>
                                          </p:spTgt>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heel(1)">
                                      <p:cBhvr>
                                        <p:cTn id="24" dur="2000"/>
                                        <p:tgtEl>
                                          <p:spTgt spid="3">
                                            <p:txEl>
                                              <p:pRg st="1" end="1"/>
                                            </p:txEl>
                                          </p:spTgt>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wheel(1)">
                                      <p:cBhvr>
                                        <p:cTn id="35" dur="2000"/>
                                        <p:tgtEl>
                                          <p:spTgt spid="3">
                                            <p:txEl>
                                              <p:pRg st="4" end="4"/>
                                            </p:tx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heel(1)">
                                      <p:cBhvr>
                                        <p:cTn id="38" dur="2000"/>
                                        <p:tgtEl>
                                          <p:spTgt spid="3">
                                            <p:txEl>
                                              <p:pRg st="5" end="5"/>
                                            </p:tx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heel(1)">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down)">
                                      <p:cBhvr>
                                        <p:cTn id="46" dur="500"/>
                                        <p:tgtEl>
                                          <p:spTgt spid="10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709932"/>
            <a:ext cx="10178322" cy="1492132"/>
          </a:xfrm>
        </p:spPr>
        <p:txBody>
          <a:bodyPr/>
          <a:lstStyle/>
          <a:p>
            <a:r>
              <a:rPr lang="en-US" dirty="0" smtClean="0"/>
              <a:t>Understanding Power Supplies</a:t>
            </a:r>
            <a:endParaRPr lang="en-US" dirty="0"/>
          </a:p>
        </p:txBody>
      </p:sp>
      <p:sp>
        <p:nvSpPr>
          <p:cNvPr id="3" name="Content Placeholder 2"/>
          <p:cNvSpPr>
            <a:spLocks noGrp="1"/>
          </p:cNvSpPr>
          <p:nvPr>
            <p:ph idx="1"/>
          </p:nvPr>
        </p:nvSpPr>
        <p:spPr>
          <a:xfrm>
            <a:off x="1132764" y="1995986"/>
            <a:ext cx="6766258" cy="5100850"/>
          </a:xfrm>
        </p:spPr>
        <p:txBody>
          <a:bodyPr>
            <a:normAutofit/>
          </a:bodyPr>
          <a:lstStyle/>
          <a:p>
            <a:r>
              <a:rPr lang="en-US" dirty="0"/>
              <a:t>The power from your wall outlet is alternating current (AC), and is either 110 volt (</a:t>
            </a:r>
            <a:r>
              <a:rPr lang="en-US" dirty="0" smtClean="0"/>
              <a:t>v) or </a:t>
            </a:r>
            <a:r>
              <a:rPr lang="en-US" dirty="0"/>
              <a:t>220v, depending on the country in which you live. </a:t>
            </a:r>
            <a:endParaRPr lang="en-US" dirty="0" smtClean="0"/>
          </a:p>
          <a:p>
            <a:r>
              <a:rPr lang="en-US" dirty="0" smtClean="0"/>
              <a:t>Computer </a:t>
            </a:r>
            <a:r>
              <a:rPr lang="en-US" dirty="0"/>
              <a:t>components </a:t>
            </a:r>
            <a:r>
              <a:rPr lang="en-US" dirty="0" smtClean="0"/>
              <a:t>require direct </a:t>
            </a:r>
            <a:r>
              <a:rPr lang="en-US" dirty="0"/>
              <a:t>current (DC) and require much lower voltages. </a:t>
            </a:r>
            <a:endParaRPr lang="en-US" dirty="0" smtClean="0"/>
          </a:p>
          <a:p>
            <a:r>
              <a:rPr lang="en-US" dirty="0" smtClean="0"/>
              <a:t>Power supply has two functions:</a:t>
            </a:r>
          </a:p>
          <a:p>
            <a:pPr marL="0" indent="0">
              <a:buNone/>
            </a:pPr>
            <a:r>
              <a:rPr lang="en-US" dirty="0"/>
              <a:t>	</a:t>
            </a:r>
            <a:r>
              <a:rPr lang="en-US" dirty="0" smtClean="0"/>
              <a:t>- Converts AC to DC</a:t>
            </a:r>
          </a:p>
          <a:p>
            <a:pPr marL="0" indent="0">
              <a:buNone/>
            </a:pPr>
            <a:r>
              <a:rPr lang="en-US" dirty="0"/>
              <a:t>	</a:t>
            </a:r>
            <a:r>
              <a:rPr lang="en-US" dirty="0" smtClean="0"/>
              <a:t>- Decreases the voltage to the appropriate levels for 	the devices it powers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890143" y="1651379"/>
            <a:ext cx="2986956" cy="5206621"/>
          </a:xfrm>
          <a:prstGeom prst="rect">
            <a:avLst/>
          </a:prstGeom>
        </p:spPr>
      </p:pic>
    </p:spTree>
    <p:extLst>
      <p:ext uri="{BB962C8B-B14F-4D97-AF65-F5344CB8AC3E}">
        <p14:creationId xmlns:p14="http://schemas.microsoft.com/office/powerpoint/2010/main" val="118036720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iterate type="lt">
                                    <p:tmPct val="2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iterate type="lt">
                                    <p:tmPct val="20000"/>
                                  </p:iterate>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2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iterate type="lt">
                                    <p:tmPct val="20000"/>
                                  </p:iterate>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20000"/>
                                  </p:iterate>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additive="base">
                                        <p:cTn id="4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835" y="505217"/>
            <a:ext cx="10178322" cy="1492132"/>
          </a:xfrm>
        </p:spPr>
        <p:txBody>
          <a:bodyPr/>
          <a:lstStyle/>
          <a:p>
            <a:r>
              <a:rPr lang="en-US" dirty="0" smtClean="0"/>
              <a:t>Understanding Power Supplies</a:t>
            </a:r>
            <a:endParaRPr lang="en-US" dirty="0"/>
          </a:p>
        </p:txBody>
      </p:sp>
      <p:sp>
        <p:nvSpPr>
          <p:cNvPr id="3" name="Content Placeholder 2"/>
          <p:cNvSpPr>
            <a:spLocks noGrp="1"/>
          </p:cNvSpPr>
          <p:nvPr>
            <p:ph idx="1"/>
          </p:nvPr>
        </p:nvSpPr>
        <p:spPr>
          <a:xfrm>
            <a:off x="795140" y="1665756"/>
            <a:ext cx="7617342" cy="4728215"/>
          </a:xfrm>
        </p:spPr>
        <p:txBody>
          <a:bodyPr>
            <a:normAutofit/>
          </a:bodyPr>
          <a:lstStyle/>
          <a:p>
            <a:pPr algn="just"/>
            <a:r>
              <a:rPr lang="en-US" dirty="0"/>
              <a:t>In a desktop PC, a power supply is a large silver metal box mounted in one corner </a:t>
            </a:r>
            <a:r>
              <a:rPr lang="en-US" dirty="0" smtClean="0"/>
              <a:t>of the </a:t>
            </a:r>
            <a:r>
              <a:rPr lang="en-US" dirty="0"/>
              <a:t>system </a:t>
            </a:r>
            <a:r>
              <a:rPr lang="en-US" dirty="0" smtClean="0"/>
              <a:t>unit.</a:t>
            </a:r>
          </a:p>
          <a:p>
            <a:pPr algn="just"/>
            <a:r>
              <a:rPr lang="en-US" dirty="0"/>
              <a:t>E</a:t>
            </a:r>
            <a:r>
              <a:rPr lang="en-US" dirty="0" smtClean="0"/>
              <a:t>ach </a:t>
            </a:r>
            <a:r>
              <a:rPr lang="en-US" dirty="0"/>
              <a:t>wire color carries a </a:t>
            </a:r>
            <a:r>
              <a:rPr lang="en-US" dirty="0" smtClean="0"/>
              <a:t>different voltage</a:t>
            </a:r>
            <a:r>
              <a:rPr lang="en-US" dirty="0"/>
              <a:t>. </a:t>
            </a:r>
            <a:endParaRPr lang="en-US" dirty="0" smtClean="0"/>
          </a:p>
          <a:p>
            <a:pPr algn="just"/>
            <a:r>
              <a:rPr lang="en-US" dirty="0" smtClean="0"/>
              <a:t>Each </a:t>
            </a:r>
            <a:r>
              <a:rPr lang="en-US" dirty="0"/>
              <a:t>connector has the appropriate wires running to it to deliver the </a:t>
            </a:r>
            <a:r>
              <a:rPr lang="en-US" dirty="0" smtClean="0"/>
              <a:t>exact voltage </a:t>
            </a:r>
            <a:r>
              <a:rPr lang="en-US" dirty="0"/>
              <a:t>required for each connected device. </a:t>
            </a:r>
            <a:endParaRPr lang="en-US" dirty="0" smtClean="0"/>
          </a:p>
          <a:p>
            <a:pPr algn="just"/>
            <a:r>
              <a:rPr lang="en-US" dirty="0" smtClean="0"/>
              <a:t>The </a:t>
            </a:r>
            <a:r>
              <a:rPr lang="en-US" dirty="0"/>
              <a:t>most common are the first three: red, </a:t>
            </a:r>
            <a:r>
              <a:rPr lang="en-US" dirty="0" smtClean="0"/>
              <a:t>yellow, and </a:t>
            </a:r>
            <a:r>
              <a:rPr lang="en-US" dirty="0"/>
              <a:t>black. </a:t>
            </a:r>
            <a:endParaRPr lang="en-US" dirty="0" smtClean="0"/>
          </a:p>
          <a:p>
            <a:pPr algn="just"/>
            <a:r>
              <a:rPr lang="en-US" dirty="0" smtClean="0"/>
              <a:t>A </a:t>
            </a:r>
            <a:r>
              <a:rPr lang="en-US" dirty="0"/>
              <a:t>desktop PC's power supply has a fan in it, and when you start up the PC, the </a:t>
            </a:r>
            <a:r>
              <a:rPr lang="en-US" dirty="0" smtClean="0"/>
              <a:t>fan starts </a:t>
            </a:r>
            <a:r>
              <a:rPr lang="en-US" dirty="0"/>
              <a:t>up too. </a:t>
            </a:r>
            <a:endParaRPr lang="en-US" dirty="0" smtClean="0"/>
          </a:p>
          <a:p>
            <a:pPr algn="just"/>
            <a:r>
              <a:rPr lang="en-US" dirty="0" smtClean="0"/>
              <a:t>The </a:t>
            </a:r>
            <a:r>
              <a:rPr lang="en-US" dirty="0"/>
              <a:t>fan pulls hot air out of the power supply, and has a side benefit </a:t>
            </a:r>
            <a:r>
              <a:rPr lang="en-US" dirty="0" smtClean="0"/>
              <a:t>of circulating </a:t>
            </a:r>
            <a:r>
              <a:rPr lang="en-US" dirty="0"/>
              <a:t>air through the entire system unit too.</a:t>
            </a:r>
          </a:p>
        </p:txBody>
      </p:sp>
      <p:pic>
        <p:nvPicPr>
          <p:cNvPr id="4" name="Picture 3"/>
          <p:cNvPicPr>
            <a:picLocks noChangeAspect="1"/>
          </p:cNvPicPr>
          <p:nvPr/>
        </p:nvPicPr>
        <p:blipFill>
          <a:blip r:embed="rId3"/>
          <a:stretch>
            <a:fillRect/>
          </a:stretch>
        </p:blipFill>
        <p:spPr>
          <a:xfrm>
            <a:off x="8412482" y="3619219"/>
            <a:ext cx="3678239" cy="32387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1631" y="1259812"/>
            <a:ext cx="2067951" cy="2359408"/>
          </a:xfrm>
          <a:prstGeom prst="rect">
            <a:avLst/>
          </a:prstGeom>
        </p:spPr>
      </p:pic>
    </p:spTree>
    <p:extLst>
      <p:ext uri="{BB962C8B-B14F-4D97-AF65-F5344CB8AC3E}">
        <p14:creationId xmlns:p14="http://schemas.microsoft.com/office/powerpoint/2010/main" val="327646748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5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5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5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iterate type="lt">
                                    <p:tmPct val="15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5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Colors</a:t>
            </a:r>
            <a:endParaRPr lang="en-US" dirty="0"/>
          </a:p>
        </p:txBody>
      </p:sp>
      <p:graphicFrame>
        <p:nvGraphicFramePr>
          <p:cNvPr id="5" name="Content Placeholder 4"/>
          <p:cNvGraphicFramePr>
            <a:graphicFrameLocks noGrp="1"/>
          </p:cNvGraphicFramePr>
          <p:nvPr>
            <p:ph idx="1"/>
            <p:extLst/>
          </p:nvPr>
        </p:nvGraphicFramePr>
        <p:xfrm>
          <a:off x="3289110" y="1617260"/>
          <a:ext cx="8141618" cy="2225040"/>
        </p:xfrm>
        <a:graphic>
          <a:graphicData uri="http://schemas.openxmlformats.org/drawingml/2006/table">
            <a:tbl>
              <a:tblPr firstRow="1" bandRow="1">
                <a:tableStyleId>{073A0DAA-6AF3-43AB-8588-CEC1D06C72B9}</a:tableStyleId>
              </a:tblPr>
              <a:tblGrid>
                <a:gridCol w="4070809">
                  <a:extLst>
                    <a:ext uri="{9D8B030D-6E8A-4147-A177-3AD203B41FA5}">
                      <a16:colId xmlns:a16="http://schemas.microsoft.com/office/drawing/2014/main" val="20000"/>
                    </a:ext>
                  </a:extLst>
                </a:gridCol>
                <a:gridCol w="4070809">
                  <a:extLst>
                    <a:ext uri="{9D8B030D-6E8A-4147-A177-3AD203B41FA5}">
                      <a16:colId xmlns:a16="http://schemas.microsoft.com/office/drawing/2014/main" val="20001"/>
                    </a:ext>
                  </a:extLst>
                </a:gridCol>
              </a:tblGrid>
              <a:tr h="370840">
                <a:tc>
                  <a:txBody>
                    <a:bodyPr/>
                    <a:lstStyle/>
                    <a:p>
                      <a:r>
                        <a:rPr lang="en-US" dirty="0" smtClean="0"/>
                        <a:t>Wire Color</a:t>
                      </a:r>
                      <a:endParaRPr lang="en-US" dirty="0"/>
                    </a:p>
                  </a:txBody>
                  <a:tcPr marL="145415" marR="145415"/>
                </a:tc>
                <a:tc>
                  <a:txBody>
                    <a:bodyPr/>
                    <a:lstStyle/>
                    <a:p>
                      <a:r>
                        <a:rPr lang="en-US" dirty="0" smtClean="0"/>
                        <a:t>Voltage</a:t>
                      </a:r>
                      <a:endParaRPr lang="en-US" dirty="0"/>
                    </a:p>
                  </a:txBody>
                  <a:tcPr marL="145415" marR="145415"/>
                </a:tc>
                <a:extLst>
                  <a:ext uri="{0D108BD9-81ED-4DB2-BD59-A6C34878D82A}">
                    <a16:rowId xmlns:a16="http://schemas.microsoft.com/office/drawing/2014/main" val="10000"/>
                  </a:ext>
                </a:extLst>
              </a:tr>
              <a:tr h="370840">
                <a:tc>
                  <a:txBody>
                    <a:bodyPr/>
                    <a:lstStyle/>
                    <a:p>
                      <a:r>
                        <a:rPr lang="en-US" dirty="0" smtClean="0"/>
                        <a:t>Black</a:t>
                      </a:r>
                      <a:endParaRPr lang="en-US" dirty="0"/>
                    </a:p>
                  </a:txBody>
                  <a:tcPr marL="145415" marR="145415"/>
                </a:tc>
                <a:tc>
                  <a:txBody>
                    <a:bodyPr/>
                    <a:lstStyle/>
                    <a:p>
                      <a:r>
                        <a:rPr lang="en-US" dirty="0" smtClean="0"/>
                        <a:t>Ground/neutral</a:t>
                      </a:r>
                      <a:endParaRPr lang="en-US" dirty="0"/>
                    </a:p>
                  </a:txBody>
                  <a:tcPr marL="145415" marR="145415"/>
                </a:tc>
                <a:extLst>
                  <a:ext uri="{0D108BD9-81ED-4DB2-BD59-A6C34878D82A}">
                    <a16:rowId xmlns:a16="http://schemas.microsoft.com/office/drawing/2014/main" val="10001"/>
                  </a:ext>
                </a:extLst>
              </a:tr>
              <a:tr h="370840">
                <a:tc>
                  <a:txBody>
                    <a:bodyPr/>
                    <a:lstStyle/>
                    <a:p>
                      <a:r>
                        <a:rPr lang="en-US" dirty="0" smtClean="0"/>
                        <a:t>Red</a:t>
                      </a:r>
                      <a:endParaRPr lang="en-US" dirty="0"/>
                    </a:p>
                  </a:txBody>
                  <a:tcPr marL="145415" marR="145415"/>
                </a:tc>
                <a:tc>
                  <a:txBody>
                    <a:bodyPr/>
                    <a:lstStyle/>
                    <a:p>
                      <a:r>
                        <a:rPr lang="en-US" dirty="0" smtClean="0"/>
                        <a:t>+5v</a:t>
                      </a:r>
                      <a:endParaRPr lang="en-US" dirty="0"/>
                    </a:p>
                  </a:txBody>
                  <a:tcPr marL="145415" marR="145415"/>
                </a:tc>
                <a:extLst>
                  <a:ext uri="{0D108BD9-81ED-4DB2-BD59-A6C34878D82A}">
                    <a16:rowId xmlns:a16="http://schemas.microsoft.com/office/drawing/2014/main" val="10002"/>
                  </a:ext>
                </a:extLst>
              </a:tr>
              <a:tr h="370840">
                <a:tc>
                  <a:txBody>
                    <a:bodyPr/>
                    <a:lstStyle/>
                    <a:p>
                      <a:r>
                        <a:rPr lang="en-US" dirty="0" smtClean="0"/>
                        <a:t>Yellow</a:t>
                      </a:r>
                      <a:endParaRPr lang="en-US" dirty="0"/>
                    </a:p>
                  </a:txBody>
                  <a:tcPr marL="145415" marR="145415"/>
                </a:tc>
                <a:tc>
                  <a:txBody>
                    <a:bodyPr/>
                    <a:lstStyle/>
                    <a:p>
                      <a:r>
                        <a:rPr lang="en-US" dirty="0" smtClean="0"/>
                        <a:t>+12v</a:t>
                      </a:r>
                    </a:p>
                  </a:txBody>
                  <a:tcPr marL="145415" marR="145415"/>
                </a:tc>
                <a:extLst>
                  <a:ext uri="{0D108BD9-81ED-4DB2-BD59-A6C34878D82A}">
                    <a16:rowId xmlns:a16="http://schemas.microsoft.com/office/drawing/2014/main" val="10003"/>
                  </a:ext>
                </a:extLst>
              </a:tr>
              <a:tr h="370840">
                <a:tc>
                  <a:txBody>
                    <a:bodyPr/>
                    <a:lstStyle/>
                    <a:p>
                      <a:r>
                        <a:rPr lang="en-US" dirty="0" smtClean="0"/>
                        <a:t>White</a:t>
                      </a:r>
                      <a:endParaRPr lang="en-US" dirty="0"/>
                    </a:p>
                  </a:txBody>
                  <a:tcPr marL="145415" marR="145415"/>
                </a:tc>
                <a:tc>
                  <a:txBody>
                    <a:bodyPr/>
                    <a:lstStyle/>
                    <a:p>
                      <a:r>
                        <a:rPr lang="en-US" dirty="0" smtClean="0"/>
                        <a:t>-5v</a:t>
                      </a:r>
                      <a:endParaRPr lang="en-US" dirty="0"/>
                    </a:p>
                  </a:txBody>
                  <a:tcPr marL="145415" marR="145415"/>
                </a:tc>
                <a:extLst>
                  <a:ext uri="{0D108BD9-81ED-4DB2-BD59-A6C34878D82A}">
                    <a16:rowId xmlns:a16="http://schemas.microsoft.com/office/drawing/2014/main" val="10004"/>
                  </a:ext>
                </a:extLst>
              </a:tr>
              <a:tr h="370840">
                <a:tc>
                  <a:txBody>
                    <a:bodyPr/>
                    <a:lstStyle/>
                    <a:p>
                      <a:r>
                        <a:rPr lang="en-US" dirty="0" smtClean="0"/>
                        <a:t>Blue</a:t>
                      </a:r>
                      <a:endParaRPr lang="en-US" dirty="0"/>
                    </a:p>
                  </a:txBody>
                  <a:tcPr marL="145415" marR="145415"/>
                </a:tc>
                <a:tc>
                  <a:txBody>
                    <a:bodyPr/>
                    <a:lstStyle/>
                    <a:p>
                      <a:r>
                        <a:rPr lang="en-US" dirty="0" smtClean="0"/>
                        <a:t>-12v</a:t>
                      </a:r>
                      <a:endParaRPr lang="en-US" dirty="0"/>
                    </a:p>
                  </a:txBody>
                  <a:tcPr marL="145415" marR="145415"/>
                </a:tc>
                <a:extLst>
                  <a:ext uri="{0D108BD9-81ED-4DB2-BD59-A6C34878D82A}">
                    <a16:rowId xmlns:a16="http://schemas.microsoft.com/office/drawing/2014/main" val="10005"/>
                  </a:ext>
                </a:extLst>
              </a:tr>
            </a:tbl>
          </a:graphicData>
        </a:graphic>
      </p:graphicFrame>
      <p:pic>
        <p:nvPicPr>
          <p:cNvPr id="6" name="Picture 5"/>
          <p:cNvPicPr>
            <a:picLocks noChangeAspect="1"/>
          </p:cNvPicPr>
          <p:nvPr/>
        </p:nvPicPr>
        <p:blipFill>
          <a:blip r:embed="rId3"/>
          <a:stretch>
            <a:fillRect/>
          </a:stretch>
        </p:blipFill>
        <p:spPr>
          <a:xfrm>
            <a:off x="6863966" y="4094576"/>
            <a:ext cx="4663844" cy="2324301"/>
          </a:xfrm>
          <a:prstGeom prst="rect">
            <a:avLst/>
          </a:prstGeom>
        </p:spPr>
      </p:pic>
      <p:pic>
        <p:nvPicPr>
          <p:cNvPr id="7" name="Picture 6"/>
          <p:cNvPicPr>
            <a:picLocks noChangeAspect="1"/>
          </p:cNvPicPr>
          <p:nvPr/>
        </p:nvPicPr>
        <p:blipFill>
          <a:blip r:embed="rId4"/>
          <a:stretch>
            <a:fillRect/>
          </a:stretch>
        </p:blipFill>
        <p:spPr>
          <a:xfrm>
            <a:off x="3902439" y="4161064"/>
            <a:ext cx="2552952" cy="225781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674" y="1456379"/>
            <a:ext cx="2890072" cy="5401621"/>
          </a:xfrm>
          <a:prstGeom prst="rect">
            <a:avLst/>
          </a:prstGeom>
        </p:spPr>
      </p:pic>
    </p:spTree>
    <p:extLst>
      <p:ext uri="{BB962C8B-B14F-4D97-AF65-F5344CB8AC3E}">
        <p14:creationId xmlns:p14="http://schemas.microsoft.com/office/powerpoint/2010/main" val="387184105"/>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8)">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Notebook Power Supply</a:t>
            </a:r>
            <a:endParaRPr lang="en-US" dirty="0"/>
          </a:p>
        </p:txBody>
      </p:sp>
      <p:sp>
        <p:nvSpPr>
          <p:cNvPr id="3" name="Content Placeholder 2"/>
          <p:cNvSpPr>
            <a:spLocks noGrp="1"/>
          </p:cNvSpPr>
          <p:nvPr>
            <p:ph idx="1"/>
          </p:nvPr>
        </p:nvSpPr>
        <p:spPr>
          <a:xfrm>
            <a:off x="1374508" y="1521728"/>
            <a:ext cx="7824083" cy="1985748"/>
          </a:xfrm>
        </p:spPr>
        <p:txBody>
          <a:bodyPr/>
          <a:lstStyle/>
          <a:p>
            <a:r>
              <a:rPr lang="en-US" dirty="0" smtClean="0"/>
              <a:t>The power </a:t>
            </a:r>
            <a:r>
              <a:rPr lang="en-US" dirty="0"/>
              <a:t>supply is built in. </a:t>
            </a:r>
            <a:endParaRPr lang="en-US" dirty="0" smtClean="0"/>
          </a:p>
          <a:p>
            <a:r>
              <a:rPr lang="en-US" dirty="0"/>
              <a:t>Transformer block (</a:t>
            </a:r>
            <a:r>
              <a:rPr lang="en-US" dirty="0" smtClean="0"/>
              <a:t>brick) that </a:t>
            </a:r>
            <a:r>
              <a:rPr lang="en-US" dirty="0"/>
              <a:t>steps down and converts </a:t>
            </a:r>
            <a:r>
              <a:rPr lang="en-US" dirty="0" smtClean="0"/>
              <a:t>the voltage</a:t>
            </a:r>
            <a:r>
              <a:rPr lang="en-US" dirty="0"/>
              <a:t>. </a:t>
            </a:r>
            <a:endParaRPr lang="en-US" dirty="0" smtClean="0"/>
          </a:p>
          <a:p>
            <a:r>
              <a:rPr lang="en-US" dirty="0" smtClean="0"/>
              <a:t>When </a:t>
            </a:r>
            <a:r>
              <a:rPr lang="en-US" dirty="0"/>
              <a:t>a notebook PC is plugged into </a:t>
            </a:r>
            <a:r>
              <a:rPr lang="en-US" dirty="0" smtClean="0"/>
              <a:t>AC power</a:t>
            </a:r>
            <a:r>
              <a:rPr lang="en-US" dirty="0"/>
              <a:t>, its battery recharges. </a:t>
            </a:r>
          </a:p>
          <a:p>
            <a:r>
              <a:rPr lang="en-US" dirty="0" smtClean="0"/>
              <a:t>The </a:t>
            </a:r>
            <a:r>
              <a:rPr lang="en-US" dirty="0"/>
              <a:t>battery automatically provides DC power at </a:t>
            </a:r>
            <a:r>
              <a:rPr lang="en-US" dirty="0" smtClean="0"/>
              <a:t>the correct voltage</a:t>
            </a:r>
            <a:endParaRPr lang="en-US" dirty="0"/>
          </a:p>
        </p:txBody>
      </p:sp>
      <p:pic>
        <p:nvPicPr>
          <p:cNvPr id="4" name="Picture 3"/>
          <p:cNvPicPr>
            <a:picLocks noChangeAspect="1"/>
          </p:cNvPicPr>
          <p:nvPr/>
        </p:nvPicPr>
        <p:blipFill>
          <a:blip r:embed="rId3"/>
          <a:stretch>
            <a:fillRect/>
          </a:stretch>
        </p:blipFill>
        <p:spPr>
          <a:xfrm>
            <a:off x="1589206" y="3507476"/>
            <a:ext cx="6645216" cy="310160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78948" y="709685"/>
            <a:ext cx="3513052" cy="5595582"/>
          </a:xfrm>
          <a:prstGeom prst="rect">
            <a:avLst/>
          </a:prstGeom>
        </p:spPr>
      </p:pic>
    </p:spTree>
    <p:extLst>
      <p:ext uri="{BB962C8B-B14F-4D97-AF65-F5344CB8AC3E}">
        <p14:creationId xmlns:p14="http://schemas.microsoft.com/office/powerpoint/2010/main" val="247619317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grpId="0" nodeType="clickEffect">
                                  <p:stCondLst>
                                    <p:cond delay="0"/>
                                  </p:stCondLst>
                                  <p:iterate type="lt">
                                    <p:tmPct val="15000"/>
                                  </p:iterate>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 fill="hold" grpId="0" nodeType="clickEffect">
                                  <p:stCondLst>
                                    <p:cond delay="0"/>
                                  </p:stCondLst>
                                  <p:iterate type="lt">
                                    <p:tmPct val="15000"/>
                                  </p:iterate>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additive="base">
                                        <p:cTn id="3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iterate type="lt">
                                    <p:tmPct val="15000"/>
                                  </p:iterate>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grpId="0" nodeType="clickEffect">
                                  <p:stCondLst>
                                    <p:cond delay="0"/>
                                  </p:stCondLst>
                                  <p:iterate type="lt">
                                    <p:tmPct val="15000"/>
                                  </p:iterate>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962" y="518862"/>
            <a:ext cx="10178322" cy="1492132"/>
          </a:xfrm>
        </p:spPr>
        <p:txBody>
          <a:bodyPr/>
          <a:lstStyle/>
          <a:p>
            <a:pPr algn="ctr"/>
            <a:r>
              <a:rPr lang="en-US" dirty="0" smtClean="0"/>
              <a:t>Troubleshooting System Unit Problems</a:t>
            </a:r>
            <a:endParaRPr lang="en-US" dirty="0"/>
          </a:p>
        </p:txBody>
      </p:sp>
      <p:sp>
        <p:nvSpPr>
          <p:cNvPr id="3" name="Content Placeholder 2"/>
          <p:cNvSpPr>
            <a:spLocks noGrp="1"/>
          </p:cNvSpPr>
          <p:nvPr>
            <p:ph idx="1"/>
          </p:nvPr>
        </p:nvSpPr>
        <p:spPr>
          <a:xfrm>
            <a:off x="1251678" y="2333767"/>
            <a:ext cx="10178322" cy="4023497"/>
          </a:xfrm>
        </p:spPr>
        <p:txBody>
          <a:bodyPr/>
          <a:lstStyle/>
          <a:p>
            <a:r>
              <a:rPr lang="en-US" dirty="0" smtClean="0"/>
              <a:t>No Response</a:t>
            </a:r>
          </a:p>
          <a:p>
            <a:pPr marL="0" indent="0">
              <a:buNone/>
            </a:pPr>
            <a:r>
              <a:rPr lang="en-US" dirty="0"/>
              <a:t>	</a:t>
            </a:r>
            <a:r>
              <a:rPr lang="en-US" dirty="0" smtClean="0"/>
              <a:t>- Check for power</a:t>
            </a:r>
          </a:p>
          <a:p>
            <a:pPr marL="0" indent="0">
              <a:buNone/>
            </a:pPr>
            <a:r>
              <a:rPr lang="en-US" dirty="0"/>
              <a:t>	</a:t>
            </a:r>
            <a:r>
              <a:rPr lang="en-US" dirty="0" smtClean="0"/>
              <a:t>- Hold down Power button for 10 seconds, then press it again	</a:t>
            </a:r>
          </a:p>
          <a:p>
            <a:pPr marL="0" indent="0">
              <a:buNone/>
            </a:pPr>
            <a:r>
              <a:rPr lang="en-US" dirty="0"/>
              <a:t>	</a:t>
            </a:r>
            <a:r>
              <a:rPr lang="en-US" dirty="0" smtClean="0"/>
              <a:t>- Do a soft reset (mobile device)	</a:t>
            </a:r>
          </a:p>
          <a:p>
            <a:pPr marL="0" indent="0">
              <a:buNone/>
            </a:pPr>
            <a:r>
              <a:rPr lang="en-US" dirty="0"/>
              <a:t>	</a:t>
            </a:r>
            <a:r>
              <a:rPr lang="en-US" dirty="0" smtClean="0"/>
              <a:t>- Do a hard reset (mobile device)</a:t>
            </a:r>
          </a:p>
          <a:p>
            <a:r>
              <a:rPr lang="en-US" dirty="0" smtClean="0"/>
              <a:t>Fan Noise but Nothing Onscreen</a:t>
            </a:r>
          </a:p>
          <a:p>
            <a:pPr marL="0" indent="0">
              <a:buNone/>
            </a:pPr>
            <a:r>
              <a:rPr lang="en-US" dirty="0"/>
              <a:t>	</a:t>
            </a:r>
            <a:r>
              <a:rPr lang="en-US" dirty="0" smtClean="0"/>
              <a:t>- Power-on Self Test (POST) card diagnostic</a:t>
            </a:r>
          </a:p>
          <a:p>
            <a:pPr marL="0" indent="0">
              <a:buNone/>
            </a:pPr>
            <a:r>
              <a:rPr lang="en-US" dirty="0"/>
              <a:t>	</a:t>
            </a:r>
            <a:r>
              <a:rPr lang="en-US" dirty="0" smtClean="0"/>
              <a:t>- Remove all non-essential hardware</a:t>
            </a:r>
          </a:p>
          <a:p>
            <a:pPr marL="0" indent="0">
              <a:buNone/>
            </a:pPr>
            <a:r>
              <a:rPr lang="en-US" dirty="0"/>
              <a:t>	</a:t>
            </a:r>
            <a:r>
              <a:rPr lang="en-US" dirty="0" smtClean="0"/>
              <a:t>- Remove newly installed hardware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532" y="1048086"/>
            <a:ext cx="2485100" cy="5809914"/>
          </a:xfrm>
          <a:prstGeom prst="rect">
            <a:avLst/>
          </a:prstGeom>
        </p:spPr>
      </p:pic>
    </p:spTree>
    <p:extLst>
      <p:ext uri="{BB962C8B-B14F-4D97-AF65-F5344CB8AC3E}">
        <p14:creationId xmlns:p14="http://schemas.microsoft.com/office/powerpoint/2010/main" val="2591650849"/>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10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iterate type="lt">
                                    <p:tmPct val="10000"/>
                                  </p:iterate>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iterate type="lt">
                                    <p:tmPct val="10000"/>
                                  </p:iterate>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iterate type="lt">
                                    <p:tmPct val="10000"/>
                                  </p:iterate>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iterate type="lt">
                                    <p:tmPct val="10000"/>
                                  </p:iterate>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iterate type="lt">
                                    <p:tmPct val="10000"/>
                                  </p:iterate>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IT</a:t>
            </a:r>
            <a:endParaRPr lang="en-US" dirty="0"/>
          </a:p>
        </p:txBody>
      </p:sp>
      <p:sp>
        <p:nvSpPr>
          <p:cNvPr id="3" name="Content Placeholder 2"/>
          <p:cNvSpPr>
            <a:spLocks noGrp="1"/>
          </p:cNvSpPr>
          <p:nvPr>
            <p:ph idx="1"/>
          </p:nvPr>
        </p:nvSpPr>
        <p:spPr>
          <a:xfrm>
            <a:off x="3657600" y="2190117"/>
            <a:ext cx="8534400" cy="3992563"/>
          </a:xfrm>
        </p:spPr>
        <p:txBody>
          <a:bodyPr/>
          <a:lstStyle/>
          <a:p>
            <a:r>
              <a:rPr lang="en-US" dirty="0" smtClean="0"/>
              <a:t>Bench Repair Technician</a:t>
            </a:r>
          </a:p>
          <a:p>
            <a:pPr marL="0" indent="0">
              <a:buNone/>
            </a:pPr>
            <a:r>
              <a:rPr lang="en-US" dirty="0"/>
              <a:t>	</a:t>
            </a:r>
            <a:r>
              <a:rPr lang="en-US" dirty="0" smtClean="0"/>
              <a:t>- Diagnose system problems (hardware and software)</a:t>
            </a:r>
          </a:p>
          <a:p>
            <a:pPr marL="0" indent="0">
              <a:buNone/>
            </a:pPr>
            <a:r>
              <a:rPr lang="en-US" dirty="0"/>
              <a:t>	</a:t>
            </a:r>
            <a:r>
              <a:rPr lang="en-US" dirty="0" smtClean="0"/>
              <a:t>- Two years Degree in computer technology or CompTIA’s A+ 	certification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95289" y="1867314"/>
            <a:ext cx="2489634" cy="2840522"/>
          </a:xfrm>
          <a:prstGeom prst="rect">
            <a:avLst/>
          </a:prstGeom>
        </p:spPr>
      </p:pic>
    </p:spTree>
    <p:extLst>
      <p:ext uri="{BB962C8B-B14F-4D97-AF65-F5344CB8AC3E}">
        <p14:creationId xmlns:p14="http://schemas.microsoft.com/office/powerpoint/2010/main" val="246125512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118" y="546161"/>
            <a:ext cx="10178322" cy="1492132"/>
          </a:xfrm>
        </p:spPr>
        <p:txBody>
          <a:bodyPr/>
          <a:lstStyle/>
          <a:p>
            <a:pPr algn="ctr"/>
            <a:r>
              <a:rPr lang="en-US" dirty="0" smtClean="0"/>
              <a:t>Troubleshooting System Unit Problems</a:t>
            </a:r>
            <a:endParaRPr lang="en-US" dirty="0"/>
          </a:p>
        </p:txBody>
      </p:sp>
      <p:sp>
        <p:nvSpPr>
          <p:cNvPr id="3" name="Content Placeholder 2"/>
          <p:cNvSpPr>
            <a:spLocks noGrp="1"/>
          </p:cNvSpPr>
          <p:nvPr>
            <p:ph idx="1"/>
          </p:nvPr>
        </p:nvSpPr>
        <p:spPr>
          <a:xfrm>
            <a:off x="2879677" y="2286001"/>
            <a:ext cx="8925635" cy="4005617"/>
          </a:xfrm>
        </p:spPr>
        <p:txBody>
          <a:bodyPr>
            <a:normAutofit/>
          </a:bodyPr>
          <a:lstStyle/>
          <a:p>
            <a:r>
              <a:rPr lang="en-US" dirty="0" smtClean="0"/>
              <a:t>Error Message on Black Screen</a:t>
            </a:r>
          </a:p>
          <a:p>
            <a:pPr marL="0" indent="0">
              <a:buNone/>
            </a:pPr>
            <a:r>
              <a:rPr lang="en-US" dirty="0"/>
              <a:t>	</a:t>
            </a:r>
            <a:r>
              <a:rPr lang="en-US" dirty="0" smtClean="0"/>
              <a:t>- Troubleshoot according to the message received</a:t>
            </a:r>
          </a:p>
          <a:p>
            <a:pPr marL="0" indent="0">
              <a:buNone/>
            </a:pPr>
            <a:r>
              <a:rPr lang="en-US" dirty="0"/>
              <a:t>	</a:t>
            </a:r>
            <a:r>
              <a:rPr lang="en-US" dirty="0" smtClean="0"/>
              <a:t>- Research error message online</a:t>
            </a:r>
          </a:p>
          <a:p>
            <a:pPr marL="0" indent="0">
              <a:buNone/>
            </a:pPr>
            <a:r>
              <a:rPr lang="en-US" dirty="0"/>
              <a:t>	</a:t>
            </a:r>
            <a:r>
              <a:rPr lang="en-US" dirty="0" smtClean="0"/>
              <a:t>- Use CMOS Setup (BIOS Setup) to adjust settings or check device status</a:t>
            </a:r>
          </a:p>
          <a:p>
            <a:r>
              <a:rPr lang="en-US" dirty="0" smtClean="0"/>
              <a:t>Error Message on Bright Blue Screen</a:t>
            </a:r>
          </a:p>
          <a:p>
            <a:pPr marL="0" indent="0">
              <a:buNone/>
            </a:pPr>
            <a:r>
              <a:rPr lang="en-US" dirty="0"/>
              <a:t>	</a:t>
            </a:r>
            <a:r>
              <a:rPr lang="en-US" dirty="0" smtClean="0"/>
              <a:t>- This error reports a serious hardware or memory problem.</a:t>
            </a:r>
          </a:p>
          <a:p>
            <a:pPr marL="0" indent="0">
              <a:buNone/>
            </a:pPr>
            <a:r>
              <a:rPr lang="en-US" dirty="0"/>
              <a:t>	</a:t>
            </a:r>
            <a:r>
              <a:rPr lang="en-US" dirty="0" smtClean="0"/>
              <a:t>- “</a:t>
            </a:r>
            <a:r>
              <a:rPr lang="en-US" dirty="0"/>
              <a:t>Blue Screen of Death” (</a:t>
            </a:r>
            <a:r>
              <a:rPr lang="en-US" dirty="0" smtClean="0"/>
              <a:t>BSOD)</a:t>
            </a:r>
          </a:p>
          <a:p>
            <a:pPr marL="0" indent="0">
              <a:buNone/>
            </a:pPr>
            <a:r>
              <a:rPr lang="en-US" dirty="0"/>
              <a:t>	</a:t>
            </a:r>
            <a:r>
              <a:rPr lang="en-US" dirty="0" smtClean="0"/>
              <a:t>- Turn computer off and back on again</a:t>
            </a:r>
          </a:p>
          <a:p>
            <a:pPr marL="0" indent="0">
              <a:buNone/>
            </a:pPr>
            <a:r>
              <a:rPr lang="en-US" dirty="0"/>
              <a:t>	</a:t>
            </a:r>
            <a:r>
              <a:rPr lang="en-US" dirty="0" smtClean="0"/>
              <a:t>- If error persists, there may be a hardware incompatibility or failure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74" y="1287869"/>
            <a:ext cx="3463760" cy="5611678"/>
          </a:xfrm>
          <a:prstGeom prst="rect">
            <a:avLst/>
          </a:prstGeom>
        </p:spPr>
      </p:pic>
    </p:spTree>
    <p:extLst>
      <p:ext uri="{BB962C8B-B14F-4D97-AF65-F5344CB8AC3E}">
        <p14:creationId xmlns:p14="http://schemas.microsoft.com/office/powerpoint/2010/main" val="1600177596"/>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iterate type="lt">
                                    <p:tmPct val="10000"/>
                                  </p:iterate>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iterate type="lt">
                                    <p:tmPct val="10000"/>
                                  </p:iterate>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iterate type="lt">
                                    <p:tmPct val="10000"/>
                                  </p:iterate>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iterate type="lt">
                                    <p:tmPct val="10000"/>
                                  </p:iterate>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iterate type="lt">
                                    <p:tmPct val="10000"/>
                                  </p:iterate>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iterate type="lt">
                                    <p:tmPct val="10000"/>
                                  </p:iterate>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79" y="573456"/>
            <a:ext cx="10178322" cy="1492132"/>
          </a:xfrm>
        </p:spPr>
        <p:txBody>
          <a:bodyPr/>
          <a:lstStyle/>
          <a:p>
            <a:pPr algn="ctr"/>
            <a:r>
              <a:rPr lang="en-US" dirty="0" smtClean="0"/>
              <a:t>Troubleshooting System Unit Problems</a:t>
            </a:r>
            <a:endParaRPr lang="en-US" dirty="0"/>
          </a:p>
        </p:txBody>
      </p:sp>
      <p:sp>
        <p:nvSpPr>
          <p:cNvPr id="3" name="Content Placeholder 2"/>
          <p:cNvSpPr>
            <a:spLocks noGrp="1"/>
          </p:cNvSpPr>
          <p:nvPr>
            <p:ph idx="1"/>
          </p:nvPr>
        </p:nvSpPr>
        <p:spPr>
          <a:xfrm>
            <a:off x="4148918" y="2777325"/>
            <a:ext cx="7281081" cy="3593591"/>
          </a:xfrm>
        </p:spPr>
        <p:txBody>
          <a:bodyPr/>
          <a:lstStyle/>
          <a:p>
            <a:r>
              <a:rPr lang="en-US" dirty="0" smtClean="0"/>
              <a:t>Windows Hangs at Startup</a:t>
            </a:r>
          </a:p>
          <a:p>
            <a:pPr marL="0" indent="0">
              <a:buNone/>
            </a:pPr>
            <a:r>
              <a:rPr lang="en-US" dirty="0"/>
              <a:t>	</a:t>
            </a:r>
            <a:r>
              <a:rPr lang="en-US" dirty="0" smtClean="0"/>
              <a:t>- Restart in Safe Mode</a:t>
            </a:r>
          </a:p>
          <a:p>
            <a:pPr marL="0" indent="0">
              <a:buNone/>
            </a:pPr>
            <a:r>
              <a:rPr lang="en-US" dirty="0"/>
              <a:t>	</a:t>
            </a:r>
            <a:r>
              <a:rPr lang="en-US" dirty="0" smtClean="0"/>
              <a:t>- Prevent non-essential drivers and programs from loading</a:t>
            </a:r>
          </a:p>
          <a:p>
            <a:r>
              <a:rPr lang="en-US" dirty="0" smtClean="0"/>
              <a:t>PC Shuts Down or Freezes</a:t>
            </a:r>
          </a:p>
          <a:p>
            <a:pPr marL="0" indent="0">
              <a:buNone/>
            </a:pPr>
            <a:r>
              <a:rPr lang="en-US" dirty="0"/>
              <a:t>	</a:t>
            </a:r>
            <a:r>
              <a:rPr lang="en-US" dirty="0" smtClean="0"/>
              <a:t>- Most likely overheating</a:t>
            </a:r>
          </a:p>
          <a:p>
            <a:endParaRPr lang="en-US" dirty="0" smtClean="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79" y="1371600"/>
            <a:ext cx="3305175" cy="5486400"/>
          </a:xfrm>
          <a:prstGeom prst="rect">
            <a:avLst/>
          </a:prstGeom>
        </p:spPr>
      </p:pic>
    </p:spTree>
    <p:extLst>
      <p:ext uri="{BB962C8B-B14F-4D97-AF65-F5344CB8AC3E}">
        <p14:creationId xmlns:p14="http://schemas.microsoft.com/office/powerpoint/2010/main" val="382840055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iterate type="lt">
                                    <p:tmPct val="10000"/>
                                  </p:iterate>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lt">
                                    <p:tmPct val="10000"/>
                                  </p:iterate>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iterate type="lt">
                                    <p:tmPct val="10000"/>
                                  </p:iterate>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iterate type="lt">
                                    <p:tmPct val="10000"/>
                                  </p:iterate>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0" y="1600200"/>
            <a:ext cx="8940800" cy="5257800"/>
          </a:xfrm>
        </p:spPr>
        <p:txBody>
          <a:bodyPr/>
          <a:lstStyle/>
          <a:p>
            <a:r>
              <a:rPr lang="en-US" sz="2300" dirty="0" smtClean="0"/>
              <a:t>1 </a:t>
            </a:r>
            <a:r>
              <a:rPr lang="en-US" sz="2300" dirty="0"/>
              <a:t>. What are the three basic components inside a CPU?</a:t>
            </a:r>
          </a:p>
          <a:p>
            <a:r>
              <a:rPr lang="en-US" sz="2300" dirty="0"/>
              <a:t>2 . What are the four steps of the machine cycle, and how do the parts you named in #1 </a:t>
            </a:r>
            <a:r>
              <a:rPr lang="en-US" sz="2300" dirty="0" smtClean="0"/>
              <a:t>fit into </a:t>
            </a:r>
            <a:r>
              <a:rPr lang="en-US" sz="2300" dirty="0"/>
              <a:t>it?</a:t>
            </a:r>
          </a:p>
          <a:p>
            <a:r>
              <a:rPr lang="en-US" sz="2300" dirty="0"/>
              <a:t>3 . How do the L1, L2, and L3 caches improve CPU performance?</a:t>
            </a:r>
          </a:p>
          <a:p>
            <a:r>
              <a:rPr lang="en-US" sz="2300" dirty="0"/>
              <a:t>4 . What is the difference between static and dynamic memory?</a:t>
            </a:r>
          </a:p>
          <a:p>
            <a:r>
              <a:rPr lang="en-US" sz="2300" dirty="0"/>
              <a:t>5 . What are four ways in which one motherboard may differ from another?</a:t>
            </a:r>
          </a:p>
          <a:p>
            <a:r>
              <a:rPr lang="en-US" sz="2300" dirty="0"/>
              <a:t>6 . Why does a power supply have different colored wires?</a:t>
            </a:r>
          </a:p>
        </p:txBody>
      </p:sp>
    </p:spTree>
    <p:extLst>
      <p:ext uri="{BB962C8B-B14F-4D97-AF65-F5344CB8AC3E}">
        <p14:creationId xmlns:p14="http://schemas.microsoft.com/office/powerpoint/2010/main" val="2164908583"/>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advTm="34977">
        <p:randomBar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yourself</a:t>
            </a:r>
            <a:endParaRPr lang="en-US" dirty="0"/>
          </a:p>
        </p:txBody>
      </p:sp>
      <p:sp>
        <p:nvSpPr>
          <p:cNvPr id="3" name="Content Placeholder 2"/>
          <p:cNvSpPr>
            <a:spLocks noGrp="1"/>
          </p:cNvSpPr>
          <p:nvPr>
            <p:ph idx="1"/>
          </p:nvPr>
        </p:nvSpPr>
        <p:spPr/>
        <p:txBody>
          <a:bodyPr/>
          <a:lstStyle/>
          <a:p>
            <a:r>
              <a:rPr lang="en-US" dirty="0" smtClean="0"/>
              <a:t>Please kindly answer the FACT CHECK and MATCHING.</a:t>
            </a:r>
            <a:endParaRPr lang="en-US" dirty="0"/>
          </a:p>
        </p:txBody>
      </p:sp>
      <p:sp>
        <p:nvSpPr>
          <p:cNvPr id="4" name="Slide Number Placeholder 3"/>
          <p:cNvSpPr>
            <a:spLocks noGrp="1"/>
          </p:cNvSpPr>
          <p:nvPr>
            <p:ph type="sldNum" sz="quarter" idx="12"/>
          </p:nvPr>
        </p:nvSpPr>
        <p:spPr/>
        <p:txBody>
          <a:bodyPr/>
          <a:lstStyle/>
          <a:p>
            <a:fld id="{9BB75D5A-ACC7-4F04-8C68-CF03CE7AB980}" type="slidenum">
              <a:rPr lang="en-US" altLang="en-US" smtClean="0"/>
              <a:pPr/>
              <a:t>33</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551" y="84548"/>
            <a:ext cx="1828800" cy="1828800"/>
          </a:xfrm>
          <a:prstGeom prst="rect">
            <a:avLst/>
          </a:prstGeom>
        </p:spPr>
      </p:pic>
    </p:spTree>
    <p:extLst>
      <p:ext uri="{BB962C8B-B14F-4D97-AF65-F5344CB8AC3E}">
        <p14:creationId xmlns:p14="http://schemas.microsoft.com/office/powerpoint/2010/main" val="4250879921"/>
      </p:ext>
    </p:extLst>
  </p:cSld>
  <p:clrMapOvr>
    <a:masterClrMapping/>
  </p:clrMapOvr>
  <mc:AlternateContent xmlns:mc="http://schemas.openxmlformats.org/markup-compatibility/2006" xmlns:p14="http://schemas.microsoft.com/office/powerpoint/2010/main">
    <mc:Choice Requires="p14">
      <p:transition spd="slow" p14:dur="1500" advTm="14921">
        <p:randomBar dir="vert"/>
      </p:transition>
    </mc:Choice>
    <mc:Fallback xmlns="">
      <p:transition spd="slow" advTm="34977">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CPUs</a:t>
            </a:r>
            <a:endParaRPr lang="en-US" dirty="0"/>
          </a:p>
        </p:txBody>
      </p:sp>
      <p:sp>
        <p:nvSpPr>
          <p:cNvPr id="3" name="Content Placeholder 2"/>
          <p:cNvSpPr>
            <a:spLocks noGrp="1"/>
          </p:cNvSpPr>
          <p:nvPr>
            <p:ph idx="1"/>
          </p:nvPr>
        </p:nvSpPr>
        <p:spPr>
          <a:xfrm>
            <a:off x="1088956" y="1761566"/>
            <a:ext cx="8028540" cy="3593591"/>
          </a:xfrm>
        </p:spPr>
        <p:txBody>
          <a:bodyPr>
            <a:normAutofit/>
          </a:bodyPr>
          <a:lstStyle/>
          <a:p>
            <a:r>
              <a:rPr lang="en-US" sz="2400" dirty="0" smtClean="0"/>
              <a:t>Has at least one processor (CPU) which contains millions of tiny transistors</a:t>
            </a:r>
          </a:p>
          <a:p>
            <a:r>
              <a:rPr lang="en-US" sz="2400" dirty="0"/>
              <a:t>P</a:t>
            </a:r>
            <a:r>
              <a:rPr lang="en-US" sz="2400" dirty="0" smtClean="0"/>
              <a:t>athways that take in data and instructions,</a:t>
            </a:r>
          </a:p>
          <a:p>
            <a:r>
              <a:rPr lang="en-US" sz="2400" dirty="0"/>
              <a:t>P</a:t>
            </a:r>
            <a:r>
              <a:rPr lang="en-US" sz="2400" dirty="0" smtClean="0"/>
              <a:t>rocess the data and output the result.</a:t>
            </a:r>
          </a:p>
        </p:txBody>
      </p:sp>
      <p:sp>
        <p:nvSpPr>
          <p:cNvPr id="4" name="AutoShape 2" descr="Image result for transistor"/>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7536" y="3671045"/>
            <a:ext cx="3884962" cy="2043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123709" y="1472009"/>
            <a:ext cx="1690066" cy="5193112"/>
          </a:xfrm>
          <a:prstGeom prst="rect">
            <a:avLst/>
          </a:prstGeom>
        </p:spPr>
      </p:pic>
    </p:spTree>
    <p:extLst>
      <p:ext uri="{BB962C8B-B14F-4D97-AF65-F5344CB8AC3E}">
        <p14:creationId xmlns:p14="http://schemas.microsoft.com/office/powerpoint/2010/main" val="293939157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wd">
                                    <p:tmPct val="50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wd">
                                    <p:tmPct val="50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wd">
                                    <p:tmPct val="5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barn(inVertical)">
                                      <p:cBhvr>
                                        <p:cTn id="3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CPUs</a:t>
            </a:r>
            <a:endParaRPr lang="en-US" dirty="0"/>
          </a:p>
        </p:txBody>
      </p:sp>
      <p:sp>
        <p:nvSpPr>
          <p:cNvPr id="3" name="Content Placeholder 2"/>
          <p:cNvSpPr>
            <a:spLocks noGrp="1"/>
          </p:cNvSpPr>
          <p:nvPr>
            <p:ph idx="1"/>
          </p:nvPr>
        </p:nvSpPr>
        <p:spPr>
          <a:xfrm>
            <a:off x="1060173" y="2067338"/>
            <a:ext cx="6559827" cy="1711286"/>
          </a:xfrm>
        </p:spPr>
        <p:txBody>
          <a:bodyPr>
            <a:noAutofit/>
          </a:bodyPr>
          <a:lstStyle/>
          <a:p>
            <a:r>
              <a:rPr lang="en-US" sz="2800" dirty="0" smtClean="0"/>
              <a:t>Central Processing Unit (CPU)</a:t>
            </a:r>
          </a:p>
          <a:p>
            <a:pPr marL="0" indent="0">
              <a:buNone/>
            </a:pPr>
            <a:r>
              <a:rPr lang="en-US" sz="2800" dirty="0"/>
              <a:t>	</a:t>
            </a:r>
            <a:r>
              <a:rPr lang="en-US" sz="2800" dirty="0" smtClean="0"/>
              <a:t>- </a:t>
            </a:r>
            <a:r>
              <a:rPr lang="en-US" sz="2400" dirty="0" smtClean="0"/>
              <a:t>Control Unit</a:t>
            </a:r>
          </a:p>
          <a:p>
            <a:pPr lvl="2"/>
            <a:r>
              <a:rPr lang="en-US" sz="2000" dirty="0" smtClean="0"/>
              <a:t>Manages the flow of data through the CPU</a:t>
            </a:r>
          </a:p>
          <a:p>
            <a:pPr marL="914400" lvl="2" indent="0">
              <a:buNone/>
            </a:pPr>
            <a:endParaRPr lang="en-US" sz="2000" dirty="0"/>
          </a:p>
        </p:txBody>
      </p:sp>
      <p:sp>
        <p:nvSpPr>
          <p:cNvPr id="4" name="AutoShape 2" descr="Image result for transistor"/>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35687" y="1438277"/>
            <a:ext cx="3308696" cy="5360458"/>
          </a:xfrm>
          <a:prstGeom prst="rect">
            <a:avLst/>
          </a:prstGeom>
        </p:spPr>
      </p:pic>
      <p:sp>
        <p:nvSpPr>
          <p:cNvPr id="7" name="Content Placeholder 2"/>
          <p:cNvSpPr txBox="1">
            <a:spLocks/>
          </p:cNvSpPr>
          <p:nvPr/>
        </p:nvSpPr>
        <p:spPr>
          <a:xfrm>
            <a:off x="1062315" y="3641822"/>
            <a:ext cx="6559827" cy="103775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914400" lvl="2" indent="0">
              <a:buFont typeface="Arial" panose="020B0604020202020204" pitchFamily="34" charset="0"/>
              <a:buNone/>
            </a:pPr>
            <a:r>
              <a:rPr lang="en-US" sz="2000" dirty="0" smtClean="0"/>
              <a:t>- </a:t>
            </a:r>
            <a:r>
              <a:rPr lang="en-US" sz="2400" dirty="0" smtClean="0"/>
              <a:t>Arithmetic Logic Unit (ALU)</a:t>
            </a:r>
          </a:p>
          <a:p>
            <a:pPr lvl="2"/>
            <a:r>
              <a:rPr lang="en-US" sz="2000" dirty="0" smtClean="0"/>
              <a:t>Does the actual processing</a:t>
            </a:r>
          </a:p>
        </p:txBody>
      </p:sp>
      <p:sp>
        <p:nvSpPr>
          <p:cNvPr id="8" name="Content Placeholder 2"/>
          <p:cNvSpPr txBox="1">
            <a:spLocks/>
          </p:cNvSpPr>
          <p:nvPr/>
        </p:nvSpPr>
        <p:spPr>
          <a:xfrm>
            <a:off x="1071677" y="4576886"/>
            <a:ext cx="6559827" cy="249335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914400" lvl="2" indent="0">
              <a:buFont typeface="Arial" panose="020B0604020202020204" pitchFamily="34" charset="0"/>
              <a:buNone/>
            </a:pPr>
            <a:r>
              <a:rPr lang="en-US" sz="2000" dirty="0" smtClean="0"/>
              <a:t>- </a:t>
            </a:r>
            <a:r>
              <a:rPr lang="en-US" sz="2400" dirty="0" smtClean="0"/>
              <a:t>Registers</a:t>
            </a:r>
          </a:p>
          <a:p>
            <a:pPr lvl="2"/>
            <a:r>
              <a:rPr lang="en-US" sz="2000" dirty="0" smtClean="0"/>
              <a:t>Holding areas for data and instructions</a:t>
            </a:r>
            <a:endParaRPr lang="en-US" sz="2000" dirty="0"/>
          </a:p>
        </p:txBody>
      </p:sp>
    </p:spTree>
    <p:extLst>
      <p:ext uri="{BB962C8B-B14F-4D97-AF65-F5344CB8AC3E}">
        <p14:creationId xmlns:p14="http://schemas.microsoft.com/office/powerpoint/2010/main" val="189397314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additive="base">
                                        <p:cTn id="3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additive="base">
                                        <p:cTn id="3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501653"/>
            <a:ext cx="10178322" cy="1492132"/>
          </a:xfrm>
        </p:spPr>
        <p:txBody>
          <a:bodyPr/>
          <a:lstStyle/>
          <a:p>
            <a:r>
              <a:rPr lang="en-US" dirty="0" smtClean="0"/>
              <a:t>Understanding CPUs</a:t>
            </a:r>
            <a:endParaRPr lang="en-US" dirty="0"/>
          </a:p>
        </p:txBody>
      </p:sp>
      <p:pic>
        <p:nvPicPr>
          <p:cNvPr id="4" name="Content Placeholder 3"/>
          <p:cNvPicPr>
            <a:picLocks noGrp="1" noChangeAspect="1"/>
          </p:cNvPicPr>
          <p:nvPr>
            <p:ph idx="1"/>
          </p:nvPr>
        </p:nvPicPr>
        <p:blipFill>
          <a:blip r:embed="rId3"/>
          <a:stretch>
            <a:fillRect/>
          </a:stretch>
        </p:blipFill>
        <p:spPr>
          <a:xfrm>
            <a:off x="4027741" y="1596888"/>
            <a:ext cx="7859459" cy="4452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84" y="1252330"/>
            <a:ext cx="2999246" cy="5605670"/>
          </a:xfrm>
          <a:prstGeom prst="rect">
            <a:avLst/>
          </a:prstGeom>
        </p:spPr>
      </p:pic>
    </p:spTree>
    <p:extLst>
      <p:ext uri="{BB962C8B-B14F-4D97-AF65-F5344CB8AC3E}">
        <p14:creationId xmlns:p14="http://schemas.microsoft.com/office/powerpoint/2010/main" val="226633730"/>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37060"/>
            <a:ext cx="8534400" cy="1143000"/>
          </a:xfrm>
        </p:spPr>
        <p:txBody>
          <a:bodyPr/>
          <a:lstStyle/>
          <a:p>
            <a:r>
              <a:rPr lang="en-US" dirty="0" smtClean="0"/>
              <a:t>The Machine Cycle</a:t>
            </a:r>
            <a:endParaRPr lang="en-US" dirty="0"/>
          </a:p>
        </p:txBody>
      </p:sp>
      <p:pic>
        <p:nvPicPr>
          <p:cNvPr id="5" name="Picture 4"/>
          <p:cNvPicPr>
            <a:picLocks noChangeAspect="1"/>
          </p:cNvPicPr>
          <p:nvPr/>
        </p:nvPicPr>
        <p:blipFill rotWithShape="1">
          <a:blip r:embed="rId3"/>
          <a:srcRect l="6453" r="5375"/>
          <a:stretch/>
        </p:blipFill>
        <p:spPr>
          <a:xfrm>
            <a:off x="951252" y="1338469"/>
            <a:ext cx="6107857" cy="4346714"/>
          </a:xfrm>
          <a:prstGeom prst="rect">
            <a:avLst/>
          </a:prstGeom>
        </p:spPr>
      </p:pic>
      <p:sp>
        <p:nvSpPr>
          <p:cNvPr id="4" name="Content Placeholder 2"/>
          <p:cNvSpPr>
            <a:spLocks noGrp="1"/>
          </p:cNvSpPr>
          <p:nvPr>
            <p:ph idx="1"/>
          </p:nvPr>
        </p:nvSpPr>
        <p:spPr>
          <a:xfrm>
            <a:off x="7059109" y="1364980"/>
            <a:ext cx="4801587" cy="2915472"/>
          </a:xfrm>
        </p:spPr>
        <p:txBody>
          <a:bodyPr/>
          <a:lstStyle/>
          <a:p>
            <a:pPr algn="just"/>
            <a:r>
              <a:rPr lang="en-US" dirty="0" smtClean="0"/>
              <a:t>The CPU performs billions of machine cycles per second, with the exact timing being determined by the </a:t>
            </a:r>
            <a:r>
              <a:rPr lang="en-US" dirty="0" smtClean="0">
                <a:solidFill>
                  <a:srgbClr val="FF0000"/>
                </a:solidFill>
              </a:rPr>
              <a:t>system clock</a:t>
            </a:r>
            <a:r>
              <a:rPr lang="en-US" dirty="0" smtClean="0"/>
              <a:t>.</a:t>
            </a:r>
          </a:p>
          <a:p>
            <a:pPr algn="just"/>
            <a:r>
              <a:rPr lang="en-US" dirty="0" smtClean="0"/>
              <a:t>System clock is a crystal on the motherboard that sets the timing for data moving through the system, such as between memory and the CPU.</a:t>
            </a:r>
          </a:p>
          <a:p>
            <a:pPr algn="just"/>
            <a:endParaRPr lang="en-US" dirty="0" smtClean="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8490" y="3720547"/>
            <a:ext cx="2500727" cy="4151063"/>
          </a:xfrm>
          <a:prstGeom prst="rect">
            <a:avLst/>
          </a:prstGeom>
        </p:spPr>
      </p:pic>
    </p:spTree>
    <p:extLst>
      <p:ext uri="{BB962C8B-B14F-4D97-AF65-F5344CB8AC3E}">
        <p14:creationId xmlns:p14="http://schemas.microsoft.com/office/powerpoint/2010/main" val="360572071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iterate type="wd">
                                    <p:tmPct val="50000"/>
                                  </p:iterate>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iterate type="wd">
                                    <p:tmPct val="50000"/>
                                  </p:iterate>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134" y="382385"/>
            <a:ext cx="10178322" cy="1492132"/>
          </a:xfrm>
        </p:spPr>
        <p:txBody>
          <a:bodyPr/>
          <a:lstStyle/>
          <a:p>
            <a:r>
              <a:rPr lang="en-US" dirty="0" smtClean="0"/>
              <a:t>Physical Composition of a CPU</a:t>
            </a:r>
            <a:endParaRPr lang="en-US" dirty="0"/>
          </a:p>
        </p:txBody>
      </p:sp>
      <p:sp>
        <p:nvSpPr>
          <p:cNvPr id="3" name="Content Placeholder 2"/>
          <p:cNvSpPr>
            <a:spLocks noGrp="1"/>
          </p:cNvSpPr>
          <p:nvPr>
            <p:ph idx="1"/>
          </p:nvPr>
        </p:nvSpPr>
        <p:spPr>
          <a:xfrm>
            <a:off x="4067033" y="1607822"/>
            <a:ext cx="6397766" cy="1928670"/>
          </a:xfrm>
        </p:spPr>
        <p:txBody>
          <a:bodyPr/>
          <a:lstStyle/>
          <a:p>
            <a:r>
              <a:rPr lang="en-US" dirty="0" smtClean="0"/>
              <a:t>Semiconductor material (silicon)</a:t>
            </a:r>
          </a:p>
          <a:p>
            <a:r>
              <a:rPr lang="en-US" dirty="0" smtClean="0"/>
              <a:t>Encased in a ceramic shell</a:t>
            </a:r>
          </a:p>
          <a:p>
            <a:r>
              <a:rPr lang="en-US" dirty="0" smtClean="0"/>
              <a:t>Mounted on a small circuit board</a:t>
            </a:r>
          </a:p>
          <a:p>
            <a:r>
              <a:rPr lang="en-US" dirty="0" smtClean="0"/>
              <a:t>Pins or contacts on the underside</a:t>
            </a:r>
          </a:p>
        </p:txBody>
      </p:sp>
      <p:pic>
        <p:nvPicPr>
          <p:cNvPr id="4" name="Picture 3"/>
          <p:cNvPicPr>
            <a:picLocks noChangeAspect="1"/>
          </p:cNvPicPr>
          <p:nvPr/>
        </p:nvPicPr>
        <p:blipFill>
          <a:blip r:embed="rId3"/>
          <a:stretch>
            <a:fillRect/>
          </a:stretch>
        </p:blipFill>
        <p:spPr>
          <a:xfrm>
            <a:off x="4389412" y="3536491"/>
            <a:ext cx="5179564" cy="33215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43" y="982027"/>
            <a:ext cx="3689090" cy="5875974"/>
          </a:xfrm>
          <a:prstGeom prst="rect">
            <a:avLst/>
          </a:prstGeom>
        </p:spPr>
      </p:pic>
    </p:spTree>
    <p:extLst>
      <p:ext uri="{BB962C8B-B14F-4D97-AF65-F5344CB8AC3E}">
        <p14:creationId xmlns:p14="http://schemas.microsoft.com/office/powerpoint/2010/main" val="140317091"/>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25000"/>
                                  </p:iterate>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25000"/>
                                  </p:iterate>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25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iterate type="lt">
                                    <p:tmPct val="25000"/>
                                  </p:iterate>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Cores</a:t>
            </a:r>
            <a:endParaRPr lang="en-US" dirty="0"/>
          </a:p>
        </p:txBody>
      </p:sp>
      <p:sp>
        <p:nvSpPr>
          <p:cNvPr id="3" name="Content Placeholder 2"/>
          <p:cNvSpPr>
            <a:spLocks noGrp="1"/>
          </p:cNvSpPr>
          <p:nvPr>
            <p:ph idx="1"/>
          </p:nvPr>
        </p:nvSpPr>
        <p:spPr>
          <a:xfrm>
            <a:off x="914049" y="1584196"/>
            <a:ext cx="8534400" cy="1294006"/>
          </a:xfrm>
        </p:spPr>
        <p:txBody>
          <a:bodyPr>
            <a:normAutofit/>
          </a:bodyPr>
          <a:lstStyle/>
          <a:p>
            <a:r>
              <a:rPr lang="en-US" sz="2200" dirty="0" smtClean="0"/>
              <a:t>Most modern PC, CPUs have multiple </a:t>
            </a:r>
            <a:r>
              <a:rPr lang="en-US" sz="2200" b="1" dirty="0" smtClean="0"/>
              <a:t>cores</a:t>
            </a:r>
          </a:p>
          <a:p>
            <a:r>
              <a:rPr lang="en-US" sz="2200" dirty="0"/>
              <a:t>Each core has its own control unit, ALU, and registers</a:t>
            </a:r>
          </a:p>
          <a:p>
            <a:endParaRPr lang="en-US" sz="2200"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3297" y="918868"/>
            <a:ext cx="6341993" cy="5351056"/>
          </a:xfrm>
          <a:prstGeom prst="rect">
            <a:avLst/>
          </a:prstGeom>
        </p:spPr>
      </p:pic>
      <p:grpSp>
        <p:nvGrpSpPr>
          <p:cNvPr id="19" name="Group 18"/>
          <p:cNvGrpSpPr/>
          <p:nvPr/>
        </p:nvGrpSpPr>
        <p:grpSpPr>
          <a:xfrm>
            <a:off x="1477107" y="4147614"/>
            <a:ext cx="5809958" cy="2658793"/>
            <a:chOff x="1842867" y="3995225"/>
            <a:chExt cx="5809958" cy="2658793"/>
          </a:xfrm>
        </p:grpSpPr>
        <p:sp>
          <p:nvSpPr>
            <p:cNvPr id="11" name="Rounded Rectangle 10"/>
            <p:cNvSpPr/>
            <p:nvPr/>
          </p:nvSpPr>
          <p:spPr>
            <a:xfrm>
              <a:off x="1842867" y="3995225"/>
              <a:ext cx="5809958" cy="2658793"/>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2016714" y="4399866"/>
              <a:ext cx="2658719" cy="2138289"/>
              <a:chOff x="2391507" y="4515728"/>
              <a:chExt cx="2658719" cy="2138289"/>
            </a:xfrm>
          </p:grpSpPr>
          <p:pic>
            <p:nvPicPr>
              <p:cNvPr id="13" name="Content Placeholder 3"/>
              <p:cNvPicPr>
                <a:picLocks noChangeAspect="1"/>
              </p:cNvPicPr>
              <p:nvPr/>
            </p:nvPicPr>
            <p:blipFill rotWithShape="1">
              <a:blip r:embed="rId4"/>
              <a:srcRect l="3524" t="20689" r="54413" b="19600"/>
              <a:stretch/>
            </p:blipFill>
            <p:spPr>
              <a:xfrm>
                <a:off x="2391507" y="4515728"/>
                <a:ext cx="2658719" cy="2138289"/>
              </a:xfrm>
              <a:prstGeom prst="rect">
                <a:avLst/>
              </a:prstGeom>
            </p:spPr>
          </p:pic>
          <p:sp>
            <p:nvSpPr>
              <p:cNvPr id="14" name="Rectangle 13"/>
              <p:cNvSpPr/>
              <p:nvPr/>
            </p:nvSpPr>
            <p:spPr>
              <a:xfrm>
                <a:off x="3444085" y="4600135"/>
                <a:ext cx="508937" cy="29542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851896" y="4399866"/>
              <a:ext cx="2658719" cy="2138289"/>
              <a:chOff x="2391507" y="4515728"/>
              <a:chExt cx="2658719" cy="2138289"/>
            </a:xfrm>
          </p:grpSpPr>
          <p:pic>
            <p:nvPicPr>
              <p:cNvPr id="16" name="Content Placeholder 3"/>
              <p:cNvPicPr>
                <a:picLocks noChangeAspect="1"/>
              </p:cNvPicPr>
              <p:nvPr/>
            </p:nvPicPr>
            <p:blipFill rotWithShape="1">
              <a:blip r:embed="rId4"/>
              <a:srcRect l="3524" t="20689" r="54413" b="19600"/>
              <a:stretch/>
            </p:blipFill>
            <p:spPr>
              <a:xfrm>
                <a:off x="2391507" y="4515728"/>
                <a:ext cx="2658719" cy="2138289"/>
              </a:xfrm>
              <a:prstGeom prst="rect">
                <a:avLst/>
              </a:prstGeom>
            </p:spPr>
          </p:pic>
          <p:sp>
            <p:nvSpPr>
              <p:cNvPr id="17" name="Rectangle 16"/>
              <p:cNvSpPr/>
              <p:nvPr/>
            </p:nvSpPr>
            <p:spPr>
              <a:xfrm>
                <a:off x="3444085" y="4600135"/>
                <a:ext cx="508937" cy="29542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4424336" y="4057148"/>
              <a:ext cx="761747" cy="400110"/>
            </a:xfrm>
            <a:prstGeom prst="rect">
              <a:avLst/>
            </a:prstGeom>
            <a:noFill/>
          </p:spPr>
          <p:txBody>
            <a:bodyPr wrap="none" rtlCol="0">
              <a:spAutoFit/>
            </a:bodyPr>
            <a:lstStyle/>
            <a:p>
              <a:r>
                <a:rPr lang="en-US" sz="2000" b="1" dirty="0" smtClean="0">
                  <a:solidFill>
                    <a:srgbClr val="00B050"/>
                  </a:solidFill>
                </a:rPr>
                <a:t>CPU</a:t>
              </a:r>
              <a:endParaRPr lang="en-US" sz="2000" b="1" dirty="0">
                <a:solidFill>
                  <a:srgbClr val="00B050"/>
                </a:solidFill>
              </a:endParaRPr>
            </a:p>
          </p:txBody>
        </p:sp>
      </p:grpSp>
      <p:sp>
        <p:nvSpPr>
          <p:cNvPr id="20" name="Content Placeholder 2"/>
          <p:cNvSpPr txBox="1">
            <a:spLocks/>
          </p:cNvSpPr>
          <p:nvPr/>
        </p:nvSpPr>
        <p:spPr>
          <a:xfrm>
            <a:off x="899981" y="2533286"/>
            <a:ext cx="8534400" cy="202471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b="0" i="0" u="none"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en-US" sz="2200" dirty="0" smtClean="0"/>
              <a:t>Common numbers of cores are 2, 4, or 6</a:t>
            </a:r>
          </a:p>
          <a:p>
            <a:pPr>
              <a:lnSpc>
                <a:spcPct val="150000"/>
              </a:lnSpc>
            </a:pPr>
            <a:r>
              <a:rPr lang="en-US" sz="2200" dirty="0" smtClean="0"/>
              <a:t>Intel i7 processor have four cores.</a:t>
            </a:r>
          </a:p>
          <a:p>
            <a:r>
              <a:rPr lang="en-US" sz="2200" dirty="0" smtClean="0"/>
              <a:t>Multiple cores allows parallel processing for greater throughput</a:t>
            </a:r>
            <a:endParaRPr lang="en-US" sz="2200" dirty="0"/>
          </a:p>
        </p:txBody>
      </p:sp>
    </p:spTree>
    <p:extLst>
      <p:ext uri="{BB962C8B-B14F-4D97-AF65-F5344CB8AC3E}">
        <p14:creationId xmlns:p14="http://schemas.microsoft.com/office/powerpoint/2010/main" val="2974609597"/>
      </p:ext>
    </p:extLst>
  </p:cSld>
  <p:clrMapOvr>
    <a:masterClrMapping/>
  </p:clrMapOvr>
  <mc:AlternateContent xmlns:mc="http://schemas.openxmlformats.org/markup-compatibility/2006" xmlns:p14="http://schemas.microsoft.com/office/powerpoint/2010/main">
    <mc:Choice Requires="p14">
      <p:transition spd="slow" p14:dur="15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iterate type="lt">
                                    <p:tmPct val="10000"/>
                                  </p:iterate>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iterate type="lt">
                                    <p:tmPct val="10000"/>
                                  </p:iterate>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2"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2)">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iterate type="lt">
                                    <p:tmPct val="10000"/>
                                  </p:iterate>
                                  <p:childTnLst>
                                    <p:set>
                                      <p:cBhvr>
                                        <p:cTn id="37" dur="1" fill="hold">
                                          <p:stCondLst>
                                            <p:cond delay="0"/>
                                          </p:stCondLst>
                                        </p:cTn>
                                        <p:tgtEl>
                                          <p:spTgt spid="20">
                                            <p:txEl>
                                              <p:pRg st="0" end="0"/>
                                            </p:txEl>
                                          </p:spTgt>
                                        </p:tgtEl>
                                        <p:attrNameLst>
                                          <p:attrName>style.visibility</p:attrName>
                                        </p:attrNameLst>
                                      </p:cBhvr>
                                      <p:to>
                                        <p:strVal val="visible"/>
                                      </p:to>
                                    </p:set>
                                    <p:animEffect transition="in" filter="fade">
                                      <p:cBhvr>
                                        <p:cTn id="38" dur="1000"/>
                                        <p:tgtEl>
                                          <p:spTgt spid="20">
                                            <p:txEl>
                                              <p:pRg st="0" end="0"/>
                                            </p:txEl>
                                          </p:spTgt>
                                        </p:tgtEl>
                                      </p:cBhvr>
                                    </p:animEffect>
                                    <p:anim calcmode="lin" valueType="num">
                                      <p:cBhvr>
                                        <p:cTn id="39"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iterate type="lt">
                                    <p:tmPct val="10000"/>
                                  </p:iterate>
                                  <p:childTnLst>
                                    <p:set>
                                      <p:cBhvr>
                                        <p:cTn id="44" dur="1" fill="hold">
                                          <p:stCondLst>
                                            <p:cond delay="0"/>
                                          </p:stCondLst>
                                        </p:cTn>
                                        <p:tgtEl>
                                          <p:spTgt spid="20">
                                            <p:txEl>
                                              <p:pRg st="1" end="1"/>
                                            </p:txEl>
                                          </p:spTgt>
                                        </p:tgtEl>
                                        <p:attrNameLst>
                                          <p:attrName>style.visibility</p:attrName>
                                        </p:attrNameLst>
                                      </p:cBhvr>
                                      <p:to>
                                        <p:strVal val="visible"/>
                                      </p:to>
                                    </p:set>
                                    <p:animEffect transition="in" filter="fade">
                                      <p:cBhvr>
                                        <p:cTn id="45" dur="1000"/>
                                        <p:tgtEl>
                                          <p:spTgt spid="20">
                                            <p:txEl>
                                              <p:pRg st="1" end="1"/>
                                            </p:txEl>
                                          </p:spTgt>
                                        </p:tgtEl>
                                      </p:cBhvr>
                                    </p:animEffect>
                                    <p:anim calcmode="lin" valueType="num">
                                      <p:cBhvr>
                                        <p:cTn id="46"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iterate type="lt">
                                    <p:tmPct val="10000"/>
                                  </p:iterate>
                                  <p:childTnLst>
                                    <p:set>
                                      <p:cBhvr>
                                        <p:cTn id="51" dur="1" fill="hold">
                                          <p:stCondLst>
                                            <p:cond delay="0"/>
                                          </p:stCondLst>
                                        </p:cTn>
                                        <p:tgtEl>
                                          <p:spTgt spid="20">
                                            <p:txEl>
                                              <p:pRg st="2" end="2"/>
                                            </p:txEl>
                                          </p:spTgt>
                                        </p:tgtEl>
                                        <p:attrNameLst>
                                          <p:attrName>style.visibility</p:attrName>
                                        </p:attrNameLst>
                                      </p:cBhvr>
                                      <p:to>
                                        <p:strVal val="visible"/>
                                      </p:to>
                                    </p:set>
                                    <p:animEffect transition="in" filter="fade">
                                      <p:cBhvr>
                                        <p:cTn id="52" dur="1000"/>
                                        <p:tgtEl>
                                          <p:spTgt spid="20">
                                            <p:txEl>
                                              <p:pRg st="2" end="2"/>
                                            </p:txEl>
                                          </p:spTgt>
                                        </p:tgtEl>
                                      </p:cBhvr>
                                    </p:animEffect>
                                    <p:anim calcmode="lin" valueType="num">
                                      <p:cBhvr>
                                        <p:cTn id="53"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0"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229&quot;&gt;&lt;/object&gt;&lt;object type=&quot;2&quot; unique_id=&quot;10230&quot;&gt;&lt;object type=&quot;3&quot; unique_id=&quot;509255&quot;&gt;&lt;property id=&quot;20148&quot; value=&quot;5&quot;/&gt;&lt;property id=&quot;20300&quot; value=&quot;Slide 1 - &amp;quot;Chapter 2:  The System Unit&amp;quot;&quot;/&gt;&lt;property id=&quot;20307&quot; value=&quot;331&quot;/&gt;&lt;/object&gt;&lt;object type=&quot;3&quot; unique_id=&quot;509256&quot;&gt;&lt;property id=&quot;20148&quot; value=&quot;5&quot;/&gt;&lt;property id=&quot;20300&quot; value=&quot;Slide 2 - &amp;quot;Chapter 2: The System Unit&amp;quot;&quot;/&gt;&lt;property id=&quot;20307&quot; value=&quot;301&quot;/&gt;&lt;/object&gt;&lt;object type=&quot;3&quot; unique_id=&quot;509257&quot;&gt;&lt;property id=&quot;20148&quot; value=&quot;5&quot;/&gt;&lt;property id=&quot;20300&quot; value=&quot;Slide 3 - &amp;quot;Careers in IT&amp;quot;&quot;/&gt;&lt;property id=&quot;20307&quot; value=&quot;302&quot;/&gt;&lt;/object&gt;&lt;object type=&quot;3&quot; unique_id=&quot;509258&quot;&gt;&lt;property id=&quot;20148&quot; value=&quot;5&quot;/&gt;&lt;property id=&quot;20300&quot; value=&quot;Slide 4 - &amp;quot;Understanding CPUs&amp;quot;&quot;/&gt;&lt;property id=&quot;20307&quot; value=&quot;303&quot;/&gt;&lt;/object&gt;&lt;object type=&quot;3&quot; unique_id=&quot;509259&quot;&gt;&lt;property id=&quot;20148&quot; value=&quot;5&quot;/&gt;&lt;property id=&quot;20300&quot; value=&quot;Slide 5 - &amp;quot;Understanding CPUs&amp;quot;&quot;/&gt;&lt;property id=&quot;20307&quot; value=&quot;332&quot;/&gt;&lt;/object&gt;&lt;object type=&quot;3&quot; unique_id=&quot;509260&quot;&gt;&lt;property id=&quot;20148&quot; value=&quot;5&quot;/&gt;&lt;property id=&quot;20300&quot; value=&quot;Slide 6 - &amp;quot;Understanding CPUs&amp;quot;&quot;/&gt;&lt;property id=&quot;20307&quot; value=&quot;304&quot;/&gt;&lt;/object&gt;&lt;object type=&quot;3&quot; unique_id=&quot;509261&quot;&gt;&lt;property id=&quot;20148&quot; value=&quot;5&quot;/&gt;&lt;property id=&quot;20300&quot; value=&quot;Slide 7 - &amp;quot;The Machine Cycle&amp;quot;&quot;/&gt;&lt;property id=&quot;20307&quot; value=&quot;305&quot;/&gt;&lt;/object&gt;&lt;object type=&quot;3&quot; unique_id=&quot;509262&quot;&gt;&lt;property id=&quot;20148&quot; value=&quot;5&quot;/&gt;&lt;property id=&quot;20300&quot; value=&quot;Slide 8 - &amp;quot;Physical Composition of a CPU&amp;quot;&quot;/&gt;&lt;property id=&quot;20307&quot; value=&quot;306&quot;/&gt;&lt;/object&gt;&lt;object type=&quot;3&quot; unique_id=&quot;509263&quot;&gt;&lt;property id=&quot;20148&quot; value=&quot;5&quot;/&gt;&lt;property id=&quot;20300&quot; value=&quot;Slide 9 - &amp;quot;Cores&amp;quot;&quot;/&gt;&lt;property id=&quot;20307&quot; value=&quot;307&quot;/&gt;&lt;/object&gt;&lt;object type=&quot;3&quot; unique_id=&quot;509264&quot;&gt;&lt;property id=&quot;20148&quot; value=&quot;5&quot;/&gt;&lt;property id=&quot;20300&quot; value=&quot;Slide 10 - &amp;quot;Caches&amp;quot;&quot;/&gt;&lt;property id=&quot;20307&quot; value=&quot;308&quot;/&gt;&lt;/object&gt;&lt;object type=&quot;3&quot; unique_id=&quot;509265&quot;&gt;&lt;property id=&quot;20148&quot; value=&quot;5&quot;/&gt;&lt;property id=&quot;20300&quot; value=&quot;Slide 11 - &amp;quot;CPU Performance Factors&amp;quot;&quot;/&gt;&lt;property id=&quot;20307&quot; value=&quot;309&quot;/&gt;&lt;/object&gt;&lt;object type=&quot;3&quot; unique_id=&quot;509266&quot;&gt;&lt;property id=&quot;20148&quot; value=&quot;5&quot;/&gt;&lt;property id=&quot;20300&quot; value=&quot;Slide 12 - &amp;quot;Understanding Memory&amp;quot;&quot;/&gt;&lt;property id=&quot;20307&quot; value=&quot;310&quot;/&gt;&lt;/object&gt;&lt;object type=&quot;3&quot; unique_id=&quot;509267&quot;&gt;&lt;property id=&quot;20148&quot; value=&quot;5&quot;/&gt;&lt;property id=&quot;20300&quot; value=&quot;Slide 13 - &amp;quot;How Computers Use Memory&amp;quot;&quot;/&gt;&lt;property id=&quot;20307&quot; value=&quot;311&quot;/&gt;&lt;/object&gt;&lt;object type=&quot;3&quot; unique_id=&quot;509485&quot;&gt;&lt;property id=&quot;20148&quot; value=&quot;5&quot;/&gt;&lt;property id=&quot;20300&quot; value=&quot;Slide 14 - &amp;quot;How Computers Use Memory&amp;quot;&quot;/&gt;&lt;property id=&quot;20307&quot; value=&quot;333&quot;/&gt;&lt;/object&gt;&lt;object type=&quot;3&quot; unique_id=&quot;511168&quot;&gt;&lt;property id=&quot;20148&quot; value=&quot;5&quot;/&gt;&lt;property id=&quot;20300&quot; value=&quot;Slide 15 - &amp;quot;Understanding System Memory&amp;quot;&quot;/&gt;&lt;property id=&quot;20307&quot; value=&quot;334&quot;/&gt;&lt;/object&gt;&lt;object type=&quot;3&quot; unique_id=&quot;511169&quot;&gt;&lt;property id=&quot;20148&quot; value=&quot;5&quot;/&gt;&lt;property id=&quot;20300&quot; value=&quot;Slide 16 - &amp;quot;Memory’s Physical Form&amp;quot;&quot;/&gt;&lt;property id=&quot;20307&quot; value=&quot;335&quot;/&gt;&lt;/object&gt;&lt;object type=&quot;3&quot; unique_id=&quot;511170&quot;&gt;&lt;property id=&quot;20148&quot; value=&quot;5&quot;/&gt;&lt;property id=&quot;20300&quot; value=&quot;Slide 17 - &amp;quot;Understanding Motherboards&amp;quot;&quot;/&gt;&lt;property id=&quot;20307&quot; value=&quot;336&quot;/&gt;&lt;/object&gt;&lt;object type=&quot;3&quot; unique_id=&quot;511171&quot;&gt;&lt;property id=&quot;20148&quot; value=&quot;5&quot;/&gt;&lt;property id=&quot;20300&quot; value=&quot;Slide 18 - &amp;quot;Understanding Motherboards&amp;quot;&quot;/&gt;&lt;property id=&quot;20307&quot; value=&quot;337&quot;/&gt;&lt;/object&gt;&lt;object type=&quot;3&quot; unique_id=&quot;511172&quot;&gt;&lt;property id=&quot;20148&quot; value=&quot;5&quot;/&gt;&lt;property id=&quot;20300&quot; value=&quot;Slide 19 - &amp;quot;Expansion slots&amp;quot;&quot;/&gt;&lt;property id=&quot;20307&quot; value=&quot;338&quot;/&gt;&lt;/object&gt;&lt;object type=&quot;3&quot; unique_id=&quot;511173&quot;&gt;&lt;property id=&quot;20148&quot; value=&quot;5&quot;/&gt;&lt;property id=&quot;20300&quot; value=&quot;Slide 20 - &amp;quot;Express card&amp;quot;&quot;/&gt;&lt;property id=&quot;20307&quot; value=&quot;339&quot;/&gt;&lt;/object&gt;&lt;object type=&quot;3&quot; unique_id=&quot;511174&quot;&gt;&lt;property id=&quot;20148&quot; value=&quot;5&quot;/&gt;&lt;property id=&quot;20300&quot; value=&quot;Slide 21 - &amp;quot;Built-In Components&amp;quot;&quot;/&gt;&lt;property id=&quot;20307&quot; value=&quot;340&quot;/&gt;&lt;/object&gt;&lt;object type=&quot;3&quot; unique_id=&quot;511175&quot;&gt;&lt;property id=&quot;20148&quot; value=&quot;5&quot;/&gt;&lt;property id=&quot;20300&quot; value=&quot;Slide 22 - &amp;quot;Built-In Components&amp;quot;&quot;/&gt;&lt;property id=&quot;20307&quot; value=&quot;341&quot;/&gt;&lt;/object&gt;&lt;object type=&quot;3&quot; unique_id=&quot;511176&quot;&gt;&lt;property id=&quot;20148&quot; value=&quot;5&quot;/&gt;&lt;property id=&quot;20300&quot; value=&quot;Slide 23 - &amp;quot;Built-In Components (Legacy)&amp;quot;&quot;/&gt;&lt;property id=&quot;20307&quot; value=&quot;342&quot;/&gt;&lt;/object&gt;&lt;object type=&quot;3&quot; unique_id=&quot;511177&quot;&gt;&lt;property id=&quot;20148&quot; value=&quot;5&quot;/&gt;&lt;property id=&quot;20300&quot; value=&quot;Slide 24 - &amp;quot;Drive Connectors&amp;quot;&quot;/&gt;&lt;property id=&quot;20307&quot; value=&quot;343&quot;/&gt;&lt;/object&gt;&lt;object type=&quot;3&quot; unique_id=&quot;511178&quot;&gt;&lt;property id=&quot;20148&quot; value=&quot;5&quot;/&gt;&lt;property id=&quot;20300&quot; value=&quot;Slide 25 - &amp;quot;Understanding Power Supplies&amp;quot;&quot;/&gt;&lt;property id=&quot;20307&quot; value=&quot;344&quot;/&gt;&lt;/object&gt;&lt;object type=&quot;3&quot; unique_id=&quot;511179&quot;&gt;&lt;property id=&quot;20148&quot; value=&quot;5&quot;/&gt;&lt;property id=&quot;20300&quot; value=&quot;Slide 26 - &amp;quot;Understanding Power Supplies&amp;quot;&quot;/&gt;&lt;property id=&quot;20307&quot; value=&quot;345&quot;/&gt;&lt;/object&gt;&lt;object type=&quot;3&quot; unique_id=&quot;511180&quot;&gt;&lt;property id=&quot;20148&quot; value=&quot;5&quot;/&gt;&lt;property id=&quot;20300&quot; value=&quot;Slide 27 - &amp;quot;Wire Colors&amp;quot;&quot;/&gt;&lt;property id=&quot;20307&quot; value=&quot;346&quot;/&gt;&lt;/object&gt;&lt;object type=&quot;3&quot; unique_id=&quot;511181&quot;&gt;&lt;property id=&quot;20148&quot; value=&quot;5&quot;/&gt;&lt;property id=&quot;20300&quot; value=&quot;Slide 28 - &amp;quot;Notebook Power Supply&amp;quot;&quot;/&gt;&lt;property id=&quot;20307&quot; value=&quot;347&quot;/&gt;&lt;/object&gt;&lt;object type=&quot;3&quot; unique_id=&quot;511182&quot;&gt;&lt;property id=&quot;20148&quot; value=&quot;5&quot;/&gt;&lt;property id=&quot;20300&quot; value=&quot;Slide 29 - &amp;quot;Troubleshooting System Unit Problems&amp;quot;&quot;/&gt;&lt;property id=&quot;20307&quot; value=&quot;348&quot;/&gt;&lt;/object&gt;&lt;object type=&quot;3&quot; unique_id=&quot;511183&quot;&gt;&lt;property id=&quot;20148&quot; value=&quot;5&quot;/&gt;&lt;property id=&quot;20300&quot; value=&quot;Slide 30 - &amp;quot;Troubleshooting System Unit Problems&amp;quot;&quot;/&gt;&lt;property id=&quot;20307&quot; value=&quot;349&quot;/&gt;&lt;/object&gt;&lt;object type=&quot;3&quot; unique_id=&quot;511184&quot;&gt;&lt;property id=&quot;20148&quot; value=&quot;5&quot;/&gt;&lt;property id=&quot;20300&quot; value=&quot;Slide 31 - &amp;quot;Troubleshooting System Unit Problems&amp;quot;&quot;/&gt;&lt;property id=&quot;20307&quot; value=&quot;350&quot;/&gt;&lt;/object&gt;&lt;object type=&quot;3&quot; unique_id=&quot;511185&quot;&gt;&lt;property id=&quot;20148&quot; value=&quot;5&quot;/&gt;&lt;property id=&quot;20300&quot; value=&quot;Slide 32 - &amp;quot;Summary&amp;quot;&quot;/&gt;&lt;property id=&quot;20307&quot; value=&quot;351&quot;/&gt;&lt;/object&gt;&lt;object type=&quot;3&quot; unique_id=&quot;511186&quot;&gt;&lt;property id=&quot;20148&quot; value=&quot;5&quot;/&gt;&lt;property id=&quot;20300&quot; value=&quot;Slide 33 - &amp;quot;Test yourself&amp;quot;&quot;/&gt;&lt;property id=&quot;20307&quot; value=&quot;352&quot;/&gt;&lt;/object&gt;&lt;/object&gt;&lt;/object&gt;&lt;/database&gt;"/>
  <p:tag name="SECTOMILLISECCONVERTED" val="1"/>
</p:tagLst>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1631</TotalTime>
  <Words>6002</Words>
  <Application>Microsoft Office PowerPoint</Application>
  <PresentationFormat>Widescreen</PresentationFormat>
  <Paragraphs>424</Paragraphs>
  <Slides>33</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ＭＳ Ｐゴシック</vt:lpstr>
      <vt:lpstr>Arial</vt:lpstr>
      <vt:lpstr>Calibri</vt:lpstr>
      <vt:lpstr>Gill Sans MT</vt:lpstr>
      <vt:lpstr>Impact</vt:lpstr>
      <vt:lpstr>Times</vt:lpstr>
      <vt:lpstr>Times New Roman</vt:lpstr>
      <vt:lpstr>Wingdings</vt:lpstr>
      <vt:lpstr>Badge</vt:lpstr>
      <vt:lpstr>1_Badge</vt:lpstr>
      <vt:lpstr>Chapter 2:  The System Unit</vt:lpstr>
      <vt:lpstr>Chapter 2: The System Unit</vt:lpstr>
      <vt:lpstr>Careers in IT</vt:lpstr>
      <vt:lpstr>Understanding CPUs</vt:lpstr>
      <vt:lpstr>Understanding CPUs</vt:lpstr>
      <vt:lpstr>Understanding CPUs</vt:lpstr>
      <vt:lpstr>The Machine Cycle</vt:lpstr>
      <vt:lpstr>Physical Composition of a CPU</vt:lpstr>
      <vt:lpstr>Cores</vt:lpstr>
      <vt:lpstr>Caches</vt:lpstr>
      <vt:lpstr>CPU Performance Factors</vt:lpstr>
      <vt:lpstr>Understanding Memory</vt:lpstr>
      <vt:lpstr>How Computers Use Memory</vt:lpstr>
      <vt:lpstr>How Computers Use Memory</vt:lpstr>
      <vt:lpstr>Understanding System Memory</vt:lpstr>
      <vt:lpstr>Memory’s Physical Form</vt:lpstr>
      <vt:lpstr>Understanding Motherboards</vt:lpstr>
      <vt:lpstr>Understanding Motherboards</vt:lpstr>
      <vt:lpstr>Expansion slots</vt:lpstr>
      <vt:lpstr>Express card</vt:lpstr>
      <vt:lpstr>Built-In Components</vt:lpstr>
      <vt:lpstr>Built-In Components</vt:lpstr>
      <vt:lpstr>Built-In Components (Legacy)</vt:lpstr>
      <vt:lpstr>Drive Connectors</vt:lpstr>
      <vt:lpstr>Understanding Power Supplies</vt:lpstr>
      <vt:lpstr>Understanding Power Supplies</vt:lpstr>
      <vt:lpstr>Wire Colors</vt:lpstr>
      <vt:lpstr>Notebook Power Supply</vt:lpstr>
      <vt:lpstr>Troubleshooting System Unit Problems</vt:lpstr>
      <vt:lpstr>Troubleshooting System Unit Problems</vt:lpstr>
      <vt:lpstr>Troubleshooting System Unit Problems</vt:lpstr>
      <vt:lpstr>Summary</vt:lpstr>
      <vt:lpstr>Test yourself</vt:lpstr>
    </vt:vector>
  </TitlesOfParts>
  <Company>stimu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 G6-B</dc:creator>
  <cp:lastModifiedBy>ASUS</cp:lastModifiedBy>
  <cp:revision>105</cp:revision>
  <cp:lastPrinted>2022-04-18T04:23:00Z</cp:lastPrinted>
  <dcterms:created xsi:type="dcterms:W3CDTF">2020-04-25T17:21:01Z</dcterms:created>
  <dcterms:modified xsi:type="dcterms:W3CDTF">2022-04-18T04:45:52Z</dcterms:modified>
</cp:coreProperties>
</file>