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notesMasterIdLst>
    <p:notesMasterId r:id="rId46"/>
  </p:notesMasterIdLst>
  <p:sldIdLst>
    <p:sldId id="374" r:id="rId2"/>
    <p:sldId id="375" r:id="rId3"/>
    <p:sldId id="415" r:id="rId4"/>
    <p:sldId id="376" r:id="rId5"/>
    <p:sldId id="377" r:id="rId6"/>
    <p:sldId id="378" r:id="rId7"/>
    <p:sldId id="379" r:id="rId8"/>
    <p:sldId id="380" r:id="rId9"/>
    <p:sldId id="381" r:id="rId10"/>
    <p:sldId id="382" r:id="rId11"/>
    <p:sldId id="383" r:id="rId12"/>
    <p:sldId id="416" r:id="rId13"/>
    <p:sldId id="384" r:id="rId14"/>
    <p:sldId id="385" r:id="rId15"/>
    <p:sldId id="386" r:id="rId16"/>
    <p:sldId id="387" r:id="rId17"/>
    <p:sldId id="388" r:id="rId18"/>
    <p:sldId id="389" r:id="rId19"/>
    <p:sldId id="417" r:id="rId20"/>
    <p:sldId id="418" r:id="rId21"/>
    <p:sldId id="419" r:id="rId22"/>
    <p:sldId id="420" r:id="rId23"/>
    <p:sldId id="421" r:id="rId24"/>
    <p:sldId id="422" r:id="rId25"/>
    <p:sldId id="395" r:id="rId26"/>
    <p:sldId id="396" r:id="rId27"/>
    <p:sldId id="397" r:id="rId28"/>
    <p:sldId id="398" r:id="rId29"/>
    <p:sldId id="399" r:id="rId30"/>
    <p:sldId id="400" r:id="rId31"/>
    <p:sldId id="401" r:id="rId32"/>
    <p:sldId id="402" r:id="rId33"/>
    <p:sldId id="403" r:id="rId34"/>
    <p:sldId id="404" r:id="rId35"/>
    <p:sldId id="405" r:id="rId36"/>
    <p:sldId id="406" r:id="rId37"/>
    <p:sldId id="407" r:id="rId38"/>
    <p:sldId id="408" r:id="rId39"/>
    <p:sldId id="409" r:id="rId40"/>
    <p:sldId id="410" r:id="rId41"/>
    <p:sldId id="411" r:id="rId42"/>
    <p:sldId id="412" r:id="rId43"/>
    <p:sldId id="413" r:id="rId44"/>
    <p:sldId id="414" r:id="rId45"/>
  </p:sldIdLst>
  <p:sldSz cx="12192000" cy="6858000"/>
  <p:notesSz cx="6858000" cy="91440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AD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957" autoAdjust="0"/>
    <p:restoredTop sz="94434" autoAdjust="0"/>
  </p:normalViewPr>
  <p:slideViewPr>
    <p:cSldViewPr snapToGrid="0">
      <p:cViewPr varScale="1">
        <p:scale>
          <a:sx n="76" d="100"/>
          <a:sy n="76" d="100"/>
        </p:scale>
        <p:origin x="120" y="270"/>
      </p:cViewPr>
      <p:guideLst/>
    </p:cSldViewPr>
  </p:slideViewPr>
  <p:outlineViewPr>
    <p:cViewPr>
      <p:scale>
        <a:sx n="33" d="100"/>
        <a:sy n="33" d="100"/>
      </p:scale>
      <p:origin x="0" y="-3522"/>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F46D3B-AB5A-4098-AB18-9786A31DE367}" type="datetimeFigureOut">
              <a:rPr lang="en-US" smtClean="0"/>
              <a:t>2/19/2022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22BC6-F804-4529-93B8-52E5D5D05107}" type="slidenum">
              <a:rPr lang="en-US" smtClean="0"/>
              <a:t>‹#›</a:t>
            </a:fld>
            <a:endParaRPr lang="en-US"/>
          </a:p>
        </p:txBody>
      </p:sp>
    </p:spTree>
    <p:extLst>
      <p:ext uri="{BB962C8B-B14F-4D97-AF65-F5344CB8AC3E}">
        <p14:creationId xmlns:p14="http://schemas.microsoft.com/office/powerpoint/2010/main" val="212698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Internet in its original form was for the transfer of data between computers over a network. Email was one of the first Internet applications and is one of the most popular means of communication. Many more ways of communicating online are now available, including: </a:t>
            </a:r>
          </a:p>
          <a:p>
            <a:pPr marL="171450" indent="-171450">
              <a:buFont typeface="Arial" panose="020B0604020202020204" pitchFamily="34" charset="0"/>
              <a:buChar char="•"/>
            </a:pPr>
            <a:r>
              <a:rPr lang="en-US" dirty="0" smtClean="0"/>
              <a:t> Instant messaging  Social networking  Blogs and microblogs  Newsgroups  Forums  Voice over IP (VoIP)  Video chat/videoconferencing </a:t>
            </a:r>
          </a:p>
          <a:p>
            <a:pPr marL="171450" indent="-171450">
              <a:buFont typeface="Arial" panose="020B0604020202020204" pitchFamily="34" charset="0"/>
              <a:buChar char="•"/>
            </a:pPr>
            <a:r>
              <a:rPr lang="en-US" dirty="0" smtClean="0"/>
              <a:t>Many of these communication options require little more than a web connection and a username and password for the particular service.</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pPr/>
              <a:t>2</a:t>
            </a:fld>
            <a:endParaRPr lang="en-US"/>
          </a:p>
        </p:txBody>
      </p:sp>
    </p:spTree>
    <p:extLst>
      <p:ext uri="{BB962C8B-B14F-4D97-AF65-F5344CB8AC3E}">
        <p14:creationId xmlns:p14="http://schemas.microsoft.com/office/powerpoint/2010/main" val="788191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Junk email, also called spam, is sent out by the millions of messages every day on the Internet. By some estimates, it accounts for more than 80 percent of all email sent. Mail filtering software helps cut down on the number of unsolicited ads you receive by analyzing your incoming messages and applying message sorting rules and filtering to them to determine which ones are ads and which ones are legitimate correspondence. Using mail filtering software can save you lots of time because you don't have to go through large amounts of junk mail to find the important messages sent to you. </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pPr/>
              <a:t>39</a:t>
            </a:fld>
            <a:endParaRPr lang="en-US"/>
          </a:p>
        </p:txBody>
      </p:sp>
    </p:spTree>
    <p:extLst>
      <p:ext uri="{BB962C8B-B14F-4D97-AF65-F5344CB8AC3E}">
        <p14:creationId xmlns:p14="http://schemas.microsoft.com/office/powerpoint/2010/main" val="2948948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pPr/>
              <a:t>41</a:t>
            </a:fld>
            <a:endParaRPr lang="en-US"/>
          </a:p>
        </p:txBody>
      </p:sp>
    </p:spTree>
    <p:extLst>
      <p:ext uri="{BB962C8B-B14F-4D97-AF65-F5344CB8AC3E}">
        <p14:creationId xmlns:p14="http://schemas.microsoft.com/office/powerpoint/2010/main" val="1719519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pPr/>
              <a:t>42</a:t>
            </a:fld>
            <a:endParaRPr lang="en-US"/>
          </a:p>
        </p:txBody>
      </p:sp>
    </p:spTree>
    <p:extLst>
      <p:ext uri="{BB962C8B-B14F-4D97-AF65-F5344CB8AC3E}">
        <p14:creationId xmlns:p14="http://schemas.microsoft.com/office/powerpoint/2010/main" val="1812557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pPr/>
              <a:t>43</a:t>
            </a:fld>
            <a:endParaRPr lang="en-US"/>
          </a:p>
        </p:txBody>
      </p:sp>
    </p:spTree>
    <p:extLst>
      <p:ext uri="{BB962C8B-B14F-4D97-AF65-F5344CB8AC3E}">
        <p14:creationId xmlns:p14="http://schemas.microsoft.com/office/powerpoint/2010/main" val="266293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Internet in its original form was for the transfer of data between computers over a network. Email was one of the first Internet applications and is one of the most popular means of communication. Many more ways of communicating online are now available, including: </a:t>
            </a:r>
          </a:p>
          <a:p>
            <a:pPr marL="171450" indent="-171450">
              <a:buFont typeface="Arial" panose="020B0604020202020204" pitchFamily="34" charset="0"/>
              <a:buChar char="•"/>
            </a:pPr>
            <a:r>
              <a:rPr lang="en-US" dirty="0" smtClean="0"/>
              <a:t> Instant messaging  Social networking  Blogs and microblogs  Newsgroups  Forums  Voice over IP (VoIP)  Video chat/videoconferencing </a:t>
            </a:r>
          </a:p>
          <a:p>
            <a:pPr marL="171450" indent="-171450">
              <a:buFont typeface="Arial" panose="020B0604020202020204" pitchFamily="34" charset="0"/>
              <a:buChar char="•"/>
            </a:pPr>
            <a:r>
              <a:rPr lang="en-US" dirty="0" smtClean="0"/>
              <a:t>Many of these communication options require little more than a web connection and a username and password for the particular service.</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pPr/>
              <a:t>4</a:t>
            </a:fld>
            <a:endParaRPr lang="en-US"/>
          </a:p>
        </p:txBody>
      </p:sp>
    </p:spTree>
    <p:extLst>
      <p:ext uri="{BB962C8B-B14F-4D97-AF65-F5344CB8AC3E}">
        <p14:creationId xmlns:p14="http://schemas.microsoft.com/office/powerpoint/2010/main" val="59887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Email (short for electronic mail) is the computer equivalent of postal mail. Billions of email messages are exchanged every day through a worldwide system of email servers. Email is a store-and-forward system, as shown in Figure 14.2, not an instant communication medium. </a:t>
            </a:r>
          </a:p>
          <a:p>
            <a:pPr marL="171450" indent="-171450">
              <a:buFont typeface="Arial" panose="020B0604020202020204" pitchFamily="34" charset="0"/>
              <a:buChar char="•"/>
            </a:pPr>
            <a:r>
              <a:rPr lang="en-US" dirty="0" smtClean="0"/>
              <a:t>When you compose and send an email, your provider's outgoing mail server forwards it to the recipient's incoming mail server. The message is stored there until the recipient logs in and picks it up. </a:t>
            </a:r>
          </a:p>
          <a:p>
            <a:pPr marL="171450" indent="-171450">
              <a:buFont typeface="Arial" panose="020B0604020202020204" pitchFamily="34" charset="0"/>
              <a:buChar char="•"/>
            </a:pPr>
            <a:r>
              <a:rPr lang="en-US" dirty="0" smtClean="0"/>
              <a:t>Each ISP or organization that provides email service has its own mail servers that participate in this global network for mail delivery. </a:t>
            </a:r>
          </a:p>
          <a:p>
            <a:pPr marL="171450" indent="-171450">
              <a:buFont typeface="Arial" panose="020B0604020202020204" pitchFamily="34" charset="0"/>
              <a:buChar char="•"/>
            </a:pPr>
            <a:r>
              <a:rPr lang="en-US" dirty="0" smtClean="0"/>
              <a:t>To access your messages on your incoming mail server, you can use </a:t>
            </a:r>
          </a:p>
          <a:p>
            <a:pPr marL="171450" indent="-171450">
              <a:buFont typeface="Arial" panose="020B0604020202020204" pitchFamily="34" charset="0"/>
              <a:buChar char="•"/>
            </a:pPr>
            <a:r>
              <a:rPr lang="en-US" dirty="0" smtClean="0"/>
              <a:t>a mail client (email software installed on your computer) or you can log into a </a:t>
            </a:r>
            <a:r>
              <a:rPr lang="en-US" dirty="0" err="1" smtClean="0"/>
              <a:t>webbased</a:t>
            </a:r>
            <a:r>
              <a:rPr lang="en-US" dirty="0" smtClean="0"/>
              <a:t> interface maintained by your email provider.</a:t>
            </a:r>
          </a:p>
          <a:p>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pPr/>
              <a:t>5</a:t>
            </a:fld>
            <a:endParaRPr lang="en-US"/>
          </a:p>
        </p:txBody>
      </p:sp>
    </p:spTree>
    <p:extLst>
      <p:ext uri="{BB962C8B-B14F-4D97-AF65-F5344CB8AC3E}">
        <p14:creationId xmlns:p14="http://schemas.microsoft.com/office/powerpoint/2010/main" val="3718873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IMAP</a:t>
            </a:r>
          </a:p>
          <a:p>
            <a:r>
              <a:rPr lang="en-US" sz="1200" b="0" i="0" kern="1200" dirty="0" smtClean="0">
                <a:solidFill>
                  <a:schemeClr val="tx1"/>
                </a:solidFill>
                <a:effectLst/>
                <a:latin typeface="+mn-lt"/>
                <a:ea typeface="+mn-ea"/>
                <a:cs typeface="+mn-cs"/>
              </a:rPr>
              <a:t>IMAP allows you to access your email wherever you are, from any device. When you read an email message using IMAP, you aren't actually downloading or storing it on your computer; instead, you're reading it from the email service. As a result, you can check your email from different devices, anywhere in the world: your phone, a computer, a friend's computer.</a:t>
            </a:r>
          </a:p>
          <a:p>
            <a:r>
              <a:rPr lang="en-US" sz="1200" b="0" i="0" kern="1200" dirty="0" smtClean="0">
                <a:solidFill>
                  <a:schemeClr val="tx1"/>
                </a:solidFill>
                <a:effectLst/>
                <a:latin typeface="+mn-lt"/>
                <a:ea typeface="+mn-ea"/>
                <a:cs typeface="+mn-cs"/>
              </a:rPr>
              <a:t>IMAP only downloads a message when you click on it, and attachments aren't automatically downloaded. This way you're able to check your messages a lot more quickly than POP</a:t>
            </a:r>
          </a:p>
          <a:p>
            <a:r>
              <a:rPr lang="en-US" sz="1200" b="0" i="0" kern="1200" dirty="0" smtClean="0">
                <a:solidFill>
                  <a:schemeClr val="tx1"/>
                </a:solidFill>
                <a:effectLst/>
                <a:latin typeface="+mn-lt"/>
                <a:ea typeface="+mn-ea"/>
                <a:cs typeface="+mn-cs"/>
              </a:rPr>
              <a:t>POP</a:t>
            </a:r>
          </a:p>
          <a:p>
            <a:r>
              <a:rPr lang="en-US" sz="1200" b="0" i="0" kern="1200" dirty="0" smtClean="0">
                <a:solidFill>
                  <a:schemeClr val="tx1"/>
                </a:solidFill>
                <a:effectLst/>
                <a:latin typeface="+mn-lt"/>
                <a:ea typeface="+mn-ea"/>
                <a:cs typeface="+mn-cs"/>
              </a:rPr>
              <a:t>POP works by contacting your email service and downloading all of your new messages from it. Once they are downloaded onto your PC or Mac, they are deleted from the email service. This means that after the email is downloaded, it can only be accessed using the </a:t>
            </a:r>
            <a:r>
              <a:rPr lang="en-US" sz="1200" b="1" i="0" kern="1200" dirty="0" smtClean="0">
                <a:solidFill>
                  <a:schemeClr val="tx1"/>
                </a:solidFill>
                <a:effectLst/>
                <a:latin typeface="+mn-lt"/>
                <a:ea typeface="+mn-ea"/>
                <a:cs typeface="+mn-cs"/>
              </a:rPr>
              <a:t>same computer</a:t>
            </a:r>
            <a:r>
              <a:rPr lang="en-US" sz="1200" b="0" i="0" kern="1200" dirty="0" smtClean="0">
                <a:solidFill>
                  <a:schemeClr val="tx1"/>
                </a:solidFill>
                <a:effectLst/>
                <a:latin typeface="+mn-lt"/>
                <a:ea typeface="+mn-ea"/>
                <a:cs typeface="+mn-cs"/>
              </a:rPr>
              <a:t>. If you try to access your email from a different device, the messages that have been previously downloaded won't be available to you.</a:t>
            </a:r>
          </a:p>
          <a:p>
            <a:r>
              <a:rPr lang="en-US" sz="1200" b="0" i="0" kern="1200" dirty="0" smtClean="0">
                <a:solidFill>
                  <a:schemeClr val="tx1"/>
                </a:solidFill>
                <a:effectLst/>
                <a:latin typeface="+mn-lt"/>
                <a:ea typeface="+mn-ea"/>
                <a:cs typeface="+mn-cs"/>
              </a:rPr>
              <a:t>Sent mail is stored locally on your PC or Mac, not on the email server.</a:t>
            </a:r>
          </a:p>
          <a:p>
            <a:r>
              <a:rPr lang="en-US" sz="1200" b="0" i="0" kern="1200" dirty="0" smtClean="0">
                <a:solidFill>
                  <a:schemeClr val="tx1"/>
                </a:solidFill>
                <a:effectLst/>
                <a:latin typeface="+mn-lt"/>
                <a:ea typeface="+mn-ea"/>
                <a:cs typeface="+mn-cs"/>
              </a:rPr>
              <a:t>A lot of Internet Service Providers (ISPs) give you email accounts that use POP.</a:t>
            </a:r>
          </a:p>
          <a:p>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pPr/>
              <a:t>6</a:t>
            </a:fld>
            <a:endParaRPr lang="en-US"/>
          </a:p>
        </p:txBody>
      </p:sp>
    </p:spTree>
    <p:extLst>
      <p:ext uri="{BB962C8B-B14F-4D97-AF65-F5344CB8AC3E}">
        <p14:creationId xmlns:p14="http://schemas.microsoft.com/office/powerpoint/2010/main" val="1845517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522BC6-F804-4529-93B8-52E5D5D05107}" type="slidenum">
              <a:rPr lang="en-US" smtClean="0"/>
              <a:t>15</a:t>
            </a:fld>
            <a:endParaRPr lang="en-US"/>
          </a:p>
        </p:txBody>
      </p:sp>
    </p:spTree>
    <p:extLst>
      <p:ext uri="{BB962C8B-B14F-4D97-AF65-F5344CB8AC3E}">
        <p14:creationId xmlns:p14="http://schemas.microsoft.com/office/powerpoint/2010/main" val="513111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With whom am I communicating? If you know someone well and the two of you regularly chat face-to-face and by email, a less formal means of communicating, such as an instant message or a Facebook message, could be fine. </a:t>
            </a:r>
          </a:p>
          <a:p>
            <a:pPr marL="171450" indent="-171450">
              <a:buFont typeface="Arial" panose="020B0604020202020204" pitchFamily="34" charset="0"/>
              <a:buChar char="•"/>
            </a:pPr>
            <a:r>
              <a:rPr lang="en-US" dirty="0" smtClean="0"/>
              <a:t>What is the context or subject of the communication? If you want to discuss something serious or enlist someone's help and support, verbal communication is often the best approach. Verbal communication may also be best for confidential matters. </a:t>
            </a:r>
          </a:p>
          <a:p>
            <a:pPr marL="171450" indent="-171450">
              <a:buFont typeface="Arial" panose="020B0604020202020204" pitchFamily="34" charset="0"/>
              <a:buChar char="•"/>
            </a:pPr>
            <a:r>
              <a:rPr lang="en-US" dirty="0" smtClean="0"/>
              <a:t> Am I likely to need a record of the communication? Written communications are generally best when you need a record of proof. An email may suffice, but a legal document or formal notification or application may require a typed letter sent by regular mail service. For business communication, address the recipient formally, using a courtesy title such as Mr., Mrs., or Ms., and use polite, respectful language. </a:t>
            </a:r>
          </a:p>
          <a:p>
            <a:pPr marL="171450" indent="-171450">
              <a:buFont typeface="Arial" panose="020B0604020202020204" pitchFamily="34" charset="0"/>
              <a:buChar char="•"/>
            </a:pPr>
            <a:r>
              <a:rPr lang="en-US" dirty="0" smtClean="0"/>
              <a:t> Is the speed of communication important? Some people check their email and social media messages frequently; other people do so much less often. Check whether the person you want to communicate with uses online communication regularly. </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pPr/>
              <a:t>20</a:t>
            </a:fld>
            <a:endParaRPr lang="en-US"/>
          </a:p>
        </p:txBody>
      </p:sp>
    </p:spTree>
    <p:extLst>
      <p:ext uri="{BB962C8B-B14F-4D97-AF65-F5344CB8AC3E}">
        <p14:creationId xmlns:p14="http://schemas.microsoft.com/office/powerpoint/2010/main" val="263527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Email </a:t>
            </a:r>
          </a:p>
          <a:p>
            <a:r>
              <a:rPr lang="en-US" dirty="0" smtClean="0"/>
              <a:t> Suitable for most types of communication, especially if they are not time-sensitive. </a:t>
            </a:r>
          </a:p>
          <a:p>
            <a:r>
              <a:rPr lang="en-US" dirty="0" smtClean="0"/>
              <a:t> Good for formal messages and communication with strangers. </a:t>
            </a:r>
          </a:p>
          <a:p>
            <a:r>
              <a:rPr lang="en-US" dirty="0" smtClean="0"/>
              <a:t> Provides a permanent record of outgoing and incoming messages (unless, of course, you delete them). </a:t>
            </a:r>
          </a:p>
          <a:p>
            <a:r>
              <a:rPr lang="en-US" dirty="0" smtClean="0"/>
              <a:t>Instant messaging </a:t>
            </a:r>
          </a:p>
          <a:p>
            <a:r>
              <a:rPr lang="en-US" dirty="0" smtClean="0"/>
              <a:t> Ideal to get a quick answer to a question or for passing small amounts of information between colleagues. </a:t>
            </a:r>
          </a:p>
          <a:p>
            <a:r>
              <a:rPr lang="en-US" dirty="0" smtClean="0"/>
              <a:t> Useful for quick updates with friends. </a:t>
            </a:r>
          </a:p>
          <a:p>
            <a:r>
              <a:rPr lang="en-US" dirty="0" smtClean="0"/>
              <a:t>Social networking—personal </a:t>
            </a:r>
          </a:p>
          <a:p>
            <a:r>
              <a:rPr lang="en-US" dirty="0" smtClean="0"/>
              <a:t> Appropriate mainly for your personal world.  Useful for informing your network of friends what is happening in your life, not necessarily work related. </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pPr/>
              <a:t>21</a:t>
            </a:fld>
            <a:endParaRPr lang="en-US"/>
          </a:p>
        </p:txBody>
      </p:sp>
    </p:spTree>
    <p:extLst>
      <p:ext uri="{BB962C8B-B14F-4D97-AF65-F5344CB8AC3E}">
        <p14:creationId xmlns:p14="http://schemas.microsoft.com/office/powerpoint/2010/main" val="2534788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networking—business </a:t>
            </a:r>
          </a:p>
          <a:p>
            <a:r>
              <a:rPr lang="en-US" dirty="0" smtClean="0"/>
              <a:t> Increasingly used for advertising and business promotion.  Many social networking sites are dedicated fully or in part to matching job-seekers with potential employers. </a:t>
            </a:r>
          </a:p>
          <a:p>
            <a:r>
              <a:rPr lang="en-US" dirty="0" smtClean="0"/>
              <a:t>Blogs </a:t>
            </a:r>
          </a:p>
          <a:p>
            <a:r>
              <a:rPr lang="en-US" dirty="0" smtClean="0"/>
              <a:t> Ideal for expressing personal opinions and providing updates about yourself publicly as well as to your friends. </a:t>
            </a:r>
          </a:p>
          <a:p>
            <a:r>
              <a:rPr lang="en-US" dirty="0" smtClean="0"/>
              <a:t>Microblogs </a:t>
            </a:r>
          </a:p>
          <a:p>
            <a:r>
              <a:rPr lang="en-US" dirty="0" smtClean="0"/>
              <a:t> Best for very short summary updates you want existing followers to see and that can also be found by anyone searching for you or for the topic you cover. </a:t>
            </a:r>
          </a:p>
          <a:p>
            <a:r>
              <a:rPr lang="en-US" dirty="0" smtClean="0"/>
              <a:t>Forums </a:t>
            </a:r>
          </a:p>
          <a:p>
            <a:r>
              <a:rPr lang="en-US" dirty="0" smtClean="0"/>
              <a:t> Best for discussing topics of shared interest and communicating as part of a community. </a:t>
            </a:r>
          </a:p>
        </p:txBody>
      </p:sp>
      <p:sp>
        <p:nvSpPr>
          <p:cNvPr id="4" name="Slide Number Placeholder 3"/>
          <p:cNvSpPr>
            <a:spLocks noGrp="1"/>
          </p:cNvSpPr>
          <p:nvPr>
            <p:ph type="sldNum" sz="quarter" idx="10"/>
          </p:nvPr>
        </p:nvSpPr>
        <p:spPr/>
        <p:txBody>
          <a:bodyPr/>
          <a:lstStyle/>
          <a:p>
            <a:fld id="{E376C27E-1E82-479A-99F2-BEB202CCAE81}" type="slidenum">
              <a:rPr lang="en-US" smtClean="0"/>
              <a:pPr/>
              <a:t>22</a:t>
            </a:fld>
            <a:endParaRPr lang="en-US"/>
          </a:p>
        </p:txBody>
      </p:sp>
    </p:spTree>
    <p:extLst>
      <p:ext uri="{BB962C8B-B14F-4D97-AF65-F5344CB8AC3E}">
        <p14:creationId xmlns:p14="http://schemas.microsoft.com/office/powerpoint/2010/main" val="2705497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VoIP calls </a:t>
            </a:r>
          </a:p>
          <a:p>
            <a:r>
              <a:rPr lang="en-US" dirty="0" smtClean="0"/>
              <a:t> Useful for chatting with friends or business associates. Requires a reliable, high-speed web connection and use of the same VoIP service. Works well for families keeping touch around the globe using phone or video. </a:t>
            </a:r>
          </a:p>
          <a:p>
            <a:r>
              <a:rPr lang="en-US" dirty="0" smtClean="0"/>
              <a:t>Videoconferencing </a:t>
            </a:r>
          </a:p>
          <a:p>
            <a:r>
              <a:rPr lang="en-US" dirty="0" smtClean="0"/>
              <a:t> Appropriate mainly for the workplace or schools and colleges so groups can interact visually</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pPr/>
              <a:t>23</a:t>
            </a:fld>
            <a:endParaRPr lang="en-US"/>
          </a:p>
        </p:txBody>
      </p:sp>
    </p:spTree>
    <p:extLst>
      <p:ext uri="{BB962C8B-B14F-4D97-AF65-F5344CB8AC3E}">
        <p14:creationId xmlns:p14="http://schemas.microsoft.com/office/powerpoint/2010/main" val="2927505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BAFD9DD8-BA36-4C19-A659-F618440E8749}" type="datetime1">
              <a:rPr lang="en-US" smtClean="0"/>
              <a:t>2/19/2022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418" y="0"/>
            <a:ext cx="1936623" cy="801494"/>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0418" y="0"/>
            <a:ext cx="1936623" cy="801494"/>
          </a:xfrm>
          <a:prstGeom prst="rect">
            <a:avLst/>
          </a:prstGeom>
        </p:spPr>
      </p:pic>
    </p:spTree>
    <p:extLst>
      <p:ext uri="{BB962C8B-B14F-4D97-AF65-F5344CB8AC3E}">
        <p14:creationId xmlns:p14="http://schemas.microsoft.com/office/powerpoint/2010/main" val="3497128486"/>
      </p:ext>
    </p:extLst>
  </p:cSld>
  <p:clrMapOvr>
    <a:masterClrMapping/>
  </p:clrMapOvr>
  <p:transition spd="slow" advTm="37046">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81C593-E7BA-4A2F-A93F-4F93C7C6A679}" type="datetime1">
              <a:rPr lang="en-US" smtClean="0"/>
              <a:t>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944831917"/>
      </p:ext>
    </p:extLst>
  </p:cSld>
  <p:clrMapOvr>
    <a:masterClrMapping/>
  </p:clrMapOvr>
  <p:transition spd="slow" advTm="37046">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CBF22-A0FB-4333-B85F-B3988A92E9F7}" type="datetime1">
              <a:rPr lang="en-US" smtClean="0"/>
              <a:t>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494456206"/>
      </p:ext>
    </p:extLst>
  </p:cSld>
  <p:clrMapOvr>
    <a:masterClrMapping/>
  </p:clrMapOvr>
  <p:transition spd="slow" advTm="37046">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591287-6B7E-4B26-B968-CC4CD0F1BD85}" type="datetime1">
              <a:rPr lang="en-US" smtClean="0"/>
              <a:t>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923259087"/>
      </p:ext>
    </p:extLst>
  </p:cSld>
  <p:clrMapOvr>
    <a:masterClrMapping/>
  </p:clrMapOvr>
  <p:transition spd="slow" advTm="37046">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D7399B0-1701-43B8-8278-E49775039094}" type="datetime1">
              <a:rPr lang="en-US" smtClean="0"/>
              <a:t>2/19/2022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4071" y="-29099"/>
            <a:ext cx="2204729" cy="912452"/>
          </a:xfrm>
          <a:prstGeom prst="rect">
            <a:avLst/>
          </a:prstGeom>
        </p:spPr>
      </p:pic>
    </p:spTree>
    <p:extLst>
      <p:ext uri="{BB962C8B-B14F-4D97-AF65-F5344CB8AC3E}">
        <p14:creationId xmlns:p14="http://schemas.microsoft.com/office/powerpoint/2010/main" val="216853155"/>
      </p:ext>
    </p:extLst>
  </p:cSld>
  <p:clrMapOvr>
    <a:overrideClrMapping bg1="dk1" tx1="lt1" bg2="dk2" tx2="lt2" accent1="accent1" accent2="accent2" accent3="accent3" accent4="accent4" accent5="accent5" accent6="accent6" hlink="hlink" folHlink="folHlink"/>
  </p:clrMapOvr>
  <p:transition spd="slow" advTm="37046">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532AD7-3BA8-4E8A-96EC-1FD93F2A6427}" type="datetime1">
              <a:rPr lang="en-US" smtClean="0"/>
              <a:t>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258374218"/>
      </p:ext>
    </p:extLst>
  </p:cSld>
  <p:clrMapOvr>
    <a:masterClrMapping/>
  </p:clrMapOvr>
  <p:transition spd="slow" advTm="37046">
    <p:randomBar dir="vert"/>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376BB7-2C70-4165-BBB7-B2FB4D970BD0}" type="datetime1">
              <a:rPr lang="en-US" smtClean="0"/>
              <a:t>2/19/2022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4116057286"/>
      </p:ext>
    </p:extLst>
  </p:cSld>
  <p:clrMapOvr>
    <a:masterClrMapping/>
  </p:clrMapOvr>
  <p:transition spd="slow" advTm="37046">
    <p:randomBar dir="vert"/>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C5CBEA-AD80-418C-90A9-A39E2B74326D}" type="datetime1">
              <a:rPr lang="en-US" smtClean="0"/>
              <a:t>2/19/2022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460996114"/>
      </p:ext>
    </p:extLst>
  </p:cSld>
  <p:clrMapOvr>
    <a:masterClrMapping/>
  </p:clrMapOvr>
  <p:transition spd="slow" advTm="37046">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EFB95-3B07-499C-B931-402EE2DD05FF}" type="datetime1">
              <a:rPr lang="en-US" smtClean="0"/>
              <a:t>2/19/2022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44556062"/>
      </p:ext>
    </p:extLst>
  </p:cSld>
  <p:clrMapOvr>
    <a:masterClrMapping/>
  </p:clrMapOvr>
  <p:transition spd="slow" advTm="37046">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CB4CBEB8-5E8E-42F7-8A68-D35B4ED66253}" type="datetime1">
              <a:rPr lang="en-US" smtClean="0"/>
              <a:t>2/19/2022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pPr/>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4071" y="-29099"/>
            <a:ext cx="2204729" cy="912452"/>
          </a:xfrm>
          <a:prstGeom prst="rect">
            <a:avLst/>
          </a:prstGeom>
        </p:spPr>
      </p:pic>
    </p:spTree>
    <p:extLst>
      <p:ext uri="{BB962C8B-B14F-4D97-AF65-F5344CB8AC3E}">
        <p14:creationId xmlns:p14="http://schemas.microsoft.com/office/powerpoint/2010/main" val="2018134778"/>
      </p:ext>
    </p:extLst>
  </p:cSld>
  <p:clrMapOvr>
    <a:masterClrMapping/>
  </p:clrMapOvr>
  <p:transition spd="slow" advTm="37046">
    <p:randomBar dir="vert"/>
  </p:transition>
  <p:timing>
    <p:tnLst>
      <p:par>
        <p:cTn id="1" dur="indefinite" restart="never" nodeType="tmRoot"/>
      </p:par>
    </p:tnLst>
  </p:timing>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AA40D7DC-C532-4711-836F-9BC7AC1F0384}" type="datetime1">
              <a:rPr lang="en-US" smtClean="0"/>
              <a:t>2/19/2022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pPr/>
              <a:t>‹#›</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4071" y="-29099"/>
            <a:ext cx="2204729" cy="912452"/>
          </a:xfrm>
          <a:prstGeom prst="rect">
            <a:avLst/>
          </a:prstGeom>
        </p:spPr>
      </p:pic>
    </p:spTree>
    <p:extLst>
      <p:ext uri="{BB962C8B-B14F-4D97-AF65-F5344CB8AC3E}">
        <p14:creationId xmlns:p14="http://schemas.microsoft.com/office/powerpoint/2010/main" val="2509337483"/>
      </p:ext>
    </p:extLst>
  </p:cSld>
  <p:clrMapOvr>
    <a:masterClrMapping/>
  </p:clrMapOvr>
  <p:transition spd="slow" advTm="37046">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7501E5D8-5C44-4F79-A201-DEE0F7EED364}" type="datetime1">
              <a:rPr lang="en-US" smtClean="0"/>
              <a:t>2/19/2022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19118" y="-12700"/>
            <a:ext cx="1936623" cy="801494"/>
          </a:xfrm>
          <a:prstGeom prst="rect">
            <a:avLst/>
          </a:prstGeom>
        </p:spPr>
      </p:pic>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019118" y="-12700"/>
            <a:ext cx="1936623" cy="801494"/>
          </a:xfrm>
          <a:prstGeom prst="rect">
            <a:avLst/>
          </a:prstGeom>
        </p:spPr>
      </p:pic>
    </p:spTree>
    <p:extLst>
      <p:ext uri="{BB962C8B-B14F-4D97-AF65-F5344CB8AC3E}">
        <p14:creationId xmlns:p14="http://schemas.microsoft.com/office/powerpoint/2010/main" val="232403563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slow" advTm="37046">
    <p:randomBar dir="vert"/>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5100" b="0" i="0" u="none"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b="0" i="0" u="none"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000" b="1" dirty="0" smtClean="0">
                <a:solidFill>
                  <a:schemeClr val="tx1"/>
                </a:solidFill>
              </a:rPr>
              <a:t>Chapter 14: </a:t>
            </a:r>
            <a:br>
              <a:rPr lang="en-US" sz="4000" b="1" dirty="0" smtClean="0">
                <a:solidFill>
                  <a:schemeClr val="tx1"/>
                </a:solidFill>
              </a:rPr>
            </a:br>
            <a:r>
              <a:rPr lang="en-US" sz="4000" b="1" dirty="0" smtClean="0">
                <a:solidFill>
                  <a:schemeClr val="tx1"/>
                </a:solidFill>
              </a:rPr>
              <a:t>Online </a:t>
            </a:r>
            <a:br>
              <a:rPr lang="en-US" sz="4000" b="1" dirty="0" smtClean="0">
                <a:solidFill>
                  <a:schemeClr val="tx1"/>
                </a:solidFill>
              </a:rPr>
            </a:br>
            <a:r>
              <a:rPr lang="en-US" sz="4000" b="1" dirty="0" smtClean="0">
                <a:solidFill>
                  <a:schemeClr val="tx1"/>
                </a:solidFill>
              </a:rPr>
              <a:t>Communication</a:t>
            </a:r>
            <a:endParaRPr lang="en-US" sz="4000" b="1" dirty="0">
              <a:solidFill>
                <a:schemeClr val="tx1"/>
              </a:solidFill>
            </a:endParaRPr>
          </a:p>
        </p:txBody>
      </p:sp>
      <p:sp>
        <p:nvSpPr>
          <p:cNvPr id="2051" name="Rectangle 3"/>
          <p:cNvSpPr>
            <a:spLocks noGrp="1" noChangeArrowheads="1"/>
          </p:cNvSpPr>
          <p:nvPr>
            <p:ph type="subTitle" idx="1"/>
          </p:nvPr>
        </p:nvSpPr>
        <p:spPr/>
        <p:txBody>
          <a:bodyPr/>
          <a:lstStyle/>
          <a:p>
            <a:pPr eaLnBrk="1" hangingPunct="1"/>
            <a:r>
              <a:rPr lang="en-US" altLang="en-US" b="1" dirty="0" smtClean="0">
                <a:solidFill>
                  <a:schemeClr val="bg1"/>
                </a:solidFill>
                <a:ea typeface="ＭＳ Ｐゴシック" panose="020B0600070205080204" pitchFamily="34" charset="-128"/>
              </a:rPr>
              <a:t>Instructor: &lt;</a:t>
            </a:r>
            <a:r>
              <a:rPr lang="en-US" altLang="en-US" b="1" dirty="0" err="1" smtClean="0">
                <a:solidFill>
                  <a:schemeClr val="bg1"/>
                </a:solidFill>
                <a:ea typeface="ＭＳ Ｐゴシック" panose="020B0600070205080204" pitchFamily="34" charset="-128"/>
              </a:rPr>
              <a:t>Daw</a:t>
            </a:r>
            <a:r>
              <a:rPr lang="en-US" altLang="en-US" b="1" dirty="0" smtClean="0">
                <a:solidFill>
                  <a:schemeClr val="bg1"/>
                </a:solidFill>
                <a:ea typeface="ＭＳ Ｐゴシック" panose="020B0600070205080204" pitchFamily="34" charset="-128"/>
              </a:rPr>
              <a:t> </a:t>
            </a:r>
            <a:r>
              <a:rPr lang="en-US" altLang="en-US" b="1" dirty="0" err="1" smtClean="0">
                <a:solidFill>
                  <a:schemeClr val="bg1"/>
                </a:solidFill>
                <a:ea typeface="ＭＳ Ｐゴシック" panose="020B0600070205080204" pitchFamily="34" charset="-128"/>
              </a:rPr>
              <a:t>Khin</a:t>
            </a:r>
            <a:r>
              <a:rPr lang="en-US" altLang="en-US" b="1" dirty="0" smtClean="0">
                <a:solidFill>
                  <a:schemeClr val="bg1"/>
                </a:solidFill>
                <a:ea typeface="ＭＳ Ｐゴシック" panose="020B0600070205080204" pitchFamily="34" charset="-128"/>
              </a:rPr>
              <a:t> </a:t>
            </a:r>
            <a:r>
              <a:rPr lang="en-US" altLang="en-US" b="1" dirty="0" err="1" smtClean="0">
                <a:solidFill>
                  <a:schemeClr val="bg1"/>
                </a:solidFill>
                <a:ea typeface="ＭＳ Ｐゴシック" panose="020B0600070205080204" pitchFamily="34" charset="-128"/>
              </a:rPr>
              <a:t>Myat</a:t>
            </a:r>
            <a:r>
              <a:rPr lang="en-US" altLang="en-US" b="1" dirty="0" smtClean="0">
                <a:solidFill>
                  <a:schemeClr val="bg1"/>
                </a:solidFill>
                <a:ea typeface="ＭＳ Ｐゴシック" panose="020B0600070205080204" pitchFamily="34" charset="-128"/>
              </a:rPr>
              <a:t> Thu&gt;</a:t>
            </a:r>
          </a:p>
        </p:txBody>
      </p:sp>
      <p:sp>
        <p:nvSpPr>
          <p:cNvPr id="2" name="Slide Number Placeholder 1"/>
          <p:cNvSpPr>
            <a:spLocks noGrp="1"/>
          </p:cNvSpPr>
          <p:nvPr>
            <p:ph type="sldNum" sz="quarter" idx="12"/>
          </p:nvPr>
        </p:nvSpPr>
        <p:spPr/>
        <p:txBody>
          <a:bodyPr/>
          <a:lstStyle/>
          <a:p>
            <a:fld id="{71766878-3199-4EAB-94E7-2D6D11070E14}" type="slidenum">
              <a:rPr lang="en-US" smtClean="0"/>
              <a:pPr/>
              <a:t>1</a:t>
            </a:fld>
            <a:endParaRPr lang="en-US" dirty="0"/>
          </a:p>
        </p:txBody>
      </p:sp>
    </p:spTree>
    <p:extLst>
      <p:ext uri="{BB962C8B-B14F-4D97-AF65-F5344CB8AC3E}">
        <p14:creationId xmlns:p14="http://schemas.microsoft.com/office/powerpoint/2010/main" val="1233205811"/>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Networking</a:t>
            </a:r>
            <a:endParaRPr lang="en-US" dirty="0"/>
          </a:p>
        </p:txBody>
      </p:sp>
      <p:sp>
        <p:nvSpPr>
          <p:cNvPr id="3" name="Content Placeholder 2"/>
          <p:cNvSpPr>
            <a:spLocks noGrp="1"/>
          </p:cNvSpPr>
          <p:nvPr>
            <p:ph idx="1"/>
          </p:nvPr>
        </p:nvSpPr>
        <p:spPr>
          <a:xfrm>
            <a:off x="3129688" y="1734672"/>
            <a:ext cx="8135471" cy="4881281"/>
          </a:xfrm>
        </p:spPr>
        <p:txBody>
          <a:bodyPr>
            <a:normAutofit fontScale="92500"/>
          </a:bodyPr>
          <a:lstStyle/>
          <a:p>
            <a:pPr algn="just">
              <a:lnSpc>
                <a:spcPct val="160000"/>
              </a:lnSpc>
            </a:pPr>
            <a:r>
              <a:rPr lang="en-US" dirty="0" smtClean="0"/>
              <a:t>Umbrella term for sites such as Facebook, Twitter, LinkedIn, and Google+</a:t>
            </a:r>
          </a:p>
          <a:p>
            <a:pPr algn="just">
              <a:lnSpc>
                <a:spcPct val="160000"/>
              </a:lnSpc>
            </a:pPr>
            <a:r>
              <a:rPr lang="en-US" dirty="0"/>
              <a:t>U</a:t>
            </a:r>
            <a:r>
              <a:rPr lang="en-US" dirty="0" smtClean="0"/>
              <a:t>sers </a:t>
            </a:r>
            <a:r>
              <a:rPr lang="en-US" dirty="0"/>
              <a:t>can post information about themselves and create </a:t>
            </a:r>
            <a:r>
              <a:rPr lang="en-US" dirty="0" smtClean="0"/>
              <a:t>groups of </a:t>
            </a:r>
            <a:r>
              <a:rPr lang="en-US" dirty="0"/>
              <a:t>people with shared interests with which to chat and exchange ideas and web links.</a:t>
            </a:r>
            <a:endParaRPr lang="en-US" dirty="0" smtClean="0"/>
          </a:p>
          <a:p>
            <a:pPr algn="just">
              <a:lnSpc>
                <a:spcPct val="160000"/>
              </a:lnSpc>
            </a:pPr>
            <a:r>
              <a:rPr lang="en-US" dirty="0" smtClean="0"/>
              <a:t>User creates a profile and posts status updates, writings, photos, and forwards</a:t>
            </a:r>
          </a:p>
          <a:p>
            <a:pPr algn="just">
              <a:lnSpc>
                <a:spcPct val="160000"/>
              </a:lnSpc>
            </a:pPr>
            <a:r>
              <a:rPr lang="en-US" dirty="0" smtClean="0"/>
              <a:t>Some services use tags, or hashtags (#): a topic or subject assigned to a social networking post.</a:t>
            </a:r>
          </a:p>
          <a:p>
            <a:pPr algn="just">
              <a:lnSpc>
                <a:spcPct val="160000"/>
              </a:lnSpc>
            </a:pPr>
            <a:r>
              <a:rPr lang="en-US" dirty="0" smtClean="0"/>
              <a:t>Some social network are specialized (Instagram for photos, Vine for video, </a:t>
            </a:r>
            <a:r>
              <a:rPr lang="en-US" dirty="0" err="1" smtClean="0"/>
              <a:t>Reddit</a:t>
            </a:r>
            <a:r>
              <a:rPr lang="en-US" dirty="0" smtClean="0"/>
              <a:t> for news, YouTube for video-sharing and </a:t>
            </a:r>
            <a:r>
              <a:rPr lang="en-US" dirty="0" err="1" smtClean="0"/>
              <a:t>LinkIn</a:t>
            </a:r>
            <a:r>
              <a:rPr lang="en-US" dirty="0" smtClean="0"/>
              <a:t> for business networking)</a:t>
            </a:r>
          </a:p>
          <a:p>
            <a:pPr algn="just">
              <a:lnSpc>
                <a:spcPct val="160000"/>
              </a:lnSpc>
            </a:pPr>
            <a:endParaRPr lang="en-US" dirty="0" smtClean="0"/>
          </a:p>
          <a:p>
            <a:pPr algn="just">
              <a:lnSpc>
                <a:spcPct val="160000"/>
              </a:lnSpc>
            </a:pPr>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10</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8529"/>
            <a:ext cx="3129688" cy="5849471"/>
          </a:xfrm>
          <a:prstGeom prst="rect">
            <a:avLst/>
          </a:prstGeom>
        </p:spPr>
      </p:pic>
    </p:spTree>
    <p:extLst>
      <p:ext uri="{BB962C8B-B14F-4D97-AF65-F5344CB8AC3E}">
        <p14:creationId xmlns:p14="http://schemas.microsoft.com/office/powerpoint/2010/main" val="1103614801"/>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375"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8" dur="375"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9" dur="375" accel="50000" fill="hold">
                                          <p:stCondLst>
                                            <p:cond delay="375"/>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0" dur="75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1" dur="375"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2" dur="375"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3" dur="375" accel="50000" fill="hold">
                                          <p:stCondLst>
                                            <p:cond delay="375"/>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4" dur="750" decel="50000">
                                          <p:stCondLst>
                                            <p:cond delay="0"/>
                                          </p:stCondLst>
                                        </p:cTn>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iterate type="lt">
                                    <p:tmPct val="10000"/>
                                  </p:iterate>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375"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0" dur="375"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1" dur="375" accel="50000" fill="hold">
                                          <p:stCondLst>
                                            <p:cond delay="375"/>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2" dur="75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3" dur="375"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4" dur="375"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5" dur="375" accel="50000" fill="hold">
                                          <p:stCondLst>
                                            <p:cond delay="375"/>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6" dur="750" decel="50000">
                                          <p:stCondLst>
                                            <p:cond delay="0"/>
                                          </p:stCondLst>
                                        </p:cTn>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iterate type="lt">
                                    <p:tmPct val="10000"/>
                                  </p:iterate>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375"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2" dur="375"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3" dur="375" accel="50000" fill="hold">
                                          <p:stCondLst>
                                            <p:cond delay="375"/>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4" dur="75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5" dur="375"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6" dur="375"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7" dur="375" accel="50000" fill="hold">
                                          <p:stCondLst>
                                            <p:cond delay="375"/>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8" dur="750" decel="50000">
                                          <p:stCondLst>
                                            <p:cond delay="0"/>
                                          </p:stCondLst>
                                        </p:cTn>
                                        <p:tgtEl>
                                          <p:spTgt spid="3">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iterate type="lt">
                                    <p:tmPct val="10000"/>
                                  </p:iterate>
                                  <p:childTnLst>
                                    <p:set>
                                      <p:cBhvr>
                                        <p:cTn id="52" dur="1" fill="hold">
                                          <p:stCondLst>
                                            <p:cond delay="0"/>
                                          </p:stCondLst>
                                        </p:cTn>
                                        <p:tgtEl>
                                          <p:spTgt spid="3">
                                            <p:txEl>
                                              <p:pRg st="3" end="3"/>
                                            </p:txEl>
                                          </p:spTgt>
                                        </p:tgtEl>
                                        <p:attrNameLst>
                                          <p:attrName>style.visibility</p:attrName>
                                        </p:attrNameLst>
                                      </p:cBhvr>
                                      <p:to>
                                        <p:strVal val="visible"/>
                                      </p:to>
                                    </p:set>
                                    <p:anim calcmode="lin" valueType="num">
                                      <p:cBhvr>
                                        <p:cTn id="53" dur="375"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4" dur="375"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5" dur="375" accel="50000" fill="hold">
                                          <p:stCondLst>
                                            <p:cond delay="375"/>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6" dur="75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7" dur="375"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8" dur="375"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9" dur="375" accel="50000" fill="hold">
                                          <p:stCondLst>
                                            <p:cond delay="375"/>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60" dur="750" decel="50000">
                                          <p:stCondLst>
                                            <p:cond delay="0"/>
                                          </p:stCondLst>
                                        </p:cTn>
                                        <p:tgtEl>
                                          <p:spTgt spid="3">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grpId="0" nodeType="clickEffect">
                                  <p:stCondLst>
                                    <p:cond delay="0"/>
                                  </p:stCondLst>
                                  <p:iterate type="lt">
                                    <p:tmPct val="10000"/>
                                  </p:iterate>
                                  <p:childTnLst>
                                    <p:set>
                                      <p:cBhvr>
                                        <p:cTn id="64" dur="1" fill="hold">
                                          <p:stCondLst>
                                            <p:cond delay="0"/>
                                          </p:stCondLst>
                                        </p:cTn>
                                        <p:tgtEl>
                                          <p:spTgt spid="3">
                                            <p:txEl>
                                              <p:pRg st="4" end="4"/>
                                            </p:txEl>
                                          </p:spTgt>
                                        </p:tgtEl>
                                        <p:attrNameLst>
                                          <p:attrName>style.visibility</p:attrName>
                                        </p:attrNameLst>
                                      </p:cBhvr>
                                      <p:to>
                                        <p:strVal val="visible"/>
                                      </p:to>
                                    </p:set>
                                    <p:anim calcmode="lin" valueType="num">
                                      <p:cBhvr>
                                        <p:cTn id="65" dur="375"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6" dur="375"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7" dur="375" accel="50000" fill="hold">
                                          <p:stCondLst>
                                            <p:cond delay="375"/>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8" dur="75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9" dur="375"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70" dur="375"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71" dur="375" accel="50000" fill="hold">
                                          <p:stCondLst>
                                            <p:cond delay="375"/>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2" dur="75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Blogs </a:t>
            </a:r>
            <a:endParaRPr lang="en-US" dirty="0"/>
          </a:p>
        </p:txBody>
      </p:sp>
      <p:sp>
        <p:nvSpPr>
          <p:cNvPr id="3" name="Content Placeholder 2"/>
          <p:cNvSpPr>
            <a:spLocks noGrp="1"/>
          </p:cNvSpPr>
          <p:nvPr>
            <p:ph idx="1"/>
          </p:nvPr>
        </p:nvSpPr>
        <p:spPr>
          <a:xfrm>
            <a:off x="3657600" y="1343232"/>
            <a:ext cx="8302785" cy="3985240"/>
          </a:xfrm>
        </p:spPr>
        <p:txBody>
          <a:bodyPr>
            <a:normAutofit/>
          </a:bodyPr>
          <a:lstStyle/>
          <a:p>
            <a:pPr algn="just">
              <a:lnSpc>
                <a:spcPct val="150000"/>
              </a:lnSpc>
            </a:pPr>
            <a:r>
              <a:rPr lang="en-US" sz="1800" b="1" dirty="0" smtClean="0"/>
              <a:t>Blog: </a:t>
            </a:r>
            <a:r>
              <a:rPr lang="en-US" sz="1800" dirty="0" smtClean="0"/>
              <a:t>A web page containing personal experiences and opinions, with posts listed most-recent-first</a:t>
            </a:r>
          </a:p>
          <a:p>
            <a:pPr algn="just">
              <a:lnSpc>
                <a:spcPct val="150000"/>
              </a:lnSpc>
            </a:pPr>
            <a:r>
              <a:rPr lang="en-US" sz="1800" dirty="0" smtClean="0"/>
              <a:t>Blog posts </a:t>
            </a:r>
            <a:r>
              <a:rPr lang="en-US" sz="1800" dirty="0"/>
              <a:t>differ from websites that contain news stories and marketing information in </a:t>
            </a:r>
            <a:r>
              <a:rPr lang="en-US" sz="1800" dirty="0" smtClean="0"/>
              <a:t>that they </a:t>
            </a:r>
            <a:r>
              <a:rPr lang="en-US" sz="1800" dirty="0"/>
              <a:t>are personal and often opinionated in nature. </a:t>
            </a:r>
            <a:endParaRPr lang="en-US" sz="1800" dirty="0" smtClean="0"/>
          </a:p>
          <a:p>
            <a:pPr algn="just">
              <a:lnSpc>
                <a:spcPct val="150000"/>
              </a:lnSpc>
            </a:pPr>
            <a:r>
              <a:rPr lang="en-US" sz="1800" dirty="0" smtClean="0"/>
              <a:t>Some </a:t>
            </a:r>
            <a:r>
              <a:rPr lang="en-US" sz="1800" dirty="0"/>
              <a:t>blogs </a:t>
            </a:r>
            <a:r>
              <a:rPr lang="en-US" sz="1800" dirty="0" smtClean="0"/>
              <a:t>are similar </a:t>
            </a:r>
            <a:r>
              <a:rPr lang="en-US" sz="1800" dirty="0"/>
              <a:t>to personal diaries, but others are run by users with specialist knowledge of </a:t>
            </a:r>
            <a:r>
              <a:rPr lang="en-US" sz="1800" dirty="0" smtClean="0"/>
              <a:t>a topic </a:t>
            </a:r>
            <a:r>
              <a:rPr lang="en-US" sz="1800" dirty="0"/>
              <a:t>they want to share with other people. </a:t>
            </a:r>
            <a:endParaRPr lang="en-US" sz="1800" dirty="0" smtClean="0"/>
          </a:p>
        </p:txBody>
      </p:sp>
      <p:sp>
        <p:nvSpPr>
          <p:cNvPr id="6" name="Slide Number Placeholder 5"/>
          <p:cNvSpPr>
            <a:spLocks noGrp="1"/>
          </p:cNvSpPr>
          <p:nvPr>
            <p:ph type="sldNum" sz="quarter" idx="12"/>
          </p:nvPr>
        </p:nvSpPr>
        <p:spPr/>
        <p:txBody>
          <a:bodyPr/>
          <a:lstStyle/>
          <a:p>
            <a:fld id="{71766878-3199-4EAB-94E7-2D6D11070E14}" type="slidenum">
              <a:rPr lang="en-US" smtClean="0"/>
              <a:t>11</a:t>
            </a:fld>
            <a:endParaRPr lang="en-US" dirty="0"/>
          </a:p>
        </p:txBody>
      </p:sp>
      <p:pic>
        <p:nvPicPr>
          <p:cNvPr id="4" name="Picture 3"/>
          <p:cNvPicPr>
            <a:picLocks noChangeAspect="1"/>
          </p:cNvPicPr>
          <p:nvPr/>
        </p:nvPicPr>
        <p:blipFill>
          <a:blip r:embed="rId2"/>
          <a:stretch>
            <a:fillRect/>
          </a:stretch>
        </p:blipFill>
        <p:spPr>
          <a:xfrm>
            <a:off x="4814046" y="3997822"/>
            <a:ext cx="4625789" cy="28601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33" y="1259384"/>
            <a:ext cx="3438525" cy="5476875"/>
          </a:xfrm>
          <a:prstGeom prst="rect">
            <a:avLst/>
          </a:prstGeom>
        </p:spPr>
      </p:pic>
    </p:spTree>
    <p:extLst>
      <p:ext uri="{BB962C8B-B14F-4D97-AF65-F5344CB8AC3E}">
        <p14:creationId xmlns:p14="http://schemas.microsoft.com/office/powerpoint/2010/main" val="1023220568"/>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Microblogs</a:t>
            </a:r>
            <a:endParaRPr lang="en-US" dirty="0"/>
          </a:p>
        </p:txBody>
      </p:sp>
      <p:sp>
        <p:nvSpPr>
          <p:cNvPr id="3" name="Content Placeholder 2"/>
          <p:cNvSpPr>
            <a:spLocks noGrp="1"/>
          </p:cNvSpPr>
          <p:nvPr>
            <p:ph idx="1"/>
          </p:nvPr>
        </p:nvSpPr>
        <p:spPr>
          <a:xfrm>
            <a:off x="948278" y="1874517"/>
            <a:ext cx="8241946" cy="4768330"/>
          </a:xfrm>
        </p:spPr>
        <p:txBody>
          <a:bodyPr>
            <a:normAutofit fontScale="92500" lnSpcReduction="20000"/>
          </a:bodyPr>
          <a:lstStyle/>
          <a:p>
            <a:pPr algn="just">
              <a:lnSpc>
                <a:spcPct val="160000"/>
              </a:lnSpc>
            </a:pPr>
            <a:r>
              <a:rPr lang="en-US" b="1" dirty="0" smtClean="0"/>
              <a:t>Microblog: </a:t>
            </a:r>
            <a:r>
              <a:rPr lang="en-US" dirty="0" smtClean="0"/>
              <a:t>a </a:t>
            </a:r>
            <a:r>
              <a:rPr lang="en-US" dirty="0"/>
              <a:t>form of blogging that allows users to post brief text </a:t>
            </a:r>
            <a:r>
              <a:rPr lang="en-US" dirty="0" smtClean="0"/>
              <a:t>commentary or </a:t>
            </a:r>
            <a:r>
              <a:rPr lang="en-US" dirty="0"/>
              <a:t>post photos and audio clips. </a:t>
            </a:r>
            <a:endParaRPr lang="en-US" dirty="0" smtClean="0"/>
          </a:p>
          <a:p>
            <a:pPr algn="just">
              <a:lnSpc>
                <a:spcPct val="160000"/>
              </a:lnSpc>
            </a:pPr>
            <a:r>
              <a:rPr lang="en-US" dirty="0" smtClean="0"/>
              <a:t>On </a:t>
            </a:r>
            <a:r>
              <a:rPr lang="en-US" dirty="0"/>
              <a:t>Twitter (the best-known microblogging platform</a:t>
            </a:r>
            <a:r>
              <a:rPr lang="en-US" dirty="0" smtClean="0"/>
              <a:t>), each </a:t>
            </a:r>
            <a:r>
              <a:rPr lang="en-US" dirty="0"/>
              <a:t>post (called a ―</a:t>
            </a:r>
            <a:r>
              <a:rPr lang="en-US" dirty="0" smtClean="0"/>
              <a:t>tweet) </a:t>
            </a:r>
            <a:r>
              <a:rPr lang="en-US" dirty="0"/>
              <a:t>can be no longer than 140 characters. </a:t>
            </a:r>
            <a:endParaRPr lang="en-US" dirty="0" smtClean="0"/>
          </a:p>
          <a:p>
            <a:pPr algn="just">
              <a:lnSpc>
                <a:spcPct val="160000"/>
              </a:lnSpc>
            </a:pPr>
            <a:r>
              <a:rPr lang="en-US" dirty="0"/>
              <a:t>L</a:t>
            </a:r>
            <a:r>
              <a:rPr lang="en-US" dirty="0" smtClean="0"/>
              <a:t>ink </a:t>
            </a:r>
            <a:r>
              <a:rPr lang="en-US" dirty="0"/>
              <a:t>to blog posts the users </a:t>
            </a:r>
            <a:r>
              <a:rPr lang="en-US" dirty="0" smtClean="0"/>
              <a:t>have written </a:t>
            </a:r>
            <a:r>
              <a:rPr lang="en-US" dirty="0"/>
              <a:t>or to online articles they've found interesting and want to share or discuss</a:t>
            </a:r>
            <a:r>
              <a:rPr lang="en-US" dirty="0" smtClean="0"/>
              <a:t>, while </a:t>
            </a:r>
            <a:r>
              <a:rPr lang="en-US" dirty="0"/>
              <a:t>others serve as a means for people in the public eye </a:t>
            </a:r>
            <a:r>
              <a:rPr lang="en-US" dirty="0" smtClean="0"/>
              <a:t>to communicate </a:t>
            </a:r>
            <a:r>
              <a:rPr lang="en-US" dirty="0"/>
              <a:t>with their fans</a:t>
            </a:r>
            <a:r>
              <a:rPr lang="en-US" dirty="0" smtClean="0"/>
              <a:t>.</a:t>
            </a:r>
          </a:p>
          <a:p>
            <a:pPr algn="just">
              <a:lnSpc>
                <a:spcPct val="160000"/>
              </a:lnSpc>
            </a:pPr>
            <a:r>
              <a:rPr lang="en-US" dirty="0"/>
              <a:t>To </a:t>
            </a:r>
            <a:r>
              <a:rPr lang="en-US" dirty="0" smtClean="0"/>
              <a:t>address a </a:t>
            </a:r>
            <a:r>
              <a:rPr lang="en-US" dirty="0"/>
              <a:t>post to someone, put an @ sign in front of the username. </a:t>
            </a:r>
            <a:endParaRPr lang="en-US" dirty="0" smtClean="0"/>
          </a:p>
          <a:p>
            <a:pPr algn="just">
              <a:lnSpc>
                <a:spcPct val="160000"/>
              </a:lnSpc>
            </a:pPr>
            <a:r>
              <a:rPr lang="en-US" dirty="0" smtClean="0"/>
              <a:t>To </a:t>
            </a:r>
            <a:r>
              <a:rPr lang="en-US" dirty="0"/>
              <a:t>make a post more likely to be </a:t>
            </a:r>
            <a:r>
              <a:rPr lang="en-US" dirty="0" smtClean="0"/>
              <a:t>found, can </a:t>
            </a:r>
            <a:r>
              <a:rPr lang="en-US" dirty="0"/>
              <a:t>add a # (hashtag) indicating the topic.</a:t>
            </a:r>
          </a:p>
        </p:txBody>
      </p:sp>
      <p:sp>
        <p:nvSpPr>
          <p:cNvPr id="7" name="Slide Number Placeholder 6"/>
          <p:cNvSpPr>
            <a:spLocks noGrp="1"/>
          </p:cNvSpPr>
          <p:nvPr>
            <p:ph type="sldNum" sz="quarter" idx="12"/>
          </p:nvPr>
        </p:nvSpPr>
        <p:spPr/>
        <p:txBody>
          <a:bodyPr/>
          <a:lstStyle/>
          <a:p>
            <a:fld id="{71766878-3199-4EAB-94E7-2D6D11070E14}" type="slidenum">
              <a:rPr lang="en-US" smtClean="0"/>
              <a:t>12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6825" y="1128451"/>
            <a:ext cx="3305175" cy="5486400"/>
          </a:xfrm>
          <a:prstGeom prst="rect">
            <a:avLst/>
          </a:prstGeom>
        </p:spPr>
      </p:pic>
    </p:spTree>
    <p:extLst>
      <p:ext uri="{BB962C8B-B14F-4D97-AF65-F5344CB8AC3E}">
        <p14:creationId xmlns:p14="http://schemas.microsoft.com/office/powerpoint/2010/main" val="2331423467"/>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750"/>
                                        <p:tgtEl>
                                          <p:spTgt spid="3">
                                            <p:txEl>
                                              <p:pRg st="0" end="0"/>
                                            </p:txEl>
                                          </p:spTgt>
                                        </p:tgtEl>
                                      </p:cBhvr>
                                    </p:animEffect>
                                    <p:anim calcmode="lin" valueType="num">
                                      <p:cBhvr>
                                        <p:cTn id="22"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675"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4" dur="75" accel="100000" fill="hold">
                                          <p:stCondLst>
                                            <p:cond delay="675"/>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iterate type="lt">
                                    <p:tmPct val="10000"/>
                                  </p:iterate>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750"/>
                                        <p:tgtEl>
                                          <p:spTgt spid="3">
                                            <p:txEl>
                                              <p:pRg st="1" end="1"/>
                                            </p:txEl>
                                          </p:spTgt>
                                        </p:tgtEl>
                                      </p:cBhvr>
                                    </p:animEffect>
                                    <p:anim calcmode="lin" valueType="num">
                                      <p:cBhvr>
                                        <p:cTn id="30"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675"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2" dur="75" accel="100000" fill="hold">
                                          <p:stCondLst>
                                            <p:cond delay="675"/>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iterate type="lt">
                                    <p:tmPct val="10000"/>
                                  </p:iterate>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750"/>
                                        <p:tgtEl>
                                          <p:spTgt spid="3">
                                            <p:txEl>
                                              <p:pRg st="2" end="2"/>
                                            </p:txEl>
                                          </p:spTgt>
                                        </p:tgtEl>
                                      </p:cBhvr>
                                    </p:animEffect>
                                    <p:anim calcmode="lin" valueType="num">
                                      <p:cBhvr>
                                        <p:cTn id="38"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67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40" dur="75" accel="100000" fill="hold">
                                          <p:stCondLst>
                                            <p:cond delay="675"/>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iterate type="lt">
                                    <p:tmPct val="10000"/>
                                  </p:iterate>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750"/>
                                        <p:tgtEl>
                                          <p:spTgt spid="3">
                                            <p:txEl>
                                              <p:pRg st="3" end="3"/>
                                            </p:txEl>
                                          </p:spTgt>
                                        </p:tgtEl>
                                      </p:cBhvr>
                                    </p:animEffect>
                                    <p:anim calcmode="lin" valueType="num">
                                      <p:cBhvr>
                                        <p:cTn id="46"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675"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8" dur="75" accel="100000" fill="hold">
                                          <p:stCondLst>
                                            <p:cond delay="675"/>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iterate type="lt">
                                    <p:tmPct val="10000"/>
                                  </p:iterate>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750"/>
                                        <p:tgtEl>
                                          <p:spTgt spid="3">
                                            <p:txEl>
                                              <p:pRg st="4" end="4"/>
                                            </p:txEl>
                                          </p:spTgt>
                                        </p:tgtEl>
                                      </p:cBhvr>
                                    </p:animEffect>
                                    <p:anim calcmode="lin" valueType="num">
                                      <p:cBhvr>
                                        <p:cTn id="54"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5" dur="675"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56" dur="75" accel="100000" fill="hold">
                                          <p:stCondLst>
                                            <p:cond delay="675"/>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Twitter Web Page Example</a:t>
            </a:r>
            <a:endParaRPr lang="en-US" dirty="0"/>
          </a:p>
        </p:txBody>
      </p:sp>
      <p:pic>
        <p:nvPicPr>
          <p:cNvPr id="4" name="Content Placeholder 3"/>
          <p:cNvPicPr>
            <a:picLocks noGrp="1" noChangeAspect="1"/>
          </p:cNvPicPr>
          <p:nvPr>
            <p:ph idx="1"/>
          </p:nvPr>
        </p:nvPicPr>
        <p:blipFill>
          <a:blip r:embed="rId2" cstate="print"/>
          <a:stretch>
            <a:fillRect/>
          </a:stretch>
        </p:blipFill>
        <p:spPr>
          <a:xfrm>
            <a:off x="3942958" y="2286000"/>
            <a:ext cx="4795034" cy="3594100"/>
          </a:xfrm>
          <a:prstGeom prst="rect">
            <a:avLst/>
          </a:prstGeom>
        </p:spPr>
      </p:pic>
      <p:sp>
        <p:nvSpPr>
          <p:cNvPr id="3" name="Slide Number Placeholder 2"/>
          <p:cNvSpPr>
            <a:spLocks noGrp="1"/>
          </p:cNvSpPr>
          <p:nvPr>
            <p:ph type="sldNum" sz="quarter" idx="12"/>
          </p:nvPr>
        </p:nvSpPr>
        <p:spPr/>
        <p:txBody>
          <a:bodyPr/>
          <a:lstStyle/>
          <a:p>
            <a:fld id="{71766878-3199-4EAB-94E7-2D6D11070E14}" type="slidenum">
              <a:rPr lang="en-US" smtClean="0"/>
              <a:t>13</a:t>
            </a:fld>
            <a:endParaRPr lang="en-US" dirty="0"/>
          </a:p>
        </p:txBody>
      </p:sp>
    </p:spTree>
    <p:extLst>
      <p:ext uri="{BB962C8B-B14F-4D97-AF65-F5344CB8AC3E}">
        <p14:creationId xmlns:p14="http://schemas.microsoft.com/office/powerpoint/2010/main" val="2973584006"/>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a:t>
            </a:r>
            <a:endParaRPr lang="en-US" dirty="0"/>
          </a:p>
        </p:txBody>
      </p:sp>
      <p:sp>
        <p:nvSpPr>
          <p:cNvPr id="3" name="Content Placeholder 2"/>
          <p:cNvSpPr>
            <a:spLocks noGrp="1"/>
          </p:cNvSpPr>
          <p:nvPr>
            <p:ph idx="1"/>
          </p:nvPr>
        </p:nvSpPr>
        <p:spPr>
          <a:xfrm>
            <a:off x="875160" y="1672811"/>
            <a:ext cx="5465679" cy="3593591"/>
          </a:xfrm>
        </p:spPr>
        <p:txBody>
          <a:bodyPr/>
          <a:lstStyle/>
          <a:p>
            <a:pPr algn="just"/>
            <a:r>
              <a:rPr lang="en-US" dirty="0" smtClean="0"/>
              <a:t>An online database of information that is collaboratively edited by the public</a:t>
            </a:r>
          </a:p>
          <a:p>
            <a:pPr algn="just"/>
            <a:r>
              <a:rPr lang="en-US" dirty="0"/>
              <a:t>A wiki is an online database of information that any user can copy or amend using </a:t>
            </a:r>
            <a:r>
              <a:rPr lang="en-US" dirty="0" smtClean="0"/>
              <a:t>a web </a:t>
            </a:r>
            <a:r>
              <a:rPr lang="en-US" dirty="0"/>
              <a:t>interface. </a:t>
            </a:r>
            <a:endParaRPr lang="en-US" dirty="0" smtClean="0"/>
          </a:p>
          <a:p>
            <a:pPr algn="just"/>
            <a:r>
              <a:rPr lang="en-US" dirty="0" smtClean="0"/>
              <a:t>Wikipedia </a:t>
            </a:r>
            <a:r>
              <a:rPr lang="en-US" dirty="0"/>
              <a:t>is the best-known example of a wiki; it is a form </a:t>
            </a:r>
            <a:r>
              <a:rPr lang="en-US" dirty="0" smtClean="0"/>
              <a:t>of online </a:t>
            </a:r>
            <a:r>
              <a:rPr lang="en-US" dirty="0"/>
              <a:t>encyclopedia created by and edited by web users. </a:t>
            </a:r>
          </a:p>
        </p:txBody>
      </p:sp>
      <p:sp>
        <p:nvSpPr>
          <p:cNvPr id="6" name="Slide Number Placeholder 5"/>
          <p:cNvSpPr>
            <a:spLocks noGrp="1"/>
          </p:cNvSpPr>
          <p:nvPr>
            <p:ph type="sldNum" sz="quarter" idx="12"/>
          </p:nvPr>
        </p:nvSpPr>
        <p:spPr/>
        <p:txBody>
          <a:bodyPr/>
          <a:lstStyle/>
          <a:p>
            <a:fld id="{71766878-3199-4EAB-94E7-2D6D11070E14}" type="slidenum">
              <a:rPr lang="en-US" smtClean="0"/>
              <a:t>14</a:t>
            </a:fld>
            <a:endParaRPr lang="en-US" dirty="0"/>
          </a:p>
        </p:txBody>
      </p:sp>
      <p:pic>
        <p:nvPicPr>
          <p:cNvPr id="4" name="Picture 3"/>
          <p:cNvPicPr>
            <a:picLocks noChangeAspect="1"/>
          </p:cNvPicPr>
          <p:nvPr/>
        </p:nvPicPr>
        <p:blipFill>
          <a:blip r:embed="rId2" cstate="print"/>
          <a:stretch>
            <a:fillRect/>
          </a:stretch>
        </p:blipFill>
        <p:spPr>
          <a:xfrm>
            <a:off x="6340839" y="2844339"/>
            <a:ext cx="5433425" cy="40136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1753" y="245194"/>
            <a:ext cx="2293279" cy="2616493"/>
          </a:xfrm>
          <a:prstGeom prst="rect">
            <a:avLst/>
          </a:prstGeom>
        </p:spPr>
      </p:pic>
    </p:spTree>
    <p:extLst>
      <p:ext uri="{BB962C8B-B14F-4D97-AF65-F5344CB8AC3E}">
        <p14:creationId xmlns:p14="http://schemas.microsoft.com/office/powerpoint/2010/main" val="387735668"/>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out)">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Newsgroups</a:t>
            </a:r>
            <a:endParaRPr lang="en-US" dirty="0"/>
          </a:p>
        </p:txBody>
      </p:sp>
      <p:sp>
        <p:nvSpPr>
          <p:cNvPr id="3" name="Content Placeholder 2"/>
          <p:cNvSpPr>
            <a:spLocks noGrp="1"/>
          </p:cNvSpPr>
          <p:nvPr>
            <p:ph idx="1"/>
          </p:nvPr>
        </p:nvSpPr>
        <p:spPr>
          <a:xfrm>
            <a:off x="2918012" y="1667435"/>
            <a:ext cx="8821271" cy="4610079"/>
          </a:xfrm>
        </p:spPr>
        <p:txBody>
          <a:bodyPr>
            <a:normAutofit fontScale="92500" lnSpcReduction="10000"/>
          </a:bodyPr>
          <a:lstStyle/>
          <a:p>
            <a:pPr algn="just">
              <a:lnSpc>
                <a:spcPct val="150000"/>
              </a:lnSpc>
            </a:pPr>
            <a:r>
              <a:rPr lang="en-US" b="1" dirty="0" smtClean="0"/>
              <a:t>Newsgroups</a:t>
            </a:r>
            <a:r>
              <a:rPr lang="en-US" dirty="0" smtClean="0"/>
              <a:t> predate the web, forerunners of web-based forums that are popular today</a:t>
            </a:r>
          </a:p>
          <a:p>
            <a:pPr algn="just">
              <a:lnSpc>
                <a:spcPct val="150000"/>
              </a:lnSpc>
            </a:pPr>
            <a:r>
              <a:rPr lang="en-US" b="1" dirty="0" smtClean="0"/>
              <a:t>Usenet</a:t>
            </a:r>
            <a:r>
              <a:rPr lang="en-US" dirty="0"/>
              <a:t> </a:t>
            </a:r>
            <a:r>
              <a:rPr lang="en-US" dirty="0" smtClean="0"/>
              <a:t>is a large global distributed discussion group network</a:t>
            </a:r>
          </a:p>
          <a:p>
            <a:pPr algn="just">
              <a:lnSpc>
                <a:spcPct val="150000"/>
              </a:lnSpc>
            </a:pPr>
            <a:r>
              <a:rPr lang="en-US" dirty="0"/>
              <a:t>Newsgroups have their own protocol for accessing the posts, called NNTP (network news transport protocol), which transports news articles between news servers and clients reading and posting articles. </a:t>
            </a:r>
            <a:endParaRPr lang="en-US" dirty="0" smtClean="0"/>
          </a:p>
          <a:p>
            <a:r>
              <a:rPr lang="en-US" dirty="0" smtClean="0"/>
              <a:t>People use a </a:t>
            </a:r>
            <a:r>
              <a:rPr lang="en-US" b="1" dirty="0" smtClean="0"/>
              <a:t>newsreader</a:t>
            </a:r>
            <a:r>
              <a:rPr lang="en-US" dirty="0" smtClean="0"/>
              <a:t> application to read Usenet articles, or an email client that supports newsgroups</a:t>
            </a:r>
          </a:p>
          <a:p>
            <a:r>
              <a:rPr lang="en-US" dirty="0" smtClean="0"/>
              <a:t>Discussions will </a:t>
            </a:r>
            <a:r>
              <a:rPr lang="en-US" dirty="0"/>
              <a:t>disappear after a few months. </a:t>
            </a:r>
            <a:endParaRPr lang="en-US" dirty="0" smtClean="0"/>
          </a:p>
          <a:p>
            <a:r>
              <a:rPr lang="en-US" dirty="0" smtClean="0"/>
              <a:t>Newsgroups </a:t>
            </a:r>
            <a:r>
              <a:rPr lang="en-US" dirty="0"/>
              <a:t>have declined in </a:t>
            </a:r>
            <a:r>
              <a:rPr lang="en-US" dirty="0" smtClean="0"/>
              <a:t>popularity but </a:t>
            </a:r>
            <a:r>
              <a:rPr lang="en-US" dirty="0"/>
              <a:t>there are </a:t>
            </a:r>
            <a:r>
              <a:rPr lang="en-US" dirty="0" smtClean="0"/>
              <a:t>still more </a:t>
            </a:r>
            <a:r>
              <a:rPr lang="en-US" dirty="0"/>
              <a:t>than 100,000 active groups.</a:t>
            </a:r>
          </a:p>
        </p:txBody>
      </p:sp>
      <p:sp>
        <p:nvSpPr>
          <p:cNvPr id="4" name="Slide Number Placeholder 3"/>
          <p:cNvSpPr>
            <a:spLocks noGrp="1"/>
          </p:cNvSpPr>
          <p:nvPr>
            <p:ph type="sldNum" sz="quarter" idx="12"/>
          </p:nvPr>
        </p:nvSpPr>
        <p:spPr/>
        <p:txBody>
          <a:bodyPr/>
          <a:lstStyle/>
          <a:p>
            <a:fld id="{71766878-3199-4EAB-94E7-2D6D11070E14}" type="slidenum">
              <a:rPr lang="en-US" smtClean="0"/>
              <a:t>15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08" y="582192"/>
            <a:ext cx="2709322" cy="6334123"/>
          </a:xfrm>
          <a:prstGeom prst="rect">
            <a:avLst/>
          </a:prstGeom>
        </p:spPr>
      </p:pic>
    </p:spTree>
    <p:extLst>
      <p:ext uri="{BB962C8B-B14F-4D97-AF65-F5344CB8AC3E}">
        <p14:creationId xmlns:p14="http://schemas.microsoft.com/office/powerpoint/2010/main" val="3457527365"/>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750"/>
                                        <p:tgtEl>
                                          <p:spTgt spid="3">
                                            <p:txEl>
                                              <p:pRg st="0" end="0"/>
                                            </p:txEl>
                                          </p:spTgt>
                                        </p:tgtEl>
                                      </p:cBhvr>
                                    </p:animEffect>
                                    <p:anim calcmode="lin" valueType="num">
                                      <p:cBhvr>
                                        <p:cTn id="20"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675"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iterate type="lt">
                                    <p:tmPct val="10000"/>
                                  </p:iterate>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750"/>
                                        <p:tgtEl>
                                          <p:spTgt spid="3">
                                            <p:txEl>
                                              <p:pRg st="1" end="1"/>
                                            </p:txEl>
                                          </p:spTgt>
                                        </p:tgtEl>
                                      </p:cBhvr>
                                    </p:animEffect>
                                    <p:anim calcmode="lin" valueType="num">
                                      <p:cBhvr>
                                        <p:cTn id="2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675"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0" dur="75" accel="100000" fill="hold">
                                          <p:stCondLst>
                                            <p:cond delay="675"/>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iterate type="lt">
                                    <p:tmPct val="10000"/>
                                  </p:iterate>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750"/>
                                        <p:tgtEl>
                                          <p:spTgt spid="3">
                                            <p:txEl>
                                              <p:pRg st="2" end="2"/>
                                            </p:txEl>
                                          </p:spTgt>
                                        </p:tgtEl>
                                      </p:cBhvr>
                                    </p:animEffect>
                                    <p:anim calcmode="lin" valueType="num">
                                      <p:cBhvr>
                                        <p:cTn id="36"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67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8" dur="75" accel="100000" fill="hold">
                                          <p:stCondLst>
                                            <p:cond delay="675"/>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iterate type="lt">
                                    <p:tmPct val="10000"/>
                                  </p:iterate>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750"/>
                                        <p:tgtEl>
                                          <p:spTgt spid="3">
                                            <p:txEl>
                                              <p:pRg st="3" end="3"/>
                                            </p:txEl>
                                          </p:spTgt>
                                        </p:tgtEl>
                                      </p:cBhvr>
                                    </p:animEffect>
                                    <p:anim calcmode="lin" valueType="num">
                                      <p:cBhvr>
                                        <p:cTn id="44"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675"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6" dur="75" accel="100000" fill="hold">
                                          <p:stCondLst>
                                            <p:cond delay="675"/>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iterate type="lt">
                                    <p:tmPct val="10000"/>
                                  </p:iterate>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750"/>
                                        <p:tgtEl>
                                          <p:spTgt spid="3">
                                            <p:txEl>
                                              <p:pRg st="4" end="4"/>
                                            </p:txEl>
                                          </p:spTgt>
                                        </p:tgtEl>
                                      </p:cBhvr>
                                    </p:animEffect>
                                    <p:anim calcmode="lin" valueType="num">
                                      <p:cBhvr>
                                        <p:cTn id="52"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3" dur="675"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54" dur="75" accel="100000" fill="hold">
                                          <p:stCondLst>
                                            <p:cond delay="675"/>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grpId="0" nodeType="clickEffect">
                                  <p:stCondLst>
                                    <p:cond delay="0"/>
                                  </p:stCondLst>
                                  <p:iterate type="lt">
                                    <p:tmPct val="10000"/>
                                  </p:iterate>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750"/>
                                        <p:tgtEl>
                                          <p:spTgt spid="3">
                                            <p:txEl>
                                              <p:pRg st="5" end="5"/>
                                            </p:txEl>
                                          </p:spTgt>
                                        </p:tgtEl>
                                      </p:cBhvr>
                                    </p:animEffect>
                                    <p:anim calcmode="lin" valueType="num">
                                      <p:cBhvr>
                                        <p:cTn id="60"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1" dur="675"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62" dur="75" accel="100000" fill="hold">
                                          <p:stCondLst>
                                            <p:cond delay="675"/>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Forums</a:t>
            </a:r>
            <a:endParaRPr lang="en-US" dirty="0"/>
          </a:p>
        </p:txBody>
      </p:sp>
      <p:sp>
        <p:nvSpPr>
          <p:cNvPr id="3" name="Content Placeholder 2"/>
          <p:cNvSpPr>
            <a:spLocks noGrp="1"/>
          </p:cNvSpPr>
          <p:nvPr>
            <p:ph idx="1"/>
          </p:nvPr>
        </p:nvSpPr>
        <p:spPr>
          <a:xfrm>
            <a:off x="3079376" y="1579964"/>
            <a:ext cx="8740588" cy="5336427"/>
          </a:xfrm>
        </p:spPr>
        <p:txBody>
          <a:bodyPr>
            <a:normAutofit/>
          </a:bodyPr>
          <a:lstStyle/>
          <a:p>
            <a:pPr algn="just"/>
            <a:r>
              <a:rPr lang="en-US" dirty="0" smtClean="0"/>
              <a:t>A web-based, more feature-rich type of newsgroup</a:t>
            </a:r>
          </a:p>
          <a:p>
            <a:pPr algn="just"/>
            <a:r>
              <a:rPr lang="en-US" dirty="0"/>
              <a:t>Many forums have a question-and-answer format in which members request advice from other </a:t>
            </a:r>
            <a:r>
              <a:rPr lang="en-US" dirty="0" smtClean="0"/>
              <a:t>forum</a:t>
            </a:r>
          </a:p>
          <a:p>
            <a:pPr algn="just"/>
            <a:r>
              <a:rPr lang="en-US" dirty="0" smtClean="0"/>
              <a:t>Users register on the web site so that their posts will be identifiable</a:t>
            </a:r>
          </a:p>
          <a:p>
            <a:pPr algn="just"/>
            <a:r>
              <a:rPr lang="en-US" dirty="0" smtClean="0"/>
              <a:t>A forum thread is a post along with all the comments to it</a:t>
            </a:r>
          </a:p>
          <a:p>
            <a:pPr algn="just"/>
            <a:r>
              <a:rPr lang="en-US" dirty="0" smtClean="0"/>
              <a:t>Many companies have tech support forums for their products members</a:t>
            </a:r>
            <a:r>
              <a:rPr lang="en-US" dirty="0"/>
              <a:t>. </a:t>
            </a:r>
            <a:endParaRPr lang="en-US" dirty="0" smtClean="0"/>
          </a:p>
          <a:p>
            <a:pPr algn="just"/>
            <a:r>
              <a:rPr lang="en-US" dirty="0"/>
              <a:t>For example, if you wanted to buy a new </a:t>
            </a:r>
            <a:r>
              <a:rPr lang="en-US" dirty="0" smtClean="0"/>
              <a:t>digital SLR camera</a:t>
            </a:r>
            <a:r>
              <a:rPr lang="en-US" dirty="0"/>
              <a:t>, you might use a search engine to find answers to the question </a:t>
            </a:r>
            <a:r>
              <a:rPr lang="en-US" i="1" dirty="0" smtClean="0"/>
              <a:t>Which DSLR </a:t>
            </a:r>
            <a:r>
              <a:rPr lang="en-US" i="1" dirty="0"/>
              <a:t>camera under $500 shall I buy? </a:t>
            </a:r>
            <a:r>
              <a:rPr lang="en-US" dirty="0"/>
              <a:t>Your search results may include a link to </a:t>
            </a:r>
            <a:r>
              <a:rPr lang="en-US" dirty="0" smtClean="0"/>
              <a:t>a forum </a:t>
            </a:r>
            <a:r>
              <a:rPr lang="en-US" dirty="0"/>
              <a:t>thread covering this topic at www.photography-forum.org</a:t>
            </a:r>
          </a:p>
        </p:txBody>
      </p:sp>
      <p:sp>
        <p:nvSpPr>
          <p:cNvPr id="4" name="Slide Number Placeholder 3"/>
          <p:cNvSpPr>
            <a:spLocks noGrp="1"/>
          </p:cNvSpPr>
          <p:nvPr>
            <p:ph type="sldNum" sz="quarter" idx="12"/>
          </p:nvPr>
        </p:nvSpPr>
        <p:spPr/>
        <p:txBody>
          <a:bodyPr/>
          <a:lstStyle/>
          <a:p>
            <a:fld id="{71766878-3199-4EAB-94E7-2D6D11070E14}" type="slidenum">
              <a:rPr lang="en-US" smtClean="0"/>
              <a:t>16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27" y="1004146"/>
            <a:ext cx="3589244" cy="6098230"/>
          </a:xfrm>
          <a:prstGeom prst="rect">
            <a:avLst/>
          </a:prstGeom>
        </p:spPr>
      </p:pic>
    </p:spTree>
    <p:extLst>
      <p:ext uri="{BB962C8B-B14F-4D97-AF65-F5344CB8AC3E}">
        <p14:creationId xmlns:p14="http://schemas.microsoft.com/office/powerpoint/2010/main" val="3513823839"/>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iterate type="lt">
                                    <p:tmPct val="10000"/>
                                  </p:iterate>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7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VoIP</a:t>
            </a:r>
            <a:endParaRPr lang="en-US" dirty="0"/>
          </a:p>
        </p:txBody>
      </p:sp>
      <p:sp>
        <p:nvSpPr>
          <p:cNvPr id="3" name="Content Placeholder 2"/>
          <p:cNvSpPr>
            <a:spLocks noGrp="1"/>
          </p:cNvSpPr>
          <p:nvPr>
            <p:ph idx="1"/>
          </p:nvPr>
        </p:nvSpPr>
        <p:spPr>
          <a:xfrm>
            <a:off x="3254187" y="1644116"/>
            <a:ext cx="8350624" cy="4961965"/>
          </a:xfrm>
        </p:spPr>
        <p:txBody>
          <a:bodyPr>
            <a:normAutofit/>
          </a:bodyPr>
          <a:lstStyle/>
          <a:p>
            <a:pPr algn="just"/>
            <a:r>
              <a:rPr lang="en-US" dirty="0" smtClean="0"/>
              <a:t>Voice over IP (VoIP) is used to make voice calls via the Internet</a:t>
            </a:r>
          </a:p>
          <a:p>
            <a:pPr algn="just"/>
            <a:r>
              <a:rPr lang="en-US" dirty="0" smtClean="0"/>
              <a:t>Turns the voice message into data packets and sends them as if they were other Internet data</a:t>
            </a:r>
          </a:p>
          <a:p>
            <a:pPr algn="just"/>
            <a:r>
              <a:rPr lang="en-US" dirty="0"/>
              <a:t>IP, short for Internet protocol, </a:t>
            </a:r>
            <a:r>
              <a:rPr lang="en-US" dirty="0" smtClean="0"/>
              <a:t>is used </a:t>
            </a:r>
            <a:r>
              <a:rPr lang="en-US" dirty="0"/>
              <a:t>to identify individual devices that are connected to the Internet and to route </a:t>
            </a:r>
            <a:r>
              <a:rPr lang="en-US" dirty="0" smtClean="0"/>
              <a:t>calls between </a:t>
            </a:r>
            <a:r>
              <a:rPr lang="en-US" dirty="0"/>
              <a:t>them.</a:t>
            </a:r>
          </a:p>
          <a:p>
            <a:pPr algn="just"/>
            <a:r>
              <a:rPr lang="en-US" dirty="0"/>
              <a:t>Making VoIP calls requires a reliable web connection with plenty of bandwidth. </a:t>
            </a:r>
            <a:endParaRPr lang="en-US" dirty="0" smtClean="0"/>
          </a:p>
          <a:p>
            <a:pPr algn="just"/>
            <a:r>
              <a:rPr lang="en-US" dirty="0" smtClean="0"/>
              <a:t>On </a:t>
            </a:r>
            <a:r>
              <a:rPr lang="en-US" dirty="0"/>
              <a:t>slower web connections, this process may not work so smoothly and the </a:t>
            </a:r>
            <a:r>
              <a:rPr lang="en-US" dirty="0" smtClean="0"/>
              <a:t>caller's speech </a:t>
            </a:r>
            <a:r>
              <a:rPr lang="en-US" dirty="0"/>
              <a:t>may sound garbled or have delays.</a:t>
            </a:r>
            <a:endParaRPr lang="en-US" dirty="0" smtClean="0"/>
          </a:p>
          <a:p>
            <a:pPr algn="just"/>
            <a:r>
              <a:rPr lang="en-US" dirty="0" smtClean="0"/>
              <a:t>Skype and </a:t>
            </a:r>
            <a:r>
              <a:rPr lang="en-US" dirty="0" err="1" smtClean="0"/>
              <a:t>Truphone</a:t>
            </a:r>
            <a:r>
              <a:rPr lang="en-US" dirty="0" smtClean="0"/>
              <a:t> are popular VoIP apps</a:t>
            </a:r>
          </a:p>
          <a:p>
            <a:pPr algn="just"/>
            <a:r>
              <a:rPr lang="en-US" dirty="0" smtClean="0"/>
              <a:t>Some IM clients also allow you to make voice calls</a:t>
            </a:r>
          </a:p>
          <a:p>
            <a:pPr algn="just"/>
            <a:r>
              <a:rPr lang="en-US" dirty="0" smtClean="0"/>
              <a:t>Apps like Skype and </a:t>
            </a:r>
            <a:r>
              <a:rPr lang="en-US" dirty="0" err="1" smtClean="0"/>
              <a:t>Facetime</a:t>
            </a:r>
            <a:r>
              <a:rPr lang="en-US" dirty="0" smtClean="0"/>
              <a:t> also allow video chat</a:t>
            </a:r>
          </a:p>
          <a:p>
            <a:pPr algn="just"/>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17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8913"/>
            <a:ext cx="3725676" cy="6036011"/>
          </a:xfrm>
          <a:prstGeom prst="rect">
            <a:avLst/>
          </a:prstGeom>
        </p:spPr>
      </p:pic>
    </p:spTree>
    <p:extLst>
      <p:ext uri="{BB962C8B-B14F-4D97-AF65-F5344CB8AC3E}">
        <p14:creationId xmlns:p14="http://schemas.microsoft.com/office/powerpoint/2010/main" val="1371978626"/>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by="(-#ppt_w*2)" calcmode="lin" valueType="num">
                                      <p:cBhvr rctx="PPT">
                                        <p:cTn id="21" dur="250" autoRev="1" fill="hold">
                                          <p:stCondLst>
                                            <p:cond delay="0"/>
                                          </p:stCondLst>
                                        </p:cTn>
                                        <p:tgtEl>
                                          <p:spTgt spid="3">
                                            <p:txEl>
                                              <p:pRg st="0" end="0"/>
                                            </p:txEl>
                                          </p:spTgt>
                                        </p:tgtEl>
                                        <p:attrNameLst>
                                          <p:attrName>ppt_w</p:attrName>
                                        </p:attrNameLst>
                                      </p:cBhvr>
                                    </p:anim>
                                    <p:anim by="(#ppt_w*0.50)" calcmode="lin" valueType="num">
                                      <p:cBhvr>
                                        <p:cTn id="22" dur="250" decel="50000" autoRev="1" fill="hold">
                                          <p:stCondLst>
                                            <p:cond delay="0"/>
                                          </p:stCondLst>
                                        </p:cTn>
                                        <p:tgtEl>
                                          <p:spTgt spid="3">
                                            <p:txEl>
                                              <p:pRg st="0" end="0"/>
                                            </p:txEl>
                                          </p:spTgt>
                                        </p:tgtEl>
                                        <p:attrNameLst>
                                          <p:attrName>ppt_x</p:attrName>
                                        </p:attrNameLst>
                                      </p:cBhvr>
                                    </p:anim>
                                    <p:anim from="(-#ppt_h/2)" to="(#ppt_y)" calcmode="lin" valueType="num">
                                      <p:cBhvr>
                                        <p:cTn id="23" dur="500" fill="hold">
                                          <p:stCondLst>
                                            <p:cond delay="0"/>
                                          </p:stCondLst>
                                        </p:cTn>
                                        <p:tgtEl>
                                          <p:spTgt spid="3">
                                            <p:txEl>
                                              <p:pRg st="0" end="0"/>
                                            </p:txEl>
                                          </p:spTgt>
                                        </p:tgtEl>
                                        <p:attrNameLst>
                                          <p:attrName>ppt_y</p:attrName>
                                        </p:attrNameLst>
                                      </p:cBhvr>
                                    </p:anim>
                                    <p:animRot by="21600000">
                                      <p:cBhvr>
                                        <p:cTn id="24" dur="500" fill="hold">
                                          <p:stCondLst>
                                            <p:cond delay="0"/>
                                          </p:stCondLst>
                                        </p:cTn>
                                        <p:tgtEl>
                                          <p:spTgt spid="3">
                                            <p:txEl>
                                              <p:pRg st="0" end="0"/>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3">
                                            <p:txEl>
                                              <p:pRg st="1" end="1"/>
                                            </p:txEl>
                                          </p:spTgt>
                                        </p:tgtEl>
                                        <p:attrNameLst>
                                          <p:attrName>style.visibility</p:attrName>
                                        </p:attrNameLst>
                                      </p:cBhvr>
                                      <p:to>
                                        <p:strVal val="visible"/>
                                      </p:to>
                                    </p:set>
                                    <p:anim by="(-#ppt_w*2)" calcmode="lin" valueType="num">
                                      <p:cBhvr rctx="PPT">
                                        <p:cTn id="29" dur="250" autoRev="1" fill="hold">
                                          <p:stCondLst>
                                            <p:cond delay="0"/>
                                          </p:stCondLst>
                                        </p:cTn>
                                        <p:tgtEl>
                                          <p:spTgt spid="3">
                                            <p:txEl>
                                              <p:pRg st="1" end="1"/>
                                            </p:txEl>
                                          </p:spTgt>
                                        </p:tgtEl>
                                        <p:attrNameLst>
                                          <p:attrName>ppt_w</p:attrName>
                                        </p:attrNameLst>
                                      </p:cBhvr>
                                    </p:anim>
                                    <p:anim by="(#ppt_w*0.50)" calcmode="lin" valueType="num">
                                      <p:cBhvr>
                                        <p:cTn id="30" dur="250" decel="50000" autoRev="1" fill="hold">
                                          <p:stCondLst>
                                            <p:cond delay="0"/>
                                          </p:stCondLst>
                                        </p:cTn>
                                        <p:tgtEl>
                                          <p:spTgt spid="3">
                                            <p:txEl>
                                              <p:pRg st="1" end="1"/>
                                            </p:txEl>
                                          </p:spTgt>
                                        </p:tgtEl>
                                        <p:attrNameLst>
                                          <p:attrName>ppt_x</p:attrName>
                                        </p:attrNameLst>
                                      </p:cBhvr>
                                    </p:anim>
                                    <p:anim from="(-#ppt_h/2)" to="(#ppt_y)" calcmode="lin" valueType="num">
                                      <p:cBhvr>
                                        <p:cTn id="31" dur="500" fill="hold">
                                          <p:stCondLst>
                                            <p:cond delay="0"/>
                                          </p:stCondLst>
                                        </p:cTn>
                                        <p:tgtEl>
                                          <p:spTgt spid="3">
                                            <p:txEl>
                                              <p:pRg st="1" end="1"/>
                                            </p:txEl>
                                          </p:spTgt>
                                        </p:tgtEl>
                                        <p:attrNameLst>
                                          <p:attrName>ppt_y</p:attrName>
                                        </p:attrNameLst>
                                      </p:cBhvr>
                                    </p:anim>
                                    <p:animRot by="21600000">
                                      <p:cBhvr>
                                        <p:cTn id="32" dur="500" fill="hold">
                                          <p:stCondLst>
                                            <p:cond delay="0"/>
                                          </p:stCondLst>
                                        </p:cTn>
                                        <p:tgtEl>
                                          <p:spTgt spid="3">
                                            <p:txEl>
                                              <p:pRg st="1" end="1"/>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3">
                                            <p:txEl>
                                              <p:pRg st="2" end="2"/>
                                            </p:txEl>
                                          </p:spTgt>
                                        </p:tgtEl>
                                        <p:attrNameLst>
                                          <p:attrName>style.visibility</p:attrName>
                                        </p:attrNameLst>
                                      </p:cBhvr>
                                      <p:to>
                                        <p:strVal val="visible"/>
                                      </p:to>
                                    </p:set>
                                    <p:anim by="(-#ppt_w*2)" calcmode="lin" valueType="num">
                                      <p:cBhvr rctx="PPT">
                                        <p:cTn id="37" dur="250" autoRev="1" fill="hold">
                                          <p:stCondLst>
                                            <p:cond delay="0"/>
                                          </p:stCondLst>
                                        </p:cTn>
                                        <p:tgtEl>
                                          <p:spTgt spid="3">
                                            <p:txEl>
                                              <p:pRg st="2" end="2"/>
                                            </p:txEl>
                                          </p:spTgt>
                                        </p:tgtEl>
                                        <p:attrNameLst>
                                          <p:attrName>ppt_w</p:attrName>
                                        </p:attrNameLst>
                                      </p:cBhvr>
                                    </p:anim>
                                    <p:anim by="(#ppt_w*0.50)" calcmode="lin" valueType="num">
                                      <p:cBhvr>
                                        <p:cTn id="38" dur="250" decel="50000" autoRev="1" fill="hold">
                                          <p:stCondLst>
                                            <p:cond delay="0"/>
                                          </p:stCondLst>
                                        </p:cTn>
                                        <p:tgtEl>
                                          <p:spTgt spid="3">
                                            <p:txEl>
                                              <p:pRg st="2" end="2"/>
                                            </p:txEl>
                                          </p:spTgt>
                                        </p:tgtEl>
                                        <p:attrNameLst>
                                          <p:attrName>ppt_x</p:attrName>
                                        </p:attrNameLst>
                                      </p:cBhvr>
                                    </p:anim>
                                    <p:anim from="(-#ppt_h/2)" to="(#ppt_y)" calcmode="lin" valueType="num">
                                      <p:cBhvr>
                                        <p:cTn id="39" dur="500" fill="hold">
                                          <p:stCondLst>
                                            <p:cond delay="0"/>
                                          </p:stCondLst>
                                        </p:cTn>
                                        <p:tgtEl>
                                          <p:spTgt spid="3">
                                            <p:txEl>
                                              <p:pRg st="2" end="2"/>
                                            </p:txEl>
                                          </p:spTgt>
                                        </p:tgtEl>
                                        <p:attrNameLst>
                                          <p:attrName>ppt_y</p:attrName>
                                        </p:attrNameLst>
                                      </p:cBhvr>
                                    </p:anim>
                                    <p:animRot by="21600000">
                                      <p:cBhvr>
                                        <p:cTn id="40" dur="500" fill="hold">
                                          <p:stCondLst>
                                            <p:cond delay="0"/>
                                          </p:stCondLst>
                                        </p:cTn>
                                        <p:tgtEl>
                                          <p:spTgt spid="3">
                                            <p:txEl>
                                              <p:pRg st="2" end="2"/>
                                            </p:tx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grpId="0" nodeType="clickEffect">
                                  <p:stCondLst>
                                    <p:cond delay="0"/>
                                  </p:stCondLst>
                                  <p:iterate type="lt">
                                    <p:tmPct val="10000"/>
                                  </p:iterate>
                                  <p:childTnLst>
                                    <p:set>
                                      <p:cBhvr>
                                        <p:cTn id="44" dur="1" fill="hold">
                                          <p:stCondLst>
                                            <p:cond delay="0"/>
                                          </p:stCondLst>
                                        </p:cTn>
                                        <p:tgtEl>
                                          <p:spTgt spid="3">
                                            <p:txEl>
                                              <p:pRg st="3" end="3"/>
                                            </p:txEl>
                                          </p:spTgt>
                                        </p:tgtEl>
                                        <p:attrNameLst>
                                          <p:attrName>style.visibility</p:attrName>
                                        </p:attrNameLst>
                                      </p:cBhvr>
                                      <p:to>
                                        <p:strVal val="visible"/>
                                      </p:to>
                                    </p:set>
                                    <p:anim by="(-#ppt_w*2)" calcmode="lin" valueType="num">
                                      <p:cBhvr rctx="PPT">
                                        <p:cTn id="45" dur="250" autoRev="1" fill="hold">
                                          <p:stCondLst>
                                            <p:cond delay="0"/>
                                          </p:stCondLst>
                                        </p:cTn>
                                        <p:tgtEl>
                                          <p:spTgt spid="3">
                                            <p:txEl>
                                              <p:pRg st="3" end="3"/>
                                            </p:txEl>
                                          </p:spTgt>
                                        </p:tgtEl>
                                        <p:attrNameLst>
                                          <p:attrName>ppt_w</p:attrName>
                                        </p:attrNameLst>
                                      </p:cBhvr>
                                    </p:anim>
                                    <p:anim by="(#ppt_w*0.50)" calcmode="lin" valueType="num">
                                      <p:cBhvr>
                                        <p:cTn id="46" dur="250" decel="50000" autoRev="1" fill="hold">
                                          <p:stCondLst>
                                            <p:cond delay="0"/>
                                          </p:stCondLst>
                                        </p:cTn>
                                        <p:tgtEl>
                                          <p:spTgt spid="3">
                                            <p:txEl>
                                              <p:pRg st="3" end="3"/>
                                            </p:txEl>
                                          </p:spTgt>
                                        </p:tgtEl>
                                        <p:attrNameLst>
                                          <p:attrName>ppt_x</p:attrName>
                                        </p:attrNameLst>
                                      </p:cBhvr>
                                    </p:anim>
                                    <p:anim from="(-#ppt_h/2)" to="(#ppt_y)" calcmode="lin" valueType="num">
                                      <p:cBhvr>
                                        <p:cTn id="47" dur="500" fill="hold">
                                          <p:stCondLst>
                                            <p:cond delay="0"/>
                                          </p:stCondLst>
                                        </p:cTn>
                                        <p:tgtEl>
                                          <p:spTgt spid="3">
                                            <p:txEl>
                                              <p:pRg st="3" end="3"/>
                                            </p:txEl>
                                          </p:spTgt>
                                        </p:tgtEl>
                                        <p:attrNameLst>
                                          <p:attrName>ppt_y</p:attrName>
                                        </p:attrNameLst>
                                      </p:cBhvr>
                                    </p:anim>
                                    <p:animRot by="21600000">
                                      <p:cBhvr>
                                        <p:cTn id="48" dur="500" fill="hold">
                                          <p:stCondLst>
                                            <p:cond delay="0"/>
                                          </p:stCondLst>
                                        </p:cTn>
                                        <p:tgtEl>
                                          <p:spTgt spid="3">
                                            <p:txEl>
                                              <p:pRg st="3" end="3"/>
                                            </p:txEl>
                                          </p:spTgt>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56" presetClass="entr" presetSubtype="0" fill="hold" grpId="0" nodeType="clickEffect">
                                  <p:stCondLst>
                                    <p:cond delay="0"/>
                                  </p:stCondLst>
                                  <p:iterate type="lt">
                                    <p:tmPct val="10000"/>
                                  </p:iterate>
                                  <p:childTnLst>
                                    <p:set>
                                      <p:cBhvr>
                                        <p:cTn id="52" dur="1" fill="hold">
                                          <p:stCondLst>
                                            <p:cond delay="0"/>
                                          </p:stCondLst>
                                        </p:cTn>
                                        <p:tgtEl>
                                          <p:spTgt spid="3">
                                            <p:txEl>
                                              <p:pRg st="4" end="4"/>
                                            </p:txEl>
                                          </p:spTgt>
                                        </p:tgtEl>
                                        <p:attrNameLst>
                                          <p:attrName>style.visibility</p:attrName>
                                        </p:attrNameLst>
                                      </p:cBhvr>
                                      <p:to>
                                        <p:strVal val="visible"/>
                                      </p:to>
                                    </p:set>
                                    <p:anim by="(-#ppt_w*2)" calcmode="lin" valueType="num">
                                      <p:cBhvr rctx="PPT">
                                        <p:cTn id="53" dur="250" autoRev="1" fill="hold">
                                          <p:stCondLst>
                                            <p:cond delay="0"/>
                                          </p:stCondLst>
                                        </p:cTn>
                                        <p:tgtEl>
                                          <p:spTgt spid="3">
                                            <p:txEl>
                                              <p:pRg st="4" end="4"/>
                                            </p:txEl>
                                          </p:spTgt>
                                        </p:tgtEl>
                                        <p:attrNameLst>
                                          <p:attrName>ppt_w</p:attrName>
                                        </p:attrNameLst>
                                      </p:cBhvr>
                                    </p:anim>
                                    <p:anim by="(#ppt_w*0.50)" calcmode="lin" valueType="num">
                                      <p:cBhvr>
                                        <p:cTn id="54" dur="250" decel="50000" autoRev="1" fill="hold">
                                          <p:stCondLst>
                                            <p:cond delay="0"/>
                                          </p:stCondLst>
                                        </p:cTn>
                                        <p:tgtEl>
                                          <p:spTgt spid="3">
                                            <p:txEl>
                                              <p:pRg st="4" end="4"/>
                                            </p:txEl>
                                          </p:spTgt>
                                        </p:tgtEl>
                                        <p:attrNameLst>
                                          <p:attrName>ppt_x</p:attrName>
                                        </p:attrNameLst>
                                      </p:cBhvr>
                                    </p:anim>
                                    <p:anim from="(-#ppt_h/2)" to="(#ppt_y)" calcmode="lin" valueType="num">
                                      <p:cBhvr>
                                        <p:cTn id="55" dur="500" fill="hold">
                                          <p:stCondLst>
                                            <p:cond delay="0"/>
                                          </p:stCondLst>
                                        </p:cTn>
                                        <p:tgtEl>
                                          <p:spTgt spid="3">
                                            <p:txEl>
                                              <p:pRg st="4" end="4"/>
                                            </p:txEl>
                                          </p:spTgt>
                                        </p:tgtEl>
                                        <p:attrNameLst>
                                          <p:attrName>ppt_y</p:attrName>
                                        </p:attrNameLst>
                                      </p:cBhvr>
                                    </p:anim>
                                    <p:animRot by="21600000">
                                      <p:cBhvr>
                                        <p:cTn id="56" dur="500" fill="hold">
                                          <p:stCondLst>
                                            <p:cond delay="0"/>
                                          </p:stCondLst>
                                        </p:cTn>
                                        <p:tgtEl>
                                          <p:spTgt spid="3">
                                            <p:txEl>
                                              <p:pRg st="4" end="4"/>
                                            </p:txEl>
                                          </p:spTgt>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56" presetClass="entr" presetSubtype="0" fill="hold" grpId="0" nodeType="clickEffect">
                                  <p:stCondLst>
                                    <p:cond delay="0"/>
                                  </p:stCondLst>
                                  <p:iterate type="lt">
                                    <p:tmPct val="10000"/>
                                  </p:iterate>
                                  <p:childTnLst>
                                    <p:set>
                                      <p:cBhvr>
                                        <p:cTn id="60" dur="1" fill="hold">
                                          <p:stCondLst>
                                            <p:cond delay="0"/>
                                          </p:stCondLst>
                                        </p:cTn>
                                        <p:tgtEl>
                                          <p:spTgt spid="3">
                                            <p:txEl>
                                              <p:pRg st="5" end="5"/>
                                            </p:txEl>
                                          </p:spTgt>
                                        </p:tgtEl>
                                        <p:attrNameLst>
                                          <p:attrName>style.visibility</p:attrName>
                                        </p:attrNameLst>
                                      </p:cBhvr>
                                      <p:to>
                                        <p:strVal val="visible"/>
                                      </p:to>
                                    </p:set>
                                    <p:anim by="(-#ppt_w*2)" calcmode="lin" valueType="num">
                                      <p:cBhvr rctx="PPT">
                                        <p:cTn id="61" dur="250" autoRev="1" fill="hold">
                                          <p:stCondLst>
                                            <p:cond delay="0"/>
                                          </p:stCondLst>
                                        </p:cTn>
                                        <p:tgtEl>
                                          <p:spTgt spid="3">
                                            <p:txEl>
                                              <p:pRg st="5" end="5"/>
                                            </p:txEl>
                                          </p:spTgt>
                                        </p:tgtEl>
                                        <p:attrNameLst>
                                          <p:attrName>ppt_w</p:attrName>
                                        </p:attrNameLst>
                                      </p:cBhvr>
                                    </p:anim>
                                    <p:anim by="(#ppt_w*0.50)" calcmode="lin" valueType="num">
                                      <p:cBhvr>
                                        <p:cTn id="62" dur="250" decel="50000" autoRev="1" fill="hold">
                                          <p:stCondLst>
                                            <p:cond delay="0"/>
                                          </p:stCondLst>
                                        </p:cTn>
                                        <p:tgtEl>
                                          <p:spTgt spid="3">
                                            <p:txEl>
                                              <p:pRg st="5" end="5"/>
                                            </p:txEl>
                                          </p:spTgt>
                                        </p:tgtEl>
                                        <p:attrNameLst>
                                          <p:attrName>ppt_x</p:attrName>
                                        </p:attrNameLst>
                                      </p:cBhvr>
                                    </p:anim>
                                    <p:anim from="(-#ppt_h/2)" to="(#ppt_y)" calcmode="lin" valueType="num">
                                      <p:cBhvr>
                                        <p:cTn id="63" dur="500" fill="hold">
                                          <p:stCondLst>
                                            <p:cond delay="0"/>
                                          </p:stCondLst>
                                        </p:cTn>
                                        <p:tgtEl>
                                          <p:spTgt spid="3">
                                            <p:txEl>
                                              <p:pRg st="5" end="5"/>
                                            </p:txEl>
                                          </p:spTgt>
                                        </p:tgtEl>
                                        <p:attrNameLst>
                                          <p:attrName>ppt_y</p:attrName>
                                        </p:attrNameLst>
                                      </p:cBhvr>
                                    </p:anim>
                                    <p:animRot by="21600000">
                                      <p:cBhvr>
                                        <p:cTn id="64" dur="500" fill="hold">
                                          <p:stCondLst>
                                            <p:cond delay="0"/>
                                          </p:stCondLst>
                                        </p:cTn>
                                        <p:tgtEl>
                                          <p:spTgt spid="3">
                                            <p:txEl>
                                              <p:pRg st="5" end="5"/>
                                            </p:txEl>
                                          </p:spTgt>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56" presetClass="entr" presetSubtype="0" fill="hold" grpId="0" nodeType="clickEffect">
                                  <p:stCondLst>
                                    <p:cond delay="0"/>
                                  </p:stCondLst>
                                  <p:iterate type="lt">
                                    <p:tmPct val="10000"/>
                                  </p:iterate>
                                  <p:childTnLst>
                                    <p:set>
                                      <p:cBhvr>
                                        <p:cTn id="68" dur="1" fill="hold">
                                          <p:stCondLst>
                                            <p:cond delay="0"/>
                                          </p:stCondLst>
                                        </p:cTn>
                                        <p:tgtEl>
                                          <p:spTgt spid="3">
                                            <p:txEl>
                                              <p:pRg st="6" end="6"/>
                                            </p:txEl>
                                          </p:spTgt>
                                        </p:tgtEl>
                                        <p:attrNameLst>
                                          <p:attrName>style.visibility</p:attrName>
                                        </p:attrNameLst>
                                      </p:cBhvr>
                                      <p:to>
                                        <p:strVal val="visible"/>
                                      </p:to>
                                    </p:set>
                                    <p:anim by="(-#ppt_w*2)" calcmode="lin" valueType="num">
                                      <p:cBhvr rctx="PPT">
                                        <p:cTn id="69" dur="250" autoRev="1" fill="hold">
                                          <p:stCondLst>
                                            <p:cond delay="0"/>
                                          </p:stCondLst>
                                        </p:cTn>
                                        <p:tgtEl>
                                          <p:spTgt spid="3">
                                            <p:txEl>
                                              <p:pRg st="6" end="6"/>
                                            </p:txEl>
                                          </p:spTgt>
                                        </p:tgtEl>
                                        <p:attrNameLst>
                                          <p:attrName>ppt_w</p:attrName>
                                        </p:attrNameLst>
                                      </p:cBhvr>
                                    </p:anim>
                                    <p:anim by="(#ppt_w*0.50)" calcmode="lin" valueType="num">
                                      <p:cBhvr>
                                        <p:cTn id="70" dur="250" decel="50000" autoRev="1" fill="hold">
                                          <p:stCondLst>
                                            <p:cond delay="0"/>
                                          </p:stCondLst>
                                        </p:cTn>
                                        <p:tgtEl>
                                          <p:spTgt spid="3">
                                            <p:txEl>
                                              <p:pRg st="6" end="6"/>
                                            </p:txEl>
                                          </p:spTgt>
                                        </p:tgtEl>
                                        <p:attrNameLst>
                                          <p:attrName>ppt_x</p:attrName>
                                        </p:attrNameLst>
                                      </p:cBhvr>
                                    </p:anim>
                                    <p:anim from="(-#ppt_h/2)" to="(#ppt_y)" calcmode="lin" valueType="num">
                                      <p:cBhvr>
                                        <p:cTn id="71" dur="500" fill="hold">
                                          <p:stCondLst>
                                            <p:cond delay="0"/>
                                          </p:stCondLst>
                                        </p:cTn>
                                        <p:tgtEl>
                                          <p:spTgt spid="3">
                                            <p:txEl>
                                              <p:pRg st="6" end="6"/>
                                            </p:txEl>
                                          </p:spTgt>
                                        </p:tgtEl>
                                        <p:attrNameLst>
                                          <p:attrName>ppt_y</p:attrName>
                                        </p:attrNameLst>
                                      </p:cBhvr>
                                    </p:anim>
                                    <p:animRot by="21600000">
                                      <p:cBhvr>
                                        <p:cTn id="72" dur="500" fill="hold">
                                          <p:stCondLst>
                                            <p:cond delay="0"/>
                                          </p:stCondLst>
                                        </p:cTn>
                                        <p:tgtEl>
                                          <p:spTgt spid="3">
                                            <p:txEl>
                                              <p:pRg st="6" end="6"/>
                                            </p:txEl>
                                          </p:spTgt>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56" presetClass="entr" presetSubtype="0" fill="hold" grpId="0" nodeType="clickEffect">
                                  <p:stCondLst>
                                    <p:cond delay="0"/>
                                  </p:stCondLst>
                                  <p:iterate type="lt">
                                    <p:tmPct val="10000"/>
                                  </p:iterate>
                                  <p:childTnLst>
                                    <p:set>
                                      <p:cBhvr>
                                        <p:cTn id="76" dur="1" fill="hold">
                                          <p:stCondLst>
                                            <p:cond delay="0"/>
                                          </p:stCondLst>
                                        </p:cTn>
                                        <p:tgtEl>
                                          <p:spTgt spid="3">
                                            <p:txEl>
                                              <p:pRg st="7" end="7"/>
                                            </p:txEl>
                                          </p:spTgt>
                                        </p:tgtEl>
                                        <p:attrNameLst>
                                          <p:attrName>style.visibility</p:attrName>
                                        </p:attrNameLst>
                                      </p:cBhvr>
                                      <p:to>
                                        <p:strVal val="visible"/>
                                      </p:to>
                                    </p:set>
                                    <p:anim by="(-#ppt_w*2)" calcmode="lin" valueType="num">
                                      <p:cBhvr rctx="PPT">
                                        <p:cTn id="77" dur="250" autoRev="1" fill="hold">
                                          <p:stCondLst>
                                            <p:cond delay="0"/>
                                          </p:stCondLst>
                                        </p:cTn>
                                        <p:tgtEl>
                                          <p:spTgt spid="3">
                                            <p:txEl>
                                              <p:pRg st="7" end="7"/>
                                            </p:txEl>
                                          </p:spTgt>
                                        </p:tgtEl>
                                        <p:attrNameLst>
                                          <p:attrName>ppt_w</p:attrName>
                                        </p:attrNameLst>
                                      </p:cBhvr>
                                    </p:anim>
                                    <p:anim by="(#ppt_w*0.50)" calcmode="lin" valueType="num">
                                      <p:cBhvr>
                                        <p:cTn id="78" dur="250" decel="50000" autoRev="1" fill="hold">
                                          <p:stCondLst>
                                            <p:cond delay="0"/>
                                          </p:stCondLst>
                                        </p:cTn>
                                        <p:tgtEl>
                                          <p:spTgt spid="3">
                                            <p:txEl>
                                              <p:pRg st="7" end="7"/>
                                            </p:txEl>
                                          </p:spTgt>
                                        </p:tgtEl>
                                        <p:attrNameLst>
                                          <p:attrName>ppt_x</p:attrName>
                                        </p:attrNameLst>
                                      </p:cBhvr>
                                    </p:anim>
                                    <p:anim from="(-#ppt_h/2)" to="(#ppt_y)" calcmode="lin" valueType="num">
                                      <p:cBhvr>
                                        <p:cTn id="79" dur="500" fill="hold">
                                          <p:stCondLst>
                                            <p:cond delay="0"/>
                                          </p:stCondLst>
                                        </p:cTn>
                                        <p:tgtEl>
                                          <p:spTgt spid="3">
                                            <p:txEl>
                                              <p:pRg st="7" end="7"/>
                                            </p:txEl>
                                          </p:spTgt>
                                        </p:tgtEl>
                                        <p:attrNameLst>
                                          <p:attrName>ppt_y</p:attrName>
                                        </p:attrNameLst>
                                      </p:cBhvr>
                                    </p:anim>
                                    <p:animRot by="21600000">
                                      <p:cBhvr>
                                        <p:cTn id="80" dur="500" fill="hold">
                                          <p:stCondLst>
                                            <p:cond delay="0"/>
                                          </p:stCondLst>
                                        </p:cTn>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7327111" y="3794495"/>
            <a:ext cx="4595258" cy="3063505"/>
          </a:xfrm>
          <a:prstGeom prst="rect">
            <a:avLst/>
          </a:prstGeom>
        </p:spPr>
      </p:pic>
      <p:sp>
        <p:nvSpPr>
          <p:cNvPr id="2" name="Title 1"/>
          <p:cNvSpPr>
            <a:spLocks noGrp="1"/>
          </p:cNvSpPr>
          <p:nvPr>
            <p:ph type="title"/>
          </p:nvPr>
        </p:nvSpPr>
        <p:spPr/>
        <p:txBody>
          <a:bodyPr/>
          <a:lstStyle/>
          <a:p>
            <a:r>
              <a:rPr lang="en-US" dirty="0" smtClean="0"/>
              <a:t>Videoconferencing</a:t>
            </a:r>
            <a:endParaRPr lang="en-US" dirty="0"/>
          </a:p>
        </p:txBody>
      </p:sp>
      <p:sp>
        <p:nvSpPr>
          <p:cNvPr id="3" name="Content Placeholder 2"/>
          <p:cNvSpPr>
            <a:spLocks noGrp="1"/>
          </p:cNvSpPr>
          <p:nvPr>
            <p:ph idx="1"/>
          </p:nvPr>
        </p:nvSpPr>
        <p:spPr>
          <a:xfrm>
            <a:off x="876821" y="1618471"/>
            <a:ext cx="6450290" cy="4930106"/>
          </a:xfrm>
        </p:spPr>
        <p:txBody>
          <a:bodyPr>
            <a:normAutofit/>
          </a:bodyPr>
          <a:lstStyle/>
          <a:p>
            <a:pPr algn="just"/>
            <a:r>
              <a:rPr lang="en-US" b="1" dirty="0" smtClean="0"/>
              <a:t>Videoconferencing</a:t>
            </a:r>
            <a:r>
              <a:rPr lang="en-US" dirty="0" smtClean="0"/>
              <a:t> is feature-rich, group video chat</a:t>
            </a:r>
          </a:p>
          <a:p>
            <a:pPr algn="just"/>
            <a:r>
              <a:rPr lang="en-US" dirty="0" smtClean="0"/>
              <a:t>Can include computer application sharing, voice, text chatting, and document collaboration</a:t>
            </a:r>
          </a:p>
          <a:p>
            <a:pPr algn="just"/>
            <a:r>
              <a:rPr lang="en-US" dirty="0"/>
              <a:t>W</a:t>
            </a:r>
            <a:r>
              <a:rPr lang="en-US" dirty="0" smtClean="0"/>
              <a:t>ithout </a:t>
            </a:r>
            <a:r>
              <a:rPr lang="en-US" dirty="0"/>
              <a:t>the need for participants to travel, saving travel time and </a:t>
            </a:r>
            <a:r>
              <a:rPr lang="en-US" dirty="0" smtClean="0"/>
              <a:t>associated costs</a:t>
            </a:r>
            <a:r>
              <a:rPr lang="en-US" dirty="0"/>
              <a:t>. </a:t>
            </a:r>
            <a:endParaRPr lang="en-US" dirty="0" smtClean="0"/>
          </a:p>
          <a:p>
            <a:pPr algn="just"/>
            <a:r>
              <a:rPr lang="en-US" dirty="0" smtClean="0"/>
              <a:t>Online </a:t>
            </a:r>
            <a:r>
              <a:rPr lang="en-US" dirty="0"/>
              <a:t>lectures </a:t>
            </a:r>
            <a:r>
              <a:rPr lang="en-US" dirty="0" smtClean="0"/>
              <a:t>can be </a:t>
            </a:r>
            <a:r>
              <a:rPr lang="en-US" dirty="0"/>
              <a:t>delivered, backed up with video-call–based mentoring sessions</a:t>
            </a:r>
            <a:r>
              <a:rPr lang="en-US" dirty="0" smtClean="0"/>
              <a:t>.</a:t>
            </a:r>
          </a:p>
          <a:p>
            <a:pPr algn="just"/>
            <a:r>
              <a:rPr lang="en-US" dirty="0"/>
              <a:t>Videoconferencing uses the same underlying protocols as VoIP uses, but it </a:t>
            </a:r>
            <a:r>
              <a:rPr lang="en-US" dirty="0" smtClean="0"/>
              <a:t>requires much </a:t>
            </a:r>
            <a:r>
              <a:rPr lang="en-US" dirty="0"/>
              <a:t>more bandwidth. </a:t>
            </a:r>
            <a:endParaRPr lang="en-US" dirty="0" smtClean="0"/>
          </a:p>
          <a:p>
            <a:pPr algn="just"/>
            <a:r>
              <a:rPr lang="en-US" dirty="0"/>
              <a:t>R</a:t>
            </a:r>
            <a:r>
              <a:rPr lang="en-US" dirty="0" smtClean="0"/>
              <a:t>elevant </a:t>
            </a:r>
            <a:r>
              <a:rPr lang="en-US" dirty="0"/>
              <a:t>graphics can be shown and because participants can see each other </a:t>
            </a:r>
            <a:r>
              <a:rPr lang="en-US" dirty="0" smtClean="0"/>
              <a:t>and interact </a:t>
            </a:r>
            <a:r>
              <a:rPr lang="en-US" dirty="0"/>
              <a:t>in real-time.</a:t>
            </a:r>
          </a:p>
        </p:txBody>
      </p:sp>
      <p:sp>
        <p:nvSpPr>
          <p:cNvPr id="5" name="Slide Number Placeholder 4"/>
          <p:cNvSpPr>
            <a:spLocks noGrp="1"/>
          </p:cNvSpPr>
          <p:nvPr>
            <p:ph type="sldNum" sz="quarter" idx="12"/>
          </p:nvPr>
        </p:nvSpPr>
        <p:spPr/>
        <p:txBody>
          <a:bodyPr/>
          <a:lstStyle/>
          <a:p>
            <a:fld id="{71766878-3199-4EAB-94E7-2D6D11070E14}" type="slidenum">
              <a:rPr lang="en-US" smtClean="0"/>
              <a:t>18</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594" y="1138550"/>
            <a:ext cx="2327858" cy="2655945"/>
          </a:xfrm>
          <a:prstGeom prst="rect">
            <a:avLst/>
          </a:prstGeom>
        </p:spPr>
      </p:pic>
    </p:spTree>
    <p:extLst>
      <p:ext uri="{BB962C8B-B14F-4D97-AF65-F5344CB8AC3E}">
        <p14:creationId xmlns:p14="http://schemas.microsoft.com/office/powerpoint/2010/main" val="46310604"/>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75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2" dur="7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iterate type="lt">
                                    <p:tmPct val="10000"/>
                                  </p:iterate>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75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8" dur="7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iterate type="lt">
                                    <p:tmPct val="10000"/>
                                  </p:iterate>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75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4" dur="7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75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0" dur="7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iterate type="lt">
                                    <p:tmPct val="10000"/>
                                  </p:iterate>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75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6" dur="7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iterate type="lt">
                                    <p:tmPct val="10000"/>
                                  </p:iterate>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additive="base">
                                        <p:cTn id="51" dur="75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52" dur="75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Personal vs. Professional Communication</a:t>
            </a:r>
            <a:endParaRPr lang="en-US" sz="4800" dirty="0"/>
          </a:p>
        </p:txBody>
      </p:sp>
      <p:sp>
        <p:nvSpPr>
          <p:cNvPr id="3" name="Content Placeholder 2"/>
          <p:cNvSpPr>
            <a:spLocks noGrp="1"/>
          </p:cNvSpPr>
          <p:nvPr>
            <p:ph idx="1"/>
          </p:nvPr>
        </p:nvSpPr>
        <p:spPr>
          <a:xfrm>
            <a:off x="2506717" y="1916724"/>
            <a:ext cx="9443545" cy="3593591"/>
          </a:xfrm>
        </p:spPr>
        <p:txBody>
          <a:bodyPr>
            <a:noAutofit/>
          </a:bodyPr>
          <a:lstStyle/>
          <a:p>
            <a:r>
              <a:rPr lang="en-US" b="1" dirty="0" smtClean="0"/>
              <a:t>Professional communication tips</a:t>
            </a:r>
          </a:p>
          <a:p>
            <a:pPr marL="0" indent="0">
              <a:buNone/>
            </a:pPr>
            <a:r>
              <a:rPr lang="en-US" b="1" dirty="0"/>
              <a:t>	</a:t>
            </a:r>
            <a:r>
              <a:rPr lang="en-US" b="1" dirty="0" smtClean="0"/>
              <a:t>- </a:t>
            </a:r>
            <a:r>
              <a:rPr lang="en-US" sz="1800" b="1" dirty="0" smtClean="0"/>
              <a:t>Address them formally</a:t>
            </a:r>
          </a:p>
          <a:p>
            <a:pPr marL="0" indent="0">
              <a:buNone/>
            </a:pPr>
            <a:r>
              <a:rPr lang="en-US" sz="1800" b="1" dirty="0"/>
              <a:t>	</a:t>
            </a:r>
            <a:r>
              <a:rPr lang="en-US" sz="1800" b="1" dirty="0" smtClean="0"/>
              <a:t>- Use polite language	</a:t>
            </a:r>
          </a:p>
          <a:p>
            <a:pPr marL="0" indent="0">
              <a:buNone/>
            </a:pPr>
            <a:r>
              <a:rPr lang="en-US" sz="1800" b="1" dirty="0"/>
              <a:t>	</a:t>
            </a:r>
            <a:r>
              <a:rPr lang="en-US" sz="1800" b="1" dirty="0" smtClean="0"/>
              <a:t>- Avoid abbreviations</a:t>
            </a:r>
          </a:p>
          <a:p>
            <a:pPr marL="0" indent="0">
              <a:buNone/>
            </a:pPr>
            <a:r>
              <a:rPr lang="en-US" sz="1800" b="1" dirty="0"/>
              <a:t>	</a:t>
            </a:r>
            <a:r>
              <a:rPr lang="en-US" sz="1800" b="1" dirty="0" smtClean="0"/>
              <a:t>- Avoid jargon and slang</a:t>
            </a:r>
          </a:p>
          <a:p>
            <a:pPr marL="0" indent="0">
              <a:buNone/>
            </a:pPr>
            <a:r>
              <a:rPr lang="en-US" sz="1800" b="1" dirty="0"/>
              <a:t>	</a:t>
            </a:r>
            <a:r>
              <a:rPr lang="en-US" sz="1800" b="1" dirty="0" smtClean="0"/>
              <a:t>- Don’t use emoticons</a:t>
            </a:r>
          </a:p>
          <a:p>
            <a:pPr marL="0" indent="0">
              <a:buNone/>
            </a:pPr>
            <a:r>
              <a:rPr lang="en-US" sz="1800" b="1" dirty="0"/>
              <a:t>	</a:t>
            </a:r>
            <a:r>
              <a:rPr lang="en-US" sz="1800" b="1" dirty="0" smtClean="0"/>
              <a:t>- Use a sincere, Avoid unnecessary capitalization and exclamation marks</a:t>
            </a:r>
          </a:p>
          <a:p>
            <a:pPr marL="0" indent="0">
              <a:buNone/>
            </a:pPr>
            <a:r>
              <a:rPr lang="en-US" sz="1800" b="1" dirty="0"/>
              <a:t>	</a:t>
            </a:r>
            <a:r>
              <a:rPr lang="en-US" sz="1800" b="1" dirty="0" smtClean="0"/>
              <a:t>- Proofread (check spelling, </a:t>
            </a:r>
            <a:r>
              <a:rPr lang="en-US" sz="1800" b="1" dirty="0" err="1" smtClean="0"/>
              <a:t>grammer</a:t>
            </a:r>
            <a:r>
              <a:rPr lang="en-US" sz="1800" b="1" dirty="0" smtClean="0"/>
              <a:t>)</a:t>
            </a:r>
          </a:p>
          <a:p>
            <a:r>
              <a:rPr lang="en-US" b="1" dirty="0" smtClean="0"/>
              <a:t>Personal</a:t>
            </a:r>
          </a:p>
          <a:p>
            <a:pPr marL="0" indent="0">
              <a:buNone/>
            </a:pPr>
            <a:r>
              <a:rPr lang="en-US" b="1" dirty="0"/>
              <a:t>	</a:t>
            </a:r>
            <a:r>
              <a:rPr lang="en-US" b="1" dirty="0" smtClean="0"/>
              <a:t>- </a:t>
            </a:r>
            <a:r>
              <a:rPr lang="en-US" sz="1800" b="1" dirty="0" smtClean="0"/>
              <a:t>Don’t make inappropriate jokes</a:t>
            </a:r>
          </a:p>
          <a:p>
            <a:pPr marL="0" indent="0">
              <a:buNone/>
            </a:pPr>
            <a:r>
              <a:rPr lang="en-US" sz="1800" b="1" dirty="0"/>
              <a:t>	</a:t>
            </a:r>
            <a:r>
              <a:rPr lang="en-US" sz="1800" b="1" dirty="0" smtClean="0"/>
              <a:t>- Talk voice or face-to-face about important or difficult issues</a:t>
            </a:r>
          </a:p>
          <a:p>
            <a:pPr marL="0" indent="0">
              <a:buNone/>
            </a:pPr>
            <a:r>
              <a:rPr lang="en-US" sz="1800" b="1" dirty="0"/>
              <a:t>	</a:t>
            </a:r>
            <a:r>
              <a:rPr lang="en-US" sz="1800" b="1" dirty="0" smtClean="0"/>
              <a:t>- Avoid discriminatory language (race, religion, disability, sexuality or gender)</a:t>
            </a:r>
            <a:endParaRPr lang="en-US" sz="1800" b="1" dirty="0"/>
          </a:p>
        </p:txBody>
      </p:sp>
      <p:sp>
        <p:nvSpPr>
          <p:cNvPr id="4" name="Slide Number Placeholder 3"/>
          <p:cNvSpPr>
            <a:spLocks noGrp="1"/>
          </p:cNvSpPr>
          <p:nvPr>
            <p:ph type="sldNum" sz="quarter" idx="12"/>
          </p:nvPr>
        </p:nvSpPr>
        <p:spPr/>
        <p:txBody>
          <a:bodyPr/>
          <a:lstStyle/>
          <a:p>
            <a:fld id="{71766878-3199-4EAB-94E7-2D6D11070E14}" type="slidenum">
              <a:rPr lang="en-US" smtClean="0"/>
              <a:t>19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24" y="1737992"/>
            <a:ext cx="3128326" cy="5192842"/>
          </a:xfrm>
          <a:prstGeom prst="rect">
            <a:avLst/>
          </a:prstGeom>
        </p:spPr>
      </p:pic>
    </p:spTree>
    <p:extLst>
      <p:ext uri="{BB962C8B-B14F-4D97-AF65-F5344CB8AC3E}">
        <p14:creationId xmlns:p14="http://schemas.microsoft.com/office/powerpoint/2010/main" val="3677862503"/>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7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7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3" dur="7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7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750" tmFilter="0,0; .5, 1; 1, 1"/>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75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75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2" dur="75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75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750" tmFilter="0,0; .5, 1; 1, 1"/>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75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75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1" dur="75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75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750" tmFilter="0,0; .5, 1; 1, 1"/>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75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75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50" dur="75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75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750" tmFilter="0,0; .5, 1; 1, 1"/>
                                        <p:tgtEl>
                                          <p:spTgt spid="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75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75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59" dur="75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75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750" tmFilter="0,0; .5, 1; 1, 1"/>
                                        <p:tgtEl>
                                          <p:spTgt spid="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3">
                                            <p:txEl>
                                              <p:pRg st="5" end="5"/>
                                            </p:txEl>
                                          </p:spTgt>
                                        </p:tgtEl>
                                        <p:attrNameLst>
                                          <p:attrName>style.visibility</p:attrName>
                                        </p:attrNameLst>
                                      </p:cBhvr>
                                      <p:to>
                                        <p:strVal val="visible"/>
                                      </p:to>
                                    </p:set>
                                    <p:anim calcmode="lin" valueType="num">
                                      <p:cBhvr>
                                        <p:cTn id="66" dur="75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7" dur="75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68" dur="75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9" dur="75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0" dur="750" tmFilter="0,0; .5, 1; 1, 1"/>
                                        <p:tgtEl>
                                          <p:spTgt spid="3">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1" presetClass="entr" presetSubtype="0" fill="hold" grpId="0" nodeType="clickEffect">
                                  <p:stCondLst>
                                    <p:cond delay="0"/>
                                  </p:stCondLst>
                                  <p:iterate type="lt">
                                    <p:tmPct val="10000"/>
                                  </p:iterate>
                                  <p:childTnLst>
                                    <p:set>
                                      <p:cBhvr>
                                        <p:cTn id="74" dur="1" fill="hold">
                                          <p:stCondLst>
                                            <p:cond delay="0"/>
                                          </p:stCondLst>
                                        </p:cTn>
                                        <p:tgtEl>
                                          <p:spTgt spid="3">
                                            <p:txEl>
                                              <p:pRg st="6" end="6"/>
                                            </p:txEl>
                                          </p:spTgt>
                                        </p:tgtEl>
                                        <p:attrNameLst>
                                          <p:attrName>style.visibility</p:attrName>
                                        </p:attrNameLst>
                                      </p:cBhvr>
                                      <p:to>
                                        <p:strVal val="visible"/>
                                      </p:to>
                                    </p:set>
                                    <p:anim calcmode="lin" valueType="num">
                                      <p:cBhvr>
                                        <p:cTn id="75" dur="75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76" dur="75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77" dur="75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8" dur="75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9" dur="750" tmFilter="0,0; .5, 1; 1, 1"/>
                                        <p:tgtEl>
                                          <p:spTgt spid="3">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1" presetClass="entr" presetSubtype="0" fill="hold" grpId="0" nodeType="clickEffect">
                                  <p:stCondLst>
                                    <p:cond delay="0"/>
                                  </p:stCondLst>
                                  <p:iterate type="lt">
                                    <p:tmPct val="10000"/>
                                  </p:iterate>
                                  <p:childTnLst>
                                    <p:set>
                                      <p:cBhvr>
                                        <p:cTn id="83" dur="1" fill="hold">
                                          <p:stCondLst>
                                            <p:cond delay="0"/>
                                          </p:stCondLst>
                                        </p:cTn>
                                        <p:tgtEl>
                                          <p:spTgt spid="3">
                                            <p:txEl>
                                              <p:pRg st="7" end="7"/>
                                            </p:txEl>
                                          </p:spTgt>
                                        </p:tgtEl>
                                        <p:attrNameLst>
                                          <p:attrName>style.visibility</p:attrName>
                                        </p:attrNameLst>
                                      </p:cBhvr>
                                      <p:to>
                                        <p:strVal val="visible"/>
                                      </p:to>
                                    </p:set>
                                    <p:anim calcmode="lin" valueType="num">
                                      <p:cBhvr>
                                        <p:cTn id="84" dur="75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85" dur="75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86" dur="75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7" dur="75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8" dur="750" tmFilter="0,0; .5, 1; 1, 1"/>
                                        <p:tgtEl>
                                          <p:spTgt spid="3">
                                            <p:txEl>
                                              <p:pRg st="7" end="7"/>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41" presetClass="entr" presetSubtype="0" fill="hold" grpId="0" nodeType="clickEffect">
                                  <p:stCondLst>
                                    <p:cond delay="0"/>
                                  </p:stCondLst>
                                  <p:iterate type="lt">
                                    <p:tmPct val="10000"/>
                                  </p:iterate>
                                  <p:childTnLst>
                                    <p:set>
                                      <p:cBhvr>
                                        <p:cTn id="92" dur="1" fill="hold">
                                          <p:stCondLst>
                                            <p:cond delay="0"/>
                                          </p:stCondLst>
                                        </p:cTn>
                                        <p:tgtEl>
                                          <p:spTgt spid="3">
                                            <p:txEl>
                                              <p:pRg st="8" end="8"/>
                                            </p:txEl>
                                          </p:spTgt>
                                        </p:tgtEl>
                                        <p:attrNameLst>
                                          <p:attrName>style.visibility</p:attrName>
                                        </p:attrNameLst>
                                      </p:cBhvr>
                                      <p:to>
                                        <p:strVal val="visible"/>
                                      </p:to>
                                    </p:set>
                                    <p:anim calcmode="lin" valueType="num">
                                      <p:cBhvr>
                                        <p:cTn id="93" dur="75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94" dur="75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95" dur="75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6" dur="75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7" dur="750" tmFilter="0,0; .5, 1; 1, 1"/>
                                        <p:tgtEl>
                                          <p:spTgt spid="3">
                                            <p:txEl>
                                              <p:pRg st="8" end="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41" presetClass="entr" presetSubtype="0" fill="hold" grpId="0" nodeType="clickEffect">
                                  <p:stCondLst>
                                    <p:cond delay="0"/>
                                  </p:stCondLst>
                                  <p:iterate type="lt">
                                    <p:tmPct val="10000"/>
                                  </p:iterate>
                                  <p:childTnLst>
                                    <p:set>
                                      <p:cBhvr>
                                        <p:cTn id="101" dur="1" fill="hold">
                                          <p:stCondLst>
                                            <p:cond delay="0"/>
                                          </p:stCondLst>
                                        </p:cTn>
                                        <p:tgtEl>
                                          <p:spTgt spid="3">
                                            <p:txEl>
                                              <p:pRg st="9" end="9"/>
                                            </p:txEl>
                                          </p:spTgt>
                                        </p:tgtEl>
                                        <p:attrNameLst>
                                          <p:attrName>style.visibility</p:attrName>
                                        </p:attrNameLst>
                                      </p:cBhvr>
                                      <p:to>
                                        <p:strVal val="visible"/>
                                      </p:to>
                                    </p:set>
                                    <p:anim calcmode="lin" valueType="num">
                                      <p:cBhvr>
                                        <p:cTn id="102" dur="750" fill="hold"/>
                                        <p:tgtEl>
                                          <p:spTgt spid="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3" dur="750" fill="hold"/>
                                        <p:tgtEl>
                                          <p:spTgt spid="3">
                                            <p:txEl>
                                              <p:pRg st="9" end="9"/>
                                            </p:txEl>
                                          </p:spTgt>
                                        </p:tgtEl>
                                        <p:attrNameLst>
                                          <p:attrName>ppt_y</p:attrName>
                                        </p:attrNameLst>
                                      </p:cBhvr>
                                      <p:tavLst>
                                        <p:tav tm="0">
                                          <p:val>
                                            <p:strVal val="#ppt_y"/>
                                          </p:val>
                                        </p:tav>
                                        <p:tav tm="100000">
                                          <p:val>
                                            <p:strVal val="#ppt_y"/>
                                          </p:val>
                                        </p:tav>
                                      </p:tavLst>
                                    </p:anim>
                                    <p:anim calcmode="lin" valueType="num">
                                      <p:cBhvr>
                                        <p:cTn id="104" dur="750" fill="hold"/>
                                        <p:tgtEl>
                                          <p:spTgt spid="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5" dur="750" fill="hold"/>
                                        <p:tgtEl>
                                          <p:spTgt spid="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750" tmFilter="0,0; .5, 1; 1, 1"/>
                                        <p:tgtEl>
                                          <p:spTgt spid="3">
                                            <p:txEl>
                                              <p:pRg st="9" end="9"/>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41" presetClass="entr" presetSubtype="0" fill="hold" grpId="0" nodeType="clickEffect">
                                  <p:stCondLst>
                                    <p:cond delay="0"/>
                                  </p:stCondLst>
                                  <p:iterate type="lt">
                                    <p:tmPct val="10000"/>
                                  </p:iterate>
                                  <p:childTnLst>
                                    <p:set>
                                      <p:cBhvr>
                                        <p:cTn id="110" dur="1" fill="hold">
                                          <p:stCondLst>
                                            <p:cond delay="0"/>
                                          </p:stCondLst>
                                        </p:cTn>
                                        <p:tgtEl>
                                          <p:spTgt spid="3">
                                            <p:txEl>
                                              <p:pRg st="10" end="10"/>
                                            </p:txEl>
                                          </p:spTgt>
                                        </p:tgtEl>
                                        <p:attrNameLst>
                                          <p:attrName>style.visibility</p:attrName>
                                        </p:attrNameLst>
                                      </p:cBhvr>
                                      <p:to>
                                        <p:strVal val="visible"/>
                                      </p:to>
                                    </p:set>
                                    <p:anim calcmode="lin" valueType="num">
                                      <p:cBhvr>
                                        <p:cTn id="111" dur="750" fill="hold"/>
                                        <p:tgtEl>
                                          <p:spTgt spid="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2" dur="750" fill="hold"/>
                                        <p:tgtEl>
                                          <p:spTgt spid="3">
                                            <p:txEl>
                                              <p:pRg st="10" end="10"/>
                                            </p:txEl>
                                          </p:spTgt>
                                        </p:tgtEl>
                                        <p:attrNameLst>
                                          <p:attrName>ppt_y</p:attrName>
                                        </p:attrNameLst>
                                      </p:cBhvr>
                                      <p:tavLst>
                                        <p:tav tm="0">
                                          <p:val>
                                            <p:strVal val="#ppt_y"/>
                                          </p:val>
                                        </p:tav>
                                        <p:tav tm="100000">
                                          <p:val>
                                            <p:strVal val="#ppt_y"/>
                                          </p:val>
                                        </p:tav>
                                      </p:tavLst>
                                    </p:anim>
                                    <p:anim calcmode="lin" valueType="num">
                                      <p:cBhvr>
                                        <p:cTn id="113" dur="750" fill="hold"/>
                                        <p:tgtEl>
                                          <p:spTgt spid="3">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4" dur="750" fill="hold"/>
                                        <p:tgtEl>
                                          <p:spTgt spid="3">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750" tmFilter="0,0; .5, 1; 1, 1"/>
                                        <p:tgtEl>
                                          <p:spTgt spid="3">
                                            <p:txEl>
                                              <p:pRg st="10" end="1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41" presetClass="entr" presetSubtype="0" fill="hold" grpId="0" nodeType="clickEffect">
                                  <p:stCondLst>
                                    <p:cond delay="0"/>
                                  </p:stCondLst>
                                  <p:iterate type="lt">
                                    <p:tmPct val="10000"/>
                                  </p:iterate>
                                  <p:childTnLst>
                                    <p:set>
                                      <p:cBhvr>
                                        <p:cTn id="119" dur="1" fill="hold">
                                          <p:stCondLst>
                                            <p:cond delay="0"/>
                                          </p:stCondLst>
                                        </p:cTn>
                                        <p:tgtEl>
                                          <p:spTgt spid="3">
                                            <p:txEl>
                                              <p:pRg st="11" end="11"/>
                                            </p:txEl>
                                          </p:spTgt>
                                        </p:tgtEl>
                                        <p:attrNameLst>
                                          <p:attrName>style.visibility</p:attrName>
                                        </p:attrNameLst>
                                      </p:cBhvr>
                                      <p:to>
                                        <p:strVal val="visible"/>
                                      </p:to>
                                    </p:set>
                                    <p:anim calcmode="lin" valueType="num">
                                      <p:cBhvr>
                                        <p:cTn id="120" dur="750" fill="hold"/>
                                        <p:tgtEl>
                                          <p:spTgt spid="3">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1" dur="750" fill="hold"/>
                                        <p:tgtEl>
                                          <p:spTgt spid="3">
                                            <p:txEl>
                                              <p:pRg st="11" end="11"/>
                                            </p:txEl>
                                          </p:spTgt>
                                        </p:tgtEl>
                                        <p:attrNameLst>
                                          <p:attrName>ppt_y</p:attrName>
                                        </p:attrNameLst>
                                      </p:cBhvr>
                                      <p:tavLst>
                                        <p:tav tm="0">
                                          <p:val>
                                            <p:strVal val="#ppt_y"/>
                                          </p:val>
                                        </p:tav>
                                        <p:tav tm="100000">
                                          <p:val>
                                            <p:strVal val="#ppt_y"/>
                                          </p:val>
                                        </p:tav>
                                      </p:tavLst>
                                    </p:anim>
                                    <p:anim calcmode="lin" valueType="num">
                                      <p:cBhvr>
                                        <p:cTn id="122" dur="750" fill="hold"/>
                                        <p:tgtEl>
                                          <p:spTgt spid="3">
                                            <p:txEl>
                                              <p:pRg st="11" end="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3" dur="750" fill="hold"/>
                                        <p:tgtEl>
                                          <p:spTgt spid="3">
                                            <p:txEl>
                                              <p:pRg st="11" end="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24" dur="750" tmFilter="0,0; .5, 1; 1, 1"/>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8"/>
          <p:cNvSpPr>
            <a:spLocks noGrp="1" noChangeArrowheads="1"/>
          </p:cNvSpPr>
          <p:nvPr>
            <p:ph type="title"/>
          </p:nvPr>
        </p:nvSpPr>
        <p:spPr>
          <a:xfrm>
            <a:off x="3084394" y="274638"/>
            <a:ext cx="7126406" cy="1143000"/>
          </a:xfrm>
          <a:noFill/>
        </p:spPr>
        <p:txBody>
          <a:bodyPr>
            <a:normAutofit fontScale="90000"/>
          </a:bodyPr>
          <a:lstStyle/>
          <a:p>
            <a:pPr eaLnBrk="1" hangingPunct="1"/>
            <a:r>
              <a:rPr lang="en-US" altLang="en-US" dirty="0" smtClean="0">
                <a:ea typeface="ＭＳ Ｐゴシック" panose="020B0600070205080204" pitchFamily="34" charset="-128"/>
              </a:rPr>
              <a:t>Chapter 14: Online Communication</a:t>
            </a:r>
          </a:p>
        </p:txBody>
      </p:sp>
      <p:sp>
        <p:nvSpPr>
          <p:cNvPr id="3079" name="Rectangle 9"/>
          <p:cNvSpPr>
            <a:spLocks noGrp="1" noChangeArrowheads="1"/>
          </p:cNvSpPr>
          <p:nvPr>
            <p:ph idx="1"/>
          </p:nvPr>
        </p:nvSpPr>
        <p:spPr>
          <a:xfrm>
            <a:off x="2470245" y="2361062"/>
            <a:ext cx="8197755" cy="4344537"/>
          </a:xfrm>
        </p:spPr>
        <p:txBody>
          <a:bodyPr>
            <a:normAutofit/>
          </a:bodyPr>
          <a:lstStyle/>
          <a:p>
            <a:pPr>
              <a:buFontTx/>
              <a:buNone/>
            </a:pPr>
            <a:r>
              <a:rPr lang="en-US" altLang="en-US" b="1" dirty="0">
                <a:ea typeface="ＭＳ Ｐゴシック" panose="020B0600070205080204" pitchFamily="34" charset="-128"/>
              </a:rPr>
              <a:t>Learning Objectives:</a:t>
            </a:r>
          </a:p>
          <a:p>
            <a:pPr>
              <a:buFontTx/>
              <a:buNone/>
            </a:pPr>
            <a:endParaRPr lang="en-US" altLang="en-US" b="1" dirty="0">
              <a:ea typeface="ＭＳ Ｐゴシック" panose="020B0600070205080204" pitchFamily="34" charset="-128"/>
            </a:endParaRPr>
          </a:p>
          <a:p>
            <a:r>
              <a:rPr lang="en-US" dirty="0" smtClean="0"/>
              <a:t>Understand </a:t>
            </a:r>
            <a:r>
              <a:rPr lang="en-US" dirty="0"/>
              <a:t>the channels available for Internet communications</a:t>
            </a:r>
          </a:p>
          <a:p>
            <a:r>
              <a:rPr lang="en-US" dirty="0" smtClean="0"/>
              <a:t>Recognize </a:t>
            </a:r>
            <a:r>
              <a:rPr lang="en-US" dirty="0"/>
              <a:t>the features of the different communication types</a:t>
            </a:r>
          </a:p>
          <a:p>
            <a:r>
              <a:rPr lang="en-US" dirty="0" smtClean="0"/>
              <a:t>Choose </a:t>
            </a:r>
            <a:r>
              <a:rPr lang="en-US" dirty="0"/>
              <a:t>the correct communication medium for a particular situation</a:t>
            </a:r>
          </a:p>
          <a:p>
            <a:r>
              <a:rPr lang="en-US" dirty="0" smtClean="0"/>
              <a:t>Understand </a:t>
            </a:r>
            <a:r>
              <a:rPr lang="en-US" dirty="0"/>
              <a:t>appropriate etiquette for online communication</a:t>
            </a:r>
          </a:p>
          <a:p>
            <a:r>
              <a:rPr lang="en-US" dirty="0" smtClean="0"/>
              <a:t>Understand </a:t>
            </a:r>
            <a:r>
              <a:rPr lang="en-US" dirty="0"/>
              <a:t>the basic features of email programs and how to use them</a:t>
            </a:r>
          </a:p>
        </p:txBody>
      </p:sp>
      <p:sp>
        <p:nvSpPr>
          <p:cNvPr id="2" name="Slide Number Placeholder 1"/>
          <p:cNvSpPr>
            <a:spLocks noGrp="1"/>
          </p:cNvSpPr>
          <p:nvPr>
            <p:ph type="sldNum" sz="quarter" idx="12"/>
          </p:nvPr>
        </p:nvSpPr>
        <p:spPr/>
        <p:txBody>
          <a:bodyPr/>
          <a:lstStyle/>
          <a:p>
            <a:fld id="{71766878-3199-4EAB-94E7-2D6D11070E14}" type="slidenum">
              <a:rPr lang="en-US" smtClean="0"/>
              <a:t>2</a:t>
            </a:fld>
            <a:endParaRPr lang="en-US" dirty="0"/>
          </a:p>
        </p:txBody>
      </p:sp>
    </p:spTree>
    <p:extLst>
      <p:ext uri="{BB962C8B-B14F-4D97-AF65-F5344CB8AC3E}">
        <p14:creationId xmlns:p14="http://schemas.microsoft.com/office/powerpoint/2010/main" val="2941466032"/>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1000"/>
                                        <p:tgtEl>
                                          <p:spTgt spid="3078"/>
                                        </p:tgtEl>
                                      </p:cBhvr>
                                    </p:animEffect>
                                    <p:anim calcmode="lin" valueType="num">
                                      <p:cBhvr>
                                        <p:cTn id="8" dur="1000" fill="hold"/>
                                        <p:tgtEl>
                                          <p:spTgt spid="3078"/>
                                        </p:tgtEl>
                                        <p:attrNameLst>
                                          <p:attrName>ppt_x</p:attrName>
                                        </p:attrNameLst>
                                      </p:cBhvr>
                                      <p:tavLst>
                                        <p:tav tm="0">
                                          <p:val>
                                            <p:strVal val="#ppt_x"/>
                                          </p:val>
                                        </p:tav>
                                        <p:tav tm="100000">
                                          <p:val>
                                            <p:strVal val="#ppt_x"/>
                                          </p:val>
                                        </p:tav>
                                      </p:tavLst>
                                    </p:anim>
                                    <p:anim calcmode="lin" valueType="num">
                                      <p:cBhvr>
                                        <p:cTn id="9"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iterate type="lt">
                                    <p:tmPct val="10000"/>
                                  </p:iterate>
                                  <p:childTnLst>
                                    <p:set>
                                      <p:cBhvr>
                                        <p:cTn id="13" dur="1" fill="hold">
                                          <p:stCondLst>
                                            <p:cond delay="0"/>
                                          </p:stCondLst>
                                        </p:cTn>
                                        <p:tgtEl>
                                          <p:spTgt spid="3079">
                                            <p:txEl>
                                              <p:pRg st="0" end="0"/>
                                            </p:txEl>
                                          </p:spTgt>
                                        </p:tgtEl>
                                        <p:attrNameLst>
                                          <p:attrName>style.visibility</p:attrName>
                                        </p:attrNameLst>
                                      </p:cBhvr>
                                      <p:to>
                                        <p:strVal val="visible"/>
                                      </p:to>
                                    </p:set>
                                    <p:animEffect transition="in" filter="fade">
                                      <p:cBhvr>
                                        <p:cTn id="14" dur="750"/>
                                        <p:tgtEl>
                                          <p:spTgt spid="3079">
                                            <p:txEl>
                                              <p:pRg st="0" end="0"/>
                                            </p:txEl>
                                          </p:spTgt>
                                        </p:tgtEl>
                                      </p:cBhvr>
                                    </p:animEffect>
                                    <p:anim calcmode="lin" valueType="num">
                                      <p:cBhvr>
                                        <p:cTn id="15" dur="750" fill="hold"/>
                                        <p:tgtEl>
                                          <p:spTgt spid="3079">
                                            <p:txEl>
                                              <p:pRg st="0" end="0"/>
                                            </p:txEl>
                                          </p:spTgt>
                                        </p:tgtEl>
                                        <p:attrNameLst>
                                          <p:attrName>ppt_x</p:attrName>
                                        </p:attrNameLst>
                                      </p:cBhvr>
                                      <p:tavLst>
                                        <p:tav tm="0">
                                          <p:val>
                                            <p:strVal val="#ppt_x"/>
                                          </p:val>
                                        </p:tav>
                                        <p:tav tm="100000">
                                          <p:val>
                                            <p:strVal val="#ppt_x"/>
                                          </p:val>
                                        </p:tav>
                                      </p:tavLst>
                                    </p:anim>
                                    <p:anim calcmode="lin" valueType="num">
                                      <p:cBhvr>
                                        <p:cTn id="16" dur="675" decel="100000" fill="hold"/>
                                        <p:tgtEl>
                                          <p:spTgt spid="3079">
                                            <p:txEl>
                                              <p:pRg st="0" end="0"/>
                                            </p:txEl>
                                          </p:spTgt>
                                        </p:tgtEl>
                                        <p:attrNameLst>
                                          <p:attrName>ppt_y</p:attrName>
                                        </p:attrNameLst>
                                      </p:cBhvr>
                                      <p:tavLst>
                                        <p:tav tm="0">
                                          <p:val>
                                            <p:strVal val="#ppt_y+1"/>
                                          </p:val>
                                        </p:tav>
                                        <p:tav tm="100000">
                                          <p:val>
                                            <p:strVal val="#ppt_y-.03"/>
                                          </p:val>
                                        </p:tav>
                                      </p:tavLst>
                                    </p:anim>
                                    <p:anim calcmode="lin" valueType="num">
                                      <p:cBhvr>
                                        <p:cTn id="17" dur="75" accel="100000" fill="hold">
                                          <p:stCondLst>
                                            <p:cond delay="675"/>
                                          </p:stCondLst>
                                        </p:cTn>
                                        <p:tgtEl>
                                          <p:spTgt spid="307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iterate type="lt">
                                    <p:tmPct val="10000"/>
                                  </p:iterate>
                                  <p:childTnLst>
                                    <p:set>
                                      <p:cBhvr>
                                        <p:cTn id="21" dur="1" fill="hold">
                                          <p:stCondLst>
                                            <p:cond delay="0"/>
                                          </p:stCondLst>
                                        </p:cTn>
                                        <p:tgtEl>
                                          <p:spTgt spid="3079">
                                            <p:txEl>
                                              <p:pRg st="2" end="2"/>
                                            </p:txEl>
                                          </p:spTgt>
                                        </p:tgtEl>
                                        <p:attrNameLst>
                                          <p:attrName>style.visibility</p:attrName>
                                        </p:attrNameLst>
                                      </p:cBhvr>
                                      <p:to>
                                        <p:strVal val="visible"/>
                                      </p:to>
                                    </p:set>
                                    <p:animEffect transition="in" filter="fade">
                                      <p:cBhvr>
                                        <p:cTn id="22" dur="750"/>
                                        <p:tgtEl>
                                          <p:spTgt spid="3079">
                                            <p:txEl>
                                              <p:pRg st="2" end="2"/>
                                            </p:txEl>
                                          </p:spTgt>
                                        </p:tgtEl>
                                      </p:cBhvr>
                                    </p:animEffect>
                                    <p:anim calcmode="lin" valueType="num">
                                      <p:cBhvr>
                                        <p:cTn id="23" dur="750" fill="hold"/>
                                        <p:tgtEl>
                                          <p:spTgt spid="3079">
                                            <p:txEl>
                                              <p:pRg st="2" end="2"/>
                                            </p:txEl>
                                          </p:spTgt>
                                        </p:tgtEl>
                                        <p:attrNameLst>
                                          <p:attrName>ppt_x</p:attrName>
                                        </p:attrNameLst>
                                      </p:cBhvr>
                                      <p:tavLst>
                                        <p:tav tm="0">
                                          <p:val>
                                            <p:strVal val="#ppt_x"/>
                                          </p:val>
                                        </p:tav>
                                        <p:tav tm="100000">
                                          <p:val>
                                            <p:strVal val="#ppt_x"/>
                                          </p:val>
                                        </p:tav>
                                      </p:tavLst>
                                    </p:anim>
                                    <p:anim calcmode="lin" valueType="num">
                                      <p:cBhvr>
                                        <p:cTn id="24" dur="675" decel="100000" fill="hold"/>
                                        <p:tgtEl>
                                          <p:spTgt spid="3079">
                                            <p:txEl>
                                              <p:pRg st="2" end="2"/>
                                            </p:txEl>
                                          </p:spTgt>
                                        </p:tgtEl>
                                        <p:attrNameLst>
                                          <p:attrName>ppt_y</p:attrName>
                                        </p:attrNameLst>
                                      </p:cBhvr>
                                      <p:tavLst>
                                        <p:tav tm="0">
                                          <p:val>
                                            <p:strVal val="#ppt_y+1"/>
                                          </p:val>
                                        </p:tav>
                                        <p:tav tm="100000">
                                          <p:val>
                                            <p:strVal val="#ppt_y-.03"/>
                                          </p:val>
                                        </p:tav>
                                      </p:tavLst>
                                    </p:anim>
                                    <p:anim calcmode="lin" valueType="num">
                                      <p:cBhvr>
                                        <p:cTn id="25" dur="75" accel="100000" fill="hold">
                                          <p:stCondLst>
                                            <p:cond delay="675"/>
                                          </p:stCondLst>
                                        </p:cTn>
                                        <p:tgtEl>
                                          <p:spTgt spid="307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iterate type="lt">
                                    <p:tmPct val="10000"/>
                                  </p:iterate>
                                  <p:childTnLst>
                                    <p:set>
                                      <p:cBhvr>
                                        <p:cTn id="29" dur="1" fill="hold">
                                          <p:stCondLst>
                                            <p:cond delay="0"/>
                                          </p:stCondLst>
                                        </p:cTn>
                                        <p:tgtEl>
                                          <p:spTgt spid="3079">
                                            <p:txEl>
                                              <p:pRg st="3" end="3"/>
                                            </p:txEl>
                                          </p:spTgt>
                                        </p:tgtEl>
                                        <p:attrNameLst>
                                          <p:attrName>style.visibility</p:attrName>
                                        </p:attrNameLst>
                                      </p:cBhvr>
                                      <p:to>
                                        <p:strVal val="visible"/>
                                      </p:to>
                                    </p:set>
                                    <p:animEffect transition="in" filter="fade">
                                      <p:cBhvr>
                                        <p:cTn id="30" dur="750"/>
                                        <p:tgtEl>
                                          <p:spTgt spid="3079">
                                            <p:txEl>
                                              <p:pRg st="3" end="3"/>
                                            </p:txEl>
                                          </p:spTgt>
                                        </p:tgtEl>
                                      </p:cBhvr>
                                    </p:animEffect>
                                    <p:anim calcmode="lin" valueType="num">
                                      <p:cBhvr>
                                        <p:cTn id="31" dur="750" fill="hold"/>
                                        <p:tgtEl>
                                          <p:spTgt spid="3079">
                                            <p:txEl>
                                              <p:pRg st="3" end="3"/>
                                            </p:txEl>
                                          </p:spTgt>
                                        </p:tgtEl>
                                        <p:attrNameLst>
                                          <p:attrName>ppt_x</p:attrName>
                                        </p:attrNameLst>
                                      </p:cBhvr>
                                      <p:tavLst>
                                        <p:tav tm="0">
                                          <p:val>
                                            <p:strVal val="#ppt_x"/>
                                          </p:val>
                                        </p:tav>
                                        <p:tav tm="100000">
                                          <p:val>
                                            <p:strVal val="#ppt_x"/>
                                          </p:val>
                                        </p:tav>
                                      </p:tavLst>
                                    </p:anim>
                                    <p:anim calcmode="lin" valueType="num">
                                      <p:cBhvr>
                                        <p:cTn id="32" dur="675" decel="100000" fill="hold"/>
                                        <p:tgtEl>
                                          <p:spTgt spid="3079">
                                            <p:txEl>
                                              <p:pRg st="3" end="3"/>
                                            </p:txEl>
                                          </p:spTgt>
                                        </p:tgtEl>
                                        <p:attrNameLst>
                                          <p:attrName>ppt_y</p:attrName>
                                        </p:attrNameLst>
                                      </p:cBhvr>
                                      <p:tavLst>
                                        <p:tav tm="0">
                                          <p:val>
                                            <p:strVal val="#ppt_y+1"/>
                                          </p:val>
                                        </p:tav>
                                        <p:tav tm="100000">
                                          <p:val>
                                            <p:strVal val="#ppt_y-.03"/>
                                          </p:val>
                                        </p:tav>
                                      </p:tavLst>
                                    </p:anim>
                                    <p:anim calcmode="lin" valueType="num">
                                      <p:cBhvr>
                                        <p:cTn id="33" dur="75" accel="100000" fill="hold">
                                          <p:stCondLst>
                                            <p:cond delay="675"/>
                                          </p:stCondLst>
                                        </p:cTn>
                                        <p:tgtEl>
                                          <p:spTgt spid="307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iterate type="lt">
                                    <p:tmPct val="10000"/>
                                  </p:iterate>
                                  <p:childTnLst>
                                    <p:set>
                                      <p:cBhvr>
                                        <p:cTn id="37" dur="1" fill="hold">
                                          <p:stCondLst>
                                            <p:cond delay="0"/>
                                          </p:stCondLst>
                                        </p:cTn>
                                        <p:tgtEl>
                                          <p:spTgt spid="3079">
                                            <p:txEl>
                                              <p:pRg st="4" end="4"/>
                                            </p:txEl>
                                          </p:spTgt>
                                        </p:tgtEl>
                                        <p:attrNameLst>
                                          <p:attrName>style.visibility</p:attrName>
                                        </p:attrNameLst>
                                      </p:cBhvr>
                                      <p:to>
                                        <p:strVal val="visible"/>
                                      </p:to>
                                    </p:set>
                                    <p:animEffect transition="in" filter="fade">
                                      <p:cBhvr>
                                        <p:cTn id="38" dur="750"/>
                                        <p:tgtEl>
                                          <p:spTgt spid="3079">
                                            <p:txEl>
                                              <p:pRg st="4" end="4"/>
                                            </p:txEl>
                                          </p:spTgt>
                                        </p:tgtEl>
                                      </p:cBhvr>
                                    </p:animEffect>
                                    <p:anim calcmode="lin" valueType="num">
                                      <p:cBhvr>
                                        <p:cTn id="39" dur="750" fill="hold"/>
                                        <p:tgtEl>
                                          <p:spTgt spid="3079">
                                            <p:txEl>
                                              <p:pRg st="4" end="4"/>
                                            </p:txEl>
                                          </p:spTgt>
                                        </p:tgtEl>
                                        <p:attrNameLst>
                                          <p:attrName>ppt_x</p:attrName>
                                        </p:attrNameLst>
                                      </p:cBhvr>
                                      <p:tavLst>
                                        <p:tav tm="0">
                                          <p:val>
                                            <p:strVal val="#ppt_x"/>
                                          </p:val>
                                        </p:tav>
                                        <p:tav tm="100000">
                                          <p:val>
                                            <p:strVal val="#ppt_x"/>
                                          </p:val>
                                        </p:tav>
                                      </p:tavLst>
                                    </p:anim>
                                    <p:anim calcmode="lin" valueType="num">
                                      <p:cBhvr>
                                        <p:cTn id="40" dur="675" decel="100000" fill="hold"/>
                                        <p:tgtEl>
                                          <p:spTgt spid="3079">
                                            <p:txEl>
                                              <p:pRg st="4" end="4"/>
                                            </p:txEl>
                                          </p:spTgt>
                                        </p:tgtEl>
                                        <p:attrNameLst>
                                          <p:attrName>ppt_y</p:attrName>
                                        </p:attrNameLst>
                                      </p:cBhvr>
                                      <p:tavLst>
                                        <p:tav tm="0">
                                          <p:val>
                                            <p:strVal val="#ppt_y+1"/>
                                          </p:val>
                                        </p:tav>
                                        <p:tav tm="100000">
                                          <p:val>
                                            <p:strVal val="#ppt_y-.03"/>
                                          </p:val>
                                        </p:tav>
                                      </p:tavLst>
                                    </p:anim>
                                    <p:anim calcmode="lin" valueType="num">
                                      <p:cBhvr>
                                        <p:cTn id="41" dur="75" accel="100000" fill="hold">
                                          <p:stCondLst>
                                            <p:cond delay="675"/>
                                          </p:stCondLst>
                                        </p:cTn>
                                        <p:tgtEl>
                                          <p:spTgt spid="307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iterate type="lt">
                                    <p:tmPct val="10000"/>
                                  </p:iterate>
                                  <p:childTnLst>
                                    <p:set>
                                      <p:cBhvr>
                                        <p:cTn id="45" dur="1" fill="hold">
                                          <p:stCondLst>
                                            <p:cond delay="0"/>
                                          </p:stCondLst>
                                        </p:cTn>
                                        <p:tgtEl>
                                          <p:spTgt spid="3079">
                                            <p:txEl>
                                              <p:pRg st="5" end="5"/>
                                            </p:txEl>
                                          </p:spTgt>
                                        </p:tgtEl>
                                        <p:attrNameLst>
                                          <p:attrName>style.visibility</p:attrName>
                                        </p:attrNameLst>
                                      </p:cBhvr>
                                      <p:to>
                                        <p:strVal val="visible"/>
                                      </p:to>
                                    </p:set>
                                    <p:animEffect transition="in" filter="fade">
                                      <p:cBhvr>
                                        <p:cTn id="46" dur="750"/>
                                        <p:tgtEl>
                                          <p:spTgt spid="3079">
                                            <p:txEl>
                                              <p:pRg st="5" end="5"/>
                                            </p:txEl>
                                          </p:spTgt>
                                        </p:tgtEl>
                                      </p:cBhvr>
                                    </p:animEffect>
                                    <p:anim calcmode="lin" valueType="num">
                                      <p:cBhvr>
                                        <p:cTn id="47" dur="750" fill="hold"/>
                                        <p:tgtEl>
                                          <p:spTgt spid="3079">
                                            <p:txEl>
                                              <p:pRg st="5" end="5"/>
                                            </p:txEl>
                                          </p:spTgt>
                                        </p:tgtEl>
                                        <p:attrNameLst>
                                          <p:attrName>ppt_x</p:attrName>
                                        </p:attrNameLst>
                                      </p:cBhvr>
                                      <p:tavLst>
                                        <p:tav tm="0">
                                          <p:val>
                                            <p:strVal val="#ppt_x"/>
                                          </p:val>
                                        </p:tav>
                                        <p:tav tm="100000">
                                          <p:val>
                                            <p:strVal val="#ppt_x"/>
                                          </p:val>
                                        </p:tav>
                                      </p:tavLst>
                                    </p:anim>
                                    <p:anim calcmode="lin" valueType="num">
                                      <p:cBhvr>
                                        <p:cTn id="48" dur="675" decel="100000" fill="hold"/>
                                        <p:tgtEl>
                                          <p:spTgt spid="3079">
                                            <p:txEl>
                                              <p:pRg st="5" end="5"/>
                                            </p:txEl>
                                          </p:spTgt>
                                        </p:tgtEl>
                                        <p:attrNameLst>
                                          <p:attrName>ppt_y</p:attrName>
                                        </p:attrNameLst>
                                      </p:cBhvr>
                                      <p:tavLst>
                                        <p:tav tm="0">
                                          <p:val>
                                            <p:strVal val="#ppt_y+1"/>
                                          </p:val>
                                        </p:tav>
                                        <p:tav tm="100000">
                                          <p:val>
                                            <p:strVal val="#ppt_y-.03"/>
                                          </p:val>
                                        </p:tav>
                                      </p:tavLst>
                                    </p:anim>
                                    <p:anim calcmode="lin" valueType="num">
                                      <p:cBhvr>
                                        <p:cTn id="49" dur="75" accel="100000" fill="hold">
                                          <p:stCondLst>
                                            <p:cond delay="675"/>
                                          </p:stCondLst>
                                        </p:cTn>
                                        <p:tgtEl>
                                          <p:spTgt spid="307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iterate type="lt">
                                    <p:tmPct val="10000"/>
                                  </p:iterate>
                                  <p:childTnLst>
                                    <p:set>
                                      <p:cBhvr>
                                        <p:cTn id="53" dur="1" fill="hold">
                                          <p:stCondLst>
                                            <p:cond delay="0"/>
                                          </p:stCondLst>
                                        </p:cTn>
                                        <p:tgtEl>
                                          <p:spTgt spid="3079">
                                            <p:txEl>
                                              <p:pRg st="6" end="6"/>
                                            </p:txEl>
                                          </p:spTgt>
                                        </p:tgtEl>
                                        <p:attrNameLst>
                                          <p:attrName>style.visibility</p:attrName>
                                        </p:attrNameLst>
                                      </p:cBhvr>
                                      <p:to>
                                        <p:strVal val="visible"/>
                                      </p:to>
                                    </p:set>
                                    <p:animEffect transition="in" filter="fade">
                                      <p:cBhvr>
                                        <p:cTn id="54" dur="750"/>
                                        <p:tgtEl>
                                          <p:spTgt spid="3079">
                                            <p:txEl>
                                              <p:pRg st="6" end="6"/>
                                            </p:txEl>
                                          </p:spTgt>
                                        </p:tgtEl>
                                      </p:cBhvr>
                                    </p:animEffect>
                                    <p:anim calcmode="lin" valueType="num">
                                      <p:cBhvr>
                                        <p:cTn id="55" dur="750" fill="hold"/>
                                        <p:tgtEl>
                                          <p:spTgt spid="3079">
                                            <p:txEl>
                                              <p:pRg st="6" end="6"/>
                                            </p:txEl>
                                          </p:spTgt>
                                        </p:tgtEl>
                                        <p:attrNameLst>
                                          <p:attrName>ppt_x</p:attrName>
                                        </p:attrNameLst>
                                      </p:cBhvr>
                                      <p:tavLst>
                                        <p:tav tm="0">
                                          <p:val>
                                            <p:strVal val="#ppt_x"/>
                                          </p:val>
                                        </p:tav>
                                        <p:tav tm="100000">
                                          <p:val>
                                            <p:strVal val="#ppt_x"/>
                                          </p:val>
                                        </p:tav>
                                      </p:tavLst>
                                    </p:anim>
                                    <p:anim calcmode="lin" valueType="num">
                                      <p:cBhvr>
                                        <p:cTn id="56" dur="675" decel="100000" fill="hold"/>
                                        <p:tgtEl>
                                          <p:spTgt spid="3079">
                                            <p:txEl>
                                              <p:pRg st="6" end="6"/>
                                            </p:txEl>
                                          </p:spTgt>
                                        </p:tgtEl>
                                        <p:attrNameLst>
                                          <p:attrName>ppt_y</p:attrName>
                                        </p:attrNameLst>
                                      </p:cBhvr>
                                      <p:tavLst>
                                        <p:tav tm="0">
                                          <p:val>
                                            <p:strVal val="#ppt_y+1"/>
                                          </p:val>
                                        </p:tav>
                                        <p:tav tm="100000">
                                          <p:val>
                                            <p:strVal val="#ppt_y-.03"/>
                                          </p:val>
                                        </p:tav>
                                      </p:tavLst>
                                    </p:anim>
                                    <p:anim calcmode="lin" valueType="num">
                                      <p:cBhvr>
                                        <p:cTn id="57" dur="75" accel="100000" fill="hold">
                                          <p:stCondLst>
                                            <p:cond delay="675"/>
                                          </p:stCondLst>
                                        </p:cTn>
                                        <p:tgtEl>
                                          <p:spTgt spid="3079">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307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37" y="713589"/>
            <a:ext cx="10178322" cy="1492132"/>
          </a:xfrm>
        </p:spPr>
        <p:txBody>
          <a:bodyPr>
            <a:normAutofit/>
          </a:bodyPr>
          <a:lstStyle/>
          <a:p>
            <a:r>
              <a:rPr lang="en-US" sz="4800" dirty="0" smtClean="0"/>
              <a:t>Verbal vs. Written Communication</a:t>
            </a:r>
            <a:endParaRPr lang="en-US" sz="4800" dirty="0"/>
          </a:p>
        </p:txBody>
      </p:sp>
      <p:sp>
        <p:nvSpPr>
          <p:cNvPr id="3" name="Content Placeholder 2"/>
          <p:cNvSpPr>
            <a:spLocks noGrp="1"/>
          </p:cNvSpPr>
          <p:nvPr>
            <p:ph idx="1"/>
          </p:nvPr>
        </p:nvSpPr>
        <p:spPr>
          <a:xfrm>
            <a:off x="2680138" y="1976565"/>
            <a:ext cx="9015993" cy="4285397"/>
          </a:xfrm>
        </p:spPr>
        <p:txBody>
          <a:bodyPr>
            <a:noAutofit/>
          </a:bodyPr>
          <a:lstStyle/>
          <a:p>
            <a:r>
              <a:rPr lang="en-US" sz="1800" b="1" dirty="0" smtClean="0">
                <a:solidFill>
                  <a:schemeClr val="accent1">
                    <a:lumMod val="75000"/>
                  </a:schemeClr>
                </a:solidFill>
              </a:rPr>
              <a:t>With whom am I communicating?</a:t>
            </a:r>
          </a:p>
          <a:p>
            <a:pPr marL="0" indent="0">
              <a:buNone/>
            </a:pPr>
            <a:r>
              <a:rPr lang="en-US" sz="1800" b="1" dirty="0" smtClean="0"/>
              <a:t>	If </a:t>
            </a:r>
            <a:r>
              <a:rPr lang="en-US" sz="1800" b="1" dirty="0"/>
              <a:t>you know someone </a:t>
            </a:r>
            <a:r>
              <a:rPr lang="en-US" sz="1800" b="1" dirty="0" smtClean="0"/>
              <a:t>well, a </a:t>
            </a:r>
            <a:r>
              <a:rPr lang="en-US" sz="1800" b="1" dirty="0"/>
              <a:t>less formal </a:t>
            </a:r>
            <a:r>
              <a:rPr lang="en-US" sz="1800" b="1" dirty="0" smtClean="0"/>
              <a:t>means of communicating could </a:t>
            </a:r>
            <a:r>
              <a:rPr lang="en-US" sz="1800" b="1" dirty="0"/>
              <a:t>be </a:t>
            </a:r>
            <a:r>
              <a:rPr lang="en-US" sz="1800" b="1" dirty="0" smtClean="0"/>
              <a:t>	fine</a:t>
            </a:r>
            <a:r>
              <a:rPr lang="en-US" sz="1800" b="1" dirty="0"/>
              <a:t>.</a:t>
            </a:r>
            <a:endParaRPr lang="en-US" sz="1800" b="1" dirty="0" smtClean="0"/>
          </a:p>
          <a:p>
            <a:r>
              <a:rPr lang="en-US" sz="1800" b="1" dirty="0" smtClean="0">
                <a:solidFill>
                  <a:schemeClr val="accent1">
                    <a:lumMod val="75000"/>
                  </a:schemeClr>
                </a:solidFill>
              </a:rPr>
              <a:t>What is the context or subject?</a:t>
            </a:r>
          </a:p>
          <a:p>
            <a:pPr marL="0" indent="0">
              <a:buNone/>
            </a:pPr>
            <a:r>
              <a:rPr lang="en-US" sz="1800" b="1" dirty="0" smtClean="0"/>
              <a:t>	If </a:t>
            </a:r>
            <a:r>
              <a:rPr lang="en-US" sz="1800" b="1" dirty="0"/>
              <a:t>you want </a:t>
            </a:r>
            <a:r>
              <a:rPr lang="en-US" sz="1800" b="1" dirty="0" smtClean="0"/>
              <a:t>to discuss </a:t>
            </a:r>
            <a:r>
              <a:rPr lang="en-US" sz="1800" b="1" dirty="0"/>
              <a:t>something serious or enlist someone's help and </a:t>
            </a:r>
            <a:r>
              <a:rPr lang="en-US" sz="1800" b="1" dirty="0" smtClean="0"/>
              <a:t>	support</a:t>
            </a:r>
            <a:r>
              <a:rPr lang="en-US" sz="1800" b="1" dirty="0"/>
              <a:t>, </a:t>
            </a:r>
            <a:r>
              <a:rPr lang="en-US" sz="1800" b="1" dirty="0" smtClean="0"/>
              <a:t>verbal communication </a:t>
            </a:r>
            <a:r>
              <a:rPr lang="en-US" sz="1800" b="1" dirty="0"/>
              <a:t>is often the best approach. </a:t>
            </a:r>
            <a:endParaRPr lang="en-US" sz="1800" b="1" dirty="0" smtClean="0"/>
          </a:p>
          <a:p>
            <a:r>
              <a:rPr lang="en-US" sz="1800" b="1" dirty="0" smtClean="0">
                <a:solidFill>
                  <a:schemeClr val="accent1">
                    <a:lumMod val="75000"/>
                  </a:schemeClr>
                </a:solidFill>
              </a:rPr>
              <a:t>Am I likely to need a record of the communication?</a:t>
            </a:r>
          </a:p>
          <a:p>
            <a:pPr marL="0" indent="0">
              <a:buNone/>
            </a:pPr>
            <a:r>
              <a:rPr lang="en-US" sz="1800" b="1" dirty="0"/>
              <a:t>	</a:t>
            </a:r>
            <a:r>
              <a:rPr lang="en-US" sz="1800" b="1" dirty="0" smtClean="0"/>
              <a:t>Written communications </a:t>
            </a:r>
            <a:r>
              <a:rPr lang="en-US" sz="1800" b="1" dirty="0"/>
              <a:t>are generally best when you need a record of </a:t>
            </a:r>
            <a:r>
              <a:rPr lang="en-US" sz="1800" b="1" dirty="0" smtClean="0"/>
              <a:t>	proof.</a:t>
            </a:r>
            <a:r>
              <a:rPr lang="en-US" sz="1800" b="1" dirty="0"/>
              <a:t> </a:t>
            </a:r>
            <a:endParaRPr lang="en-US" sz="1800" b="1" dirty="0" smtClean="0"/>
          </a:p>
          <a:p>
            <a:r>
              <a:rPr lang="en-US" sz="1800" b="1" dirty="0" smtClean="0">
                <a:solidFill>
                  <a:schemeClr val="accent1">
                    <a:lumMod val="75000"/>
                  </a:schemeClr>
                </a:solidFill>
              </a:rPr>
              <a:t>Is the speed of communication important?</a:t>
            </a:r>
          </a:p>
          <a:p>
            <a:pPr marL="0" indent="0">
              <a:buNone/>
            </a:pPr>
            <a:r>
              <a:rPr lang="en-US" sz="1800" b="1" dirty="0" smtClean="0"/>
              <a:t>	Some </a:t>
            </a:r>
            <a:r>
              <a:rPr lang="en-US" sz="1800" b="1" dirty="0"/>
              <a:t>people check </a:t>
            </a:r>
            <a:r>
              <a:rPr lang="en-US" sz="1800" b="1" dirty="0" smtClean="0"/>
              <a:t>their email </a:t>
            </a:r>
            <a:r>
              <a:rPr lang="en-US" sz="1800" b="1" dirty="0"/>
              <a:t>and social media messages frequently; </a:t>
            </a:r>
            <a:r>
              <a:rPr lang="en-US" sz="1800" b="1" dirty="0" smtClean="0"/>
              <a:t>	other </a:t>
            </a:r>
            <a:r>
              <a:rPr lang="en-US" sz="1800" b="1" dirty="0"/>
              <a:t>people do so </a:t>
            </a:r>
            <a:r>
              <a:rPr lang="en-US" sz="1800" b="1" dirty="0" smtClean="0"/>
              <a:t>much less </a:t>
            </a:r>
            <a:r>
              <a:rPr lang="en-US" sz="1800" b="1" dirty="0"/>
              <a:t>often. Check whether the person you want </a:t>
            </a:r>
            <a:r>
              <a:rPr lang="en-US" sz="1800" b="1" dirty="0" smtClean="0"/>
              <a:t>	to </a:t>
            </a:r>
            <a:r>
              <a:rPr lang="en-US" sz="1800" b="1" dirty="0"/>
              <a:t>communicate </a:t>
            </a:r>
            <a:r>
              <a:rPr lang="en-US" sz="1800" b="1" dirty="0" smtClean="0"/>
              <a:t>with uses </a:t>
            </a:r>
            <a:r>
              <a:rPr lang="en-US" sz="1800" b="1" dirty="0"/>
              <a:t>online communication regularly.</a:t>
            </a:r>
          </a:p>
        </p:txBody>
      </p:sp>
      <p:sp>
        <p:nvSpPr>
          <p:cNvPr id="4" name="Slide Number Placeholder 3"/>
          <p:cNvSpPr>
            <a:spLocks noGrp="1"/>
          </p:cNvSpPr>
          <p:nvPr>
            <p:ph type="sldNum" sz="quarter" idx="12"/>
          </p:nvPr>
        </p:nvSpPr>
        <p:spPr/>
        <p:txBody>
          <a:bodyPr/>
          <a:lstStyle/>
          <a:p>
            <a:fld id="{71766878-3199-4EAB-94E7-2D6D11070E14}" type="slidenum">
              <a:rPr lang="en-US" smtClean="0"/>
              <a:t>20</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925" y="1491187"/>
            <a:ext cx="3438525" cy="5476875"/>
          </a:xfrm>
          <a:prstGeom prst="rect">
            <a:avLst/>
          </a:prstGeom>
        </p:spPr>
      </p:pic>
    </p:spTree>
    <p:extLst>
      <p:ext uri="{BB962C8B-B14F-4D97-AF65-F5344CB8AC3E}">
        <p14:creationId xmlns:p14="http://schemas.microsoft.com/office/powerpoint/2010/main" val="3366159066"/>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7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7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3" dur="7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7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750" tmFilter="0,0; .5, 1; 1, 1"/>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75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75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2" dur="75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75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750" tmFilter="0,0; .5, 1; 1, 1"/>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75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75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1" dur="75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75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750" tmFilter="0,0; .5, 1; 1, 1"/>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75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75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50" dur="75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75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750" tmFilter="0,0; .5, 1; 1, 1"/>
                                        <p:tgtEl>
                                          <p:spTgt spid="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75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75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59" dur="75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75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750" tmFilter="0,0; .5, 1; 1, 1"/>
                                        <p:tgtEl>
                                          <p:spTgt spid="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3">
                                            <p:txEl>
                                              <p:pRg st="5" end="5"/>
                                            </p:txEl>
                                          </p:spTgt>
                                        </p:tgtEl>
                                        <p:attrNameLst>
                                          <p:attrName>style.visibility</p:attrName>
                                        </p:attrNameLst>
                                      </p:cBhvr>
                                      <p:to>
                                        <p:strVal val="visible"/>
                                      </p:to>
                                    </p:set>
                                    <p:anim calcmode="lin" valueType="num">
                                      <p:cBhvr>
                                        <p:cTn id="66" dur="75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7" dur="75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68" dur="75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9" dur="75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0" dur="750" tmFilter="0,0; .5, 1; 1, 1"/>
                                        <p:tgtEl>
                                          <p:spTgt spid="3">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1" presetClass="entr" presetSubtype="0" fill="hold" grpId="0" nodeType="clickEffect">
                                  <p:stCondLst>
                                    <p:cond delay="0"/>
                                  </p:stCondLst>
                                  <p:iterate type="lt">
                                    <p:tmPct val="10000"/>
                                  </p:iterate>
                                  <p:childTnLst>
                                    <p:set>
                                      <p:cBhvr>
                                        <p:cTn id="74" dur="1" fill="hold">
                                          <p:stCondLst>
                                            <p:cond delay="0"/>
                                          </p:stCondLst>
                                        </p:cTn>
                                        <p:tgtEl>
                                          <p:spTgt spid="3">
                                            <p:txEl>
                                              <p:pRg st="6" end="6"/>
                                            </p:txEl>
                                          </p:spTgt>
                                        </p:tgtEl>
                                        <p:attrNameLst>
                                          <p:attrName>style.visibility</p:attrName>
                                        </p:attrNameLst>
                                      </p:cBhvr>
                                      <p:to>
                                        <p:strVal val="visible"/>
                                      </p:to>
                                    </p:set>
                                    <p:anim calcmode="lin" valueType="num">
                                      <p:cBhvr>
                                        <p:cTn id="75" dur="75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76" dur="75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77" dur="75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8" dur="75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9" dur="750" tmFilter="0,0; .5, 1; 1, 1"/>
                                        <p:tgtEl>
                                          <p:spTgt spid="3">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1" presetClass="entr" presetSubtype="0" fill="hold" grpId="0" nodeType="clickEffect">
                                  <p:stCondLst>
                                    <p:cond delay="0"/>
                                  </p:stCondLst>
                                  <p:iterate type="lt">
                                    <p:tmPct val="10000"/>
                                  </p:iterate>
                                  <p:childTnLst>
                                    <p:set>
                                      <p:cBhvr>
                                        <p:cTn id="83" dur="1" fill="hold">
                                          <p:stCondLst>
                                            <p:cond delay="0"/>
                                          </p:stCondLst>
                                        </p:cTn>
                                        <p:tgtEl>
                                          <p:spTgt spid="3">
                                            <p:txEl>
                                              <p:pRg st="7" end="7"/>
                                            </p:txEl>
                                          </p:spTgt>
                                        </p:tgtEl>
                                        <p:attrNameLst>
                                          <p:attrName>style.visibility</p:attrName>
                                        </p:attrNameLst>
                                      </p:cBhvr>
                                      <p:to>
                                        <p:strVal val="visible"/>
                                      </p:to>
                                    </p:set>
                                    <p:anim calcmode="lin" valueType="num">
                                      <p:cBhvr>
                                        <p:cTn id="84" dur="75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85" dur="75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86" dur="75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7" dur="75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8" dur="750" tmFilter="0,0; .5, 1; 1, 1"/>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Choosing an Online Method of Communication</a:t>
            </a:r>
            <a:endParaRPr lang="en-US" sz="4800" dirty="0"/>
          </a:p>
        </p:txBody>
      </p:sp>
      <p:sp>
        <p:nvSpPr>
          <p:cNvPr id="3" name="Content Placeholder 2"/>
          <p:cNvSpPr>
            <a:spLocks noGrp="1"/>
          </p:cNvSpPr>
          <p:nvPr>
            <p:ph idx="1"/>
          </p:nvPr>
        </p:nvSpPr>
        <p:spPr>
          <a:xfrm>
            <a:off x="1072056" y="2286001"/>
            <a:ext cx="8418786" cy="3972909"/>
          </a:xfrm>
        </p:spPr>
        <p:txBody>
          <a:bodyPr>
            <a:normAutofit lnSpcReduction="10000"/>
          </a:bodyPr>
          <a:lstStyle/>
          <a:p>
            <a:pPr algn="just"/>
            <a:r>
              <a:rPr lang="en-US" b="1" dirty="0" smtClean="0"/>
              <a:t>Email</a:t>
            </a:r>
          </a:p>
          <a:p>
            <a:pPr marL="0" indent="0" algn="just">
              <a:buNone/>
            </a:pPr>
            <a:r>
              <a:rPr lang="en-US" b="1" dirty="0"/>
              <a:t>	</a:t>
            </a:r>
            <a:r>
              <a:rPr lang="en-US" b="1" dirty="0" smtClean="0"/>
              <a:t>- Used when a quick response is not essential</a:t>
            </a:r>
          </a:p>
          <a:p>
            <a:pPr marL="0" indent="0" algn="just">
              <a:buNone/>
            </a:pPr>
            <a:r>
              <a:rPr lang="en-US" b="1" dirty="0"/>
              <a:t>	</a:t>
            </a:r>
            <a:r>
              <a:rPr lang="en-US" b="1" dirty="0" smtClean="0"/>
              <a:t>- Good for formal messages </a:t>
            </a:r>
          </a:p>
          <a:p>
            <a:pPr marL="0" indent="0" algn="just">
              <a:buNone/>
            </a:pPr>
            <a:r>
              <a:rPr lang="en-US" b="1" dirty="0"/>
              <a:t>	</a:t>
            </a:r>
            <a:r>
              <a:rPr lang="en-US" b="1" dirty="0" smtClean="0"/>
              <a:t>- Provides a permanent records</a:t>
            </a:r>
          </a:p>
          <a:p>
            <a:pPr algn="just"/>
            <a:r>
              <a:rPr lang="en-US" b="1" dirty="0" smtClean="0"/>
              <a:t>Instant messaging</a:t>
            </a:r>
          </a:p>
          <a:p>
            <a:pPr marL="0" indent="0" algn="just">
              <a:buNone/>
            </a:pPr>
            <a:r>
              <a:rPr lang="en-US" b="1" dirty="0"/>
              <a:t>	</a:t>
            </a:r>
            <a:r>
              <a:rPr lang="en-US" b="1" dirty="0" smtClean="0"/>
              <a:t>- Quick answers, conveying short messages quickly</a:t>
            </a:r>
          </a:p>
          <a:p>
            <a:pPr algn="just"/>
            <a:r>
              <a:rPr lang="en-US" b="1" dirty="0" smtClean="0"/>
              <a:t>Social networking (personal)</a:t>
            </a:r>
          </a:p>
          <a:p>
            <a:pPr marL="0" indent="0" algn="just">
              <a:buNone/>
            </a:pPr>
            <a:r>
              <a:rPr lang="en-US" b="1" dirty="0"/>
              <a:t>	</a:t>
            </a:r>
            <a:r>
              <a:rPr lang="en-US" b="1" dirty="0" smtClean="0"/>
              <a:t>- Useful for informing friends what is happening in your life</a:t>
            </a:r>
          </a:p>
          <a:p>
            <a:pPr marL="0" indent="0" algn="just">
              <a:buNone/>
            </a:pPr>
            <a:r>
              <a:rPr lang="en-US" b="1" dirty="0"/>
              <a:t>	</a:t>
            </a:r>
            <a:r>
              <a:rPr lang="en-US" b="1" dirty="0" smtClean="0"/>
              <a:t>- Good for posting photos and videos of recent events you’ve 	been involved in</a:t>
            </a:r>
          </a:p>
          <a:p>
            <a:pPr lvl="1" algn="just"/>
            <a:endParaRPr lang="en-US" b="1" dirty="0"/>
          </a:p>
        </p:txBody>
      </p:sp>
      <p:sp>
        <p:nvSpPr>
          <p:cNvPr id="4" name="Slide Number Placeholder 3"/>
          <p:cNvSpPr>
            <a:spLocks noGrp="1"/>
          </p:cNvSpPr>
          <p:nvPr>
            <p:ph type="sldNum" sz="quarter" idx="12"/>
          </p:nvPr>
        </p:nvSpPr>
        <p:spPr/>
        <p:txBody>
          <a:bodyPr/>
          <a:lstStyle/>
          <a:p>
            <a:fld id="{71766878-3199-4EAB-94E7-2D6D11070E14}" type="slidenum">
              <a:rPr lang="en-US" smtClean="0"/>
              <a:t>21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5206" y="426630"/>
            <a:ext cx="2750918" cy="6431370"/>
          </a:xfrm>
          <a:prstGeom prst="rect">
            <a:avLst/>
          </a:prstGeom>
        </p:spPr>
      </p:pic>
    </p:spTree>
    <p:extLst>
      <p:ext uri="{BB962C8B-B14F-4D97-AF65-F5344CB8AC3E}">
        <p14:creationId xmlns:p14="http://schemas.microsoft.com/office/powerpoint/2010/main" val="2239225685"/>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additive="base">
                                        <p:cTn id="14" dur="750"/>
                                        <p:tgtEl>
                                          <p:spTgt spid="2"/>
                                        </p:tgtEl>
                                        <p:attrNameLst>
                                          <p:attrName>ppt_y</p:attrName>
                                        </p:attrNameLst>
                                      </p:cBhvr>
                                      <p:tavLst>
                                        <p:tav tm="0">
                                          <p:val>
                                            <p:strVal val="#ppt_y+#ppt_h*1.125000"/>
                                          </p:val>
                                        </p:tav>
                                        <p:tav tm="100000">
                                          <p:val>
                                            <p:strVal val="#ppt_y"/>
                                          </p:val>
                                        </p:tav>
                                      </p:tavLst>
                                    </p:anim>
                                    <p:animEffect transition="in" filter="wipe(up)">
                                      <p:cBhvr>
                                        <p:cTn id="15" dur="75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0"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3">
                                            <p:txEl>
                                              <p:pRg st="4" end="4"/>
                                            </p:txEl>
                                          </p:spTgt>
                                        </p:tgtEl>
                                        <p:attrNameLst>
                                          <p:attrName>style.visibility</p:attrName>
                                        </p:attrNameLst>
                                      </p:cBhvr>
                                      <p:to>
                                        <p:strVal val="visible"/>
                                      </p:to>
                                    </p:set>
                                    <p:anim calcmode="lin" valueType="num">
                                      <p:cBhvr>
                                        <p:cTn id="56"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58"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3">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1" presetClass="entr" presetSubtype="0" fill="hold" grpId="0" nodeType="clickEffect">
                                  <p:stCondLst>
                                    <p:cond delay="0"/>
                                  </p:stCondLst>
                                  <p:iterate type="lt">
                                    <p:tmPct val="10000"/>
                                  </p:iterate>
                                  <p:childTnLst>
                                    <p:set>
                                      <p:cBhvr>
                                        <p:cTn id="64" dur="1" fill="hold">
                                          <p:stCondLst>
                                            <p:cond delay="0"/>
                                          </p:stCondLst>
                                        </p:cTn>
                                        <p:tgtEl>
                                          <p:spTgt spid="3">
                                            <p:txEl>
                                              <p:pRg st="5" end="5"/>
                                            </p:txEl>
                                          </p:spTgt>
                                        </p:tgtEl>
                                        <p:attrNameLst>
                                          <p:attrName>style.visibility</p:attrName>
                                        </p:attrNameLst>
                                      </p:cBhvr>
                                      <p:to>
                                        <p:strVal val="visible"/>
                                      </p:to>
                                    </p:set>
                                    <p:anim calcmode="lin" valueType="num">
                                      <p:cBhvr>
                                        <p:cTn id="65"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67"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3">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1" presetClass="entr" presetSubtype="0" fill="hold" grpId="0" nodeType="clickEffect">
                                  <p:stCondLst>
                                    <p:cond delay="0"/>
                                  </p:stCondLst>
                                  <p:iterate type="lt">
                                    <p:tmPct val="10000"/>
                                  </p:iterate>
                                  <p:childTnLst>
                                    <p:set>
                                      <p:cBhvr>
                                        <p:cTn id="73" dur="1" fill="hold">
                                          <p:stCondLst>
                                            <p:cond delay="0"/>
                                          </p:stCondLst>
                                        </p:cTn>
                                        <p:tgtEl>
                                          <p:spTgt spid="3">
                                            <p:txEl>
                                              <p:pRg st="6" end="6"/>
                                            </p:txEl>
                                          </p:spTgt>
                                        </p:tgtEl>
                                        <p:attrNameLst>
                                          <p:attrName>style.visibility</p:attrName>
                                        </p:attrNameLst>
                                      </p:cBhvr>
                                      <p:to>
                                        <p:strVal val="visible"/>
                                      </p:to>
                                    </p:set>
                                    <p:anim calcmode="lin" valueType="num">
                                      <p:cBhvr>
                                        <p:cTn id="74"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76"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3">
                                            <p:txEl>
                                              <p:pRg st="6" end="6"/>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1" presetClass="entr" presetSubtype="0" fill="hold" grpId="0" nodeType="clickEffect">
                                  <p:stCondLst>
                                    <p:cond delay="0"/>
                                  </p:stCondLst>
                                  <p:iterate type="lt">
                                    <p:tmPct val="10000"/>
                                  </p:iterate>
                                  <p:childTnLst>
                                    <p:set>
                                      <p:cBhvr>
                                        <p:cTn id="82" dur="1" fill="hold">
                                          <p:stCondLst>
                                            <p:cond delay="0"/>
                                          </p:stCondLst>
                                        </p:cTn>
                                        <p:tgtEl>
                                          <p:spTgt spid="3">
                                            <p:txEl>
                                              <p:pRg st="7" end="7"/>
                                            </p:txEl>
                                          </p:spTgt>
                                        </p:tgtEl>
                                        <p:attrNameLst>
                                          <p:attrName>style.visibility</p:attrName>
                                        </p:attrNameLst>
                                      </p:cBhvr>
                                      <p:to>
                                        <p:strVal val="visible"/>
                                      </p:to>
                                    </p:set>
                                    <p:anim calcmode="lin" valueType="num">
                                      <p:cBhvr>
                                        <p:cTn id="83"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85"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3">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1" presetClass="entr" presetSubtype="0" fill="hold" grpId="0" nodeType="clickEffect">
                                  <p:stCondLst>
                                    <p:cond delay="0"/>
                                  </p:stCondLst>
                                  <p:iterate type="lt">
                                    <p:tmPct val="10000"/>
                                  </p:iterate>
                                  <p:childTnLst>
                                    <p:set>
                                      <p:cBhvr>
                                        <p:cTn id="91" dur="1" fill="hold">
                                          <p:stCondLst>
                                            <p:cond delay="0"/>
                                          </p:stCondLst>
                                        </p:cTn>
                                        <p:tgtEl>
                                          <p:spTgt spid="3">
                                            <p:txEl>
                                              <p:pRg st="8" end="8"/>
                                            </p:txEl>
                                          </p:spTgt>
                                        </p:tgtEl>
                                        <p:attrNameLst>
                                          <p:attrName>style.visibility</p:attrName>
                                        </p:attrNameLst>
                                      </p:cBhvr>
                                      <p:to>
                                        <p:strVal val="visible"/>
                                      </p:to>
                                    </p:set>
                                    <p:anim calcmode="lin" valueType="num">
                                      <p:cBhvr>
                                        <p:cTn id="92"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94"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03555"/>
            <a:ext cx="10178322" cy="1492132"/>
          </a:xfrm>
        </p:spPr>
        <p:txBody>
          <a:bodyPr>
            <a:normAutofit/>
          </a:bodyPr>
          <a:lstStyle/>
          <a:p>
            <a:r>
              <a:rPr lang="en-US" sz="4800" dirty="0"/>
              <a:t>Choosing an Online Method of Communication</a:t>
            </a:r>
          </a:p>
        </p:txBody>
      </p:sp>
      <p:sp>
        <p:nvSpPr>
          <p:cNvPr id="3" name="Content Placeholder 2"/>
          <p:cNvSpPr>
            <a:spLocks noGrp="1"/>
          </p:cNvSpPr>
          <p:nvPr>
            <p:ph idx="1"/>
          </p:nvPr>
        </p:nvSpPr>
        <p:spPr>
          <a:xfrm>
            <a:off x="2229136" y="1986453"/>
            <a:ext cx="9768422" cy="3593591"/>
          </a:xfrm>
        </p:spPr>
        <p:txBody>
          <a:bodyPr>
            <a:noAutofit/>
          </a:bodyPr>
          <a:lstStyle/>
          <a:p>
            <a:r>
              <a:rPr lang="en-US" b="1" dirty="0" smtClean="0"/>
              <a:t>Social networking (business)</a:t>
            </a:r>
          </a:p>
          <a:p>
            <a:pPr marL="0" indent="0">
              <a:buNone/>
            </a:pPr>
            <a:r>
              <a:rPr lang="en-US" b="1" dirty="0"/>
              <a:t>	</a:t>
            </a:r>
            <a:r>
              <a:rPr lang="en-US" b="1" dirty="0" smtClean="0"/>
              <a:t>- Increasingly used for advertising</a:t>
            </a:r>
          </a:p>
          <a:p>
            <a:pPr marL="0" indent="0">
              <a:buNone/>
            </a:pPr>
            <a:r>
              <a:rPr lang="en-US" b="1" dirty="0"/>
              <a:t>	</a:t>
            </a:r>
            <a:r>
              <a:rPr lang="en-US" b="1" dirty="0" smtClean="0"/>
              <a:t>- Many social networking sites are dedicated to matching job-seekers </a:t>
            </a:r>
            <a:r>
              <a:rPr lang="en-US" b="1" dirty="0"/>
              <a:t>	</a:t>
            </a:r>
            <a:r>
              <a:rPr lang="en-US" b="1" dirty="0" smtClean="0"/>
              <a:t>with employers</a:t>
            </a:r>
          </a:p>
          <a:p>
            <a:r>
              <a:rPr lang="en-US" b="1" dirty="0" smtClean="0"/>
              <a:t>Blogs</a:t>
            </a:r>
          </a:p>
          <a:p>
            <a:pPr marL="0" indent="0">
              <a:buNone/>
            </a:pPr>
            <a:r>
              <a:rPr lang="en-US" b="1" dirty="0"/>
              <a:t>	</a:t>
            </a:r>
            <a:r>
              <a:rPr lang="en-US" b="1" dirty="0" smtClean="0"/>
              <a:t>- Expressing your personal opinions and providing updates about yourself</a:t>
            </a:r>
          </a:p>
          <a:p>
            <a:r>
              <a:rPr lang="en-US" b="1" dirty="0" smtClean="0"/>
              <a:t>Microblogs</a:t>
            </a:r>
          </a:p>
          <a:p>
            <a:pPr marL="0" indent="0">
              <a:buNone/>
            </a:pPr>
            <a:r>
              <a:rPr lang="en-US" b="1" dirty="0"/>
              <a:t>	</a:t>
            </a:r>
            <a:r>
              <a:rPr lang="en-US" b="1" dirty="0" smtClean="0"/>
              <a:t>-</a:t>
            </a:r>
            <a:r>
              <a:rPr lang="en-US" b="1" dirty="0"/>
              <a:t> </a:t>
            </a:r>
            <a:r>
              <a:rPr lang="en-US" b="1" dirty="0" smtClean="0"/>
              <a:t>Very short summary updates you want existing followers to see</a:t>
            </a:r>
          </a:p>
          <a:p>
            <a:r>
              <a:rPr lang="en-US" b="1" dirty="0" smtClean="0"/>
              <a:t>Forums</a:t>
            </a:r>
          </a:p>
          <a:p>
            <a:pPr marL="0" indent="0">
              <a:buNone/>
            </a:pPr>
            <a:r>
              <a:rPr lang="en-US" b="1" dirty="0"/>
              <a:t>	</a:t>
            </a:r>
            <a:r>
              <a:rPr lang="en-US" b="1" dirty="0" smtClean="0"/>
              <a:t>-</a:t>
            </a:r>
            <a:r>
              <a:rPr lang="en-US" b="1" dirty="0"/>
              <a:t> </a:t>
            </a:r>
            <a:r>
              <a:rPr lang="en-US" b="1" dirty="0" smtClean="0"/>
              <a:t>Discussing topics of shared interest </a:t>
            </a:r>
          </a:p>
          <a:p>
            <a:pPr marL="0" indent="0">
              <a:buNone/>
            </a:pPr>
            <a:r>
              <a:rPr lang="en-US" b="1" dirty="0"/>
              <a:t>	</a:t>
            </a:r>
            <a:r>
              <a:rPr lang="en-US" b="1" dirty="0" smtClean="0"/>
              <a:t>- Communicating as part of a community</a:t>
            </a:r>
            <a:endParaRPr lang="en-US" b="1" dirty="0"/>
          </a:p>
        </p:txBody>
      </p:sp>
      <p:sp>
        <p:nvSpPr>
          <p:cNvPr id="4" name="Slide Number Placeholder 3"/>
          <p:cNvSpPr>
            <a:spLocks noGrp="1"/>
          </p:cNvSpPr>
          <p:nvPr>
            <p:ph type="sldNum" sz="quarter" idx="12"/>
          </p:nvPr>
        </p:nvSpPr>
        <p:spPr/>
        <p:txBody>
          <a:bodyPr/>
          <a:lstStyle/>
          <a:p>
            <a:fld id="{71766878-3199-4EAB-94E7-2D6D11070E14}" type="slidenum">
              <a:rPr lang="en-US" smtClean="0"/>
              <a:t>22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94" y="1049621"/>
            <a:ext cx="3579800" cy="6082184"/>
          </a:xfrm>
          <a:prstGeom prst="rect">
            <a:avLst/>
          </a:prstGeom>
        </p:spPr>
      </p:pic>
    </p:spTree>
    <p:extLst>
      <p:ext uri="{BB962C8B-B14F-4D97-AF65-F5344CB8AC3E}">
        <p14:creationId xmlns:p14="http://schemas.microsoft.com/office/powerpoint/2010/main" val="792454661"/>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by="(-#ppt_w*2)" calcmode="lin" valueType="num">
                                      <p:cBhvr rctx="PPT">
                                        <p:cTn id="12" dur="375" autoRev="1" fill="hold">
                                          <p:stCondLst>
                                            <p:cond delay="0"/>
                                          </p:stCondLst>
                                        </p:cTn>
                                        <p:tgtEl>
                                          <p:spTgt spid="3">
                                            <p:txEl>
                                              <p:pRg st="0" end="0"/>
                                            </p:txEl>
                                          </p:spTgt>
                                        </p:tgtEl>
                                        <p:attrNameLst>
                                          <p:attrName>ppt_w</p:attrName>
                                        </p:attrNameLst>
                                      </p:cBhvr>
                                    </p:anim>
                                    <p:anim by="(#ppt_w*0.50)" calcmode="lin" valueType="num">
                                      <p:cBhvr>
                                        <p:cTn id="13" dur="375" decel="50000" autoRev="1" fill="hold">
                                          <p:stCondLst>
                                            <p:cond delay="0"/>
                                          </p:stCondLst>
                                        </p:cTn>
                                        <p:tgtEl>
                                          <p:spTgt spid="3">
                                            <p:txEl>
                                              <p:pRg st="0" end="0"/>
                                            </p:txEl>
                                          </p:spTgt>
                                        </p:tgtEl>
                                        <p:attrNameLst>
                                          <p:attrName>ppt_x</p:attrName>
                                        </p:attrNameLst>
                                      </p:cBhvr>
                                    </p:anim>
                                    <p:anim from="(-#ppt_h/2)" to="(#ppt_y)" calcmode="lin" valueType="num">
                                      <p:cBhvr>
                                        <p:cTn id="14" dur="750" fill="hold">
                                          <p:stCondLst>
                                            <p:cond delay="0"/>
                                          </p:stCondLst>
                                        </p:cTn>
                                        <p:tgtEl>
                                          <p:spTgt spid="3">
                                            <p:txEl>
                                              <p:pRg st="0" end="0"/>
                                            </p:txEl>
                                          </p:spTgt>
                                        </p:tgtEl>
                                        <p:attrNameLst>
                                          <p:attrName>ppt_y</p:attrName>
                                        </p:attrNameLst>
                                      </p:cBhvr>
                                    </p:anim>
                                    <p:animRot by="21600000">
                                      <p:cBhvr>
                                        <p:cTn id="15" dur="750" fill="hold">
                                          <p:stCondLst>
                                            <p:cond delay="0"/>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by="(-#ppt_w*2)" calcmode="lin" valueType="num">
                                      <p:cBhvr rctx="PPT">
                                        <p:cTn id="20" dur="375" autoRev="1" fill="hold">
                                          <p:stCondLst>
                                            <p:cond delay="0"/>
                                          </p:stCondLst>
                                        </p:cTn>
                                        <p:tgtEl>
                                          <p:spTgt spid="3">
                                            <p:txEl>
                                              <p:pRg st="1" end="1"/>
                                            </p:txEl>
                                          </p:spTgt>
                                        </p:tgtEl>
                                        <p:attrNameLst>
                                          <p:attrName>ppt_w</p:attrName>
                                        </p:attrNameLst>
                                      </p:cBhvr>
                                    </p:anim>
                                    <p:anim by="(#ppt_w*0.50)" calcmode="lin" valueType="num">
                                      <p:cBhvr>
                                        <p:cTn id="21" dur="375" decel="50000" autoRev="1" fill="hold">
                                          <p:stCondLst>
                                            <p:cond delay="0"/>
                                          </p:stCondLst>
                                        </p:cTn>
                                        <p:tgtEl>
                                          <p:spTgt spid="3">
                                            <p:txEl>
                                              <p:pRg st="1" end="1"/>
                                            </p:txEl>
                                          </p:spTgt>
                                        </p:tgtEl>
                                        <p:attrNameLst>
                                          <p:attrName>ppt_x</p:attrName>
                                        </p:attrNameLst>
                                      </p:cBhvr>
                                    </p:anim>
                                    <p:anim from="(-#ppt_h/2)" to="(#ppt_y)" calcmode="lin" valueType="num">
                                      <p:cBhvr>
                                        <p:cTn id="22" dur="750" fill="hold">
                                          <p:stCondLst>
                                            <p:cond delay="0"/>
                                          </p:stCondLst>
                                        </p:cTn>
                                        <p:tgtEl>
                                          <p:spTgt spid="3">
                                            <p:txEl>
                                              <p:pRg st="1" end="1"/>
                                            </p:txEl>
                                          </p:spTgt>
                                        </p:tgtEl>
                                        <p:attrNameLst>
                                          <p:attrName>ppt_y</p:attrName>
                                        </p:attrNameLst>
                                      </p:cBhvr>
                                    </p:anim>
                                    <p:animRot by="21600000">
                                      <p:cBhvr>
                                        <p:cTn id="23" dur="750" fill="hold">
                                          <p:stCondLst>
                                            <p:cond delay="0"/>
                                          </p:stCondLst>
                                        </p:cTn>
                                        <p:tgtEl>
                                          <p:spTgt spid="3">
                                            <p:txEl>
                                              <p:pRg st="1" end="1"/>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3">
                                            <p:txEl>
                                              <p:pRg st="2" end="2"/>
                                            </p:txEl>
                                          </p:spTgt>
                                        </p:tgtEl>
                                        <p:attrNameLst>
                                          <p:attrName>style.visibility</p:attrName>
                                        </p:attrNameLst>
                                      </p:cBhvr>
                                      <p:to>
                                        <p:strVal val="visible"/>
                                      </p:to>
                                    </p:set>
                                    <p:anim by="(-#ppt_w*2)" calcmode="lin" valueType="num">
                                      <p:cBhvr rctx="PPT">
                                        <p:cTn id="28" dur="375" autoRev="1" fill="hold">
                                          <p:stCondLst>
                                            <p:cond delay="0"/>
                                          </p:stCondLst>
                                        </p:cTn>
                                        <p:tgtEl>
                                          <p:spTgt spid="3">
                                            <p:txEl>
                                              <p:pRg st="2" end="2"/>
                                            </p:txEl>
                                          </p:spTgt>
                                        </p:tgtEl>
                                        <p:attrNameLst>
                                          <p:attrName>ppt_w</p:attrName>
                                        </p:attrNameLst>
                                      </p:cBhvr>
                                    </p:anim>
                                    <p:anim by="(#ppt_w*0.50)" calcmode="lin" valueType="num">
                                      <p:cBhvr>
                                        <p:cTn id="29" dur="375" decel="50000" autoRev="1" fill="hold">
                                          <p:stCondLst>
                                            <p:cond delay="0"/>
                                          </p:stCondLst>
                                        </p:cTn>
                                        <p:tgtEl>
                                          <p:spTgt spid="3">
                                            <p:txEl>
                                              <p:pRg st="2" end="2"/>
                                            </p:txEl>
                                          </p:spTgt>
                                        </p:tgtEl>
                                        <p:attrNameLst>
                                          <p:attrName>ppt_x</p:attrName>
                                        </p:attrNameLst>
                                      </p:cBhvr>
                                    </p:anim>
                                    <p:anim from="(-#ppt_h/2)" to="(#ppt_y)" calcmode="lin" valueType="num">
                                      <p:cBhvr>
                                        <p:cTn id="30" dur="750" fill="hold">
                                          <p:stCondLst>
                                            <p:cond delay="0"/>
                                          </p:stCondLst>
                                        </p:cTn>
                                        <p:tgtEl>
                                          <p:spTgt spid="3">
                                            <p:txEl>
                                              <p:pRg st="2" end="2"/>
                                            </p:txEl>
                                          </p:spTgt>
                                        </p:tgtEl>
                                        <p:attrNameLst>
                                          <p:attrName>ppt_y</p:attrName>
                                        </p:attrNameLst>
                                      </p:cBhvr>
                                    </p:anim>
                                    <p:animRot by="21600000">
                                      <p:cBhvr>
                                        <p:cTn id="31" dur="750" fill="hold">
                                          <p:stCondLst>
                                            <p:cond delay="0"/>
                                          </p:stCondLst>
                                        </p:cTn>
                                        <p:tgtEl>
                                          <p:spTgt spid="3">
                                            <p:txEl>
                                              <p:pRg st="2" end="2"/>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3">
                                            <p:txEl>
                                              <p:pRg st="3" end="3"/>
                                            </p:txEl>
                                          </p:spTgt>
                                        </p:tgtEl>
                                        <p:attrNameLst>
                                          <p:attrName>style.visibility</p:attrName>
                                        </p:attrNameLst>
                                      </p:cBhvr>
                                      <p:to>
                                        <p:strVal val="visible"/>
                                      </p:to>
                                    </p:set>
                                    <p:anim by="(-#ppt_w*2)" calcmode="lin" valueType="num">
                                      <p:cBhvr rctx="PPT">
                                        <p:cTn id="36" dur="375" autoRev="1" fill="hold">
                                          <p:stCondLst>
                                            <p:cond delay="0"/>
                                          </p:stCondLst>
                                        </p:cTn>
                                        <p:tgtEl>
                                          <p:spTgt spid="3">
                                            <p:txEl>
                                              <p:pRg st="3" end="3"/>
                                            </p:txEl>
                                          </p:spTgt>
                                        </p:tgtEl>
                                        <p:attrNameLst>
                                          <p:attrName>ppt_w</p:attrName>
                                        </p:attrNameLst>
                                      </p:cBhvr>
                                    </p:anim>
                                    <p:anim by="(#ppt_w*0.50)" calcmode="lin" valueType="num">
                                      <p:cBhvr>
                                        <p:cTn id="37" dur="375" decel="50000" autoRev="1" fill="hold">
                                          <p:stCondLst>
                                            <p:cond delay="0"/>
                                          </p:stCondLst>
                                        </p:cTn>
                                        <p:tgtEl>
                                          <p:spTgt spid="3">
                                            <p:txEl>
                                              <p:pRg st="3" end="3"/>
                                            </p:txEl>
                                          </p:spTgt>
                                        </p:tgtEl>
                                        <p:attrNameLst>
                                          <p:attrName>ppt_x</p:attrName>
                                        </p:attrNameLst>
                                      </p:cBhvr>
                                    </p:anim>
                                    <p:anim from="(-#ppt_h/2)" to="(#ppt_y)" calcmode="lin" valueType="num">
                                      <p:cBhvr>
                                        <p:cTn id="38" dur="750" fill="hold">
                                          <p:stCondLst>
                                            <p:cond delay="0"/>
                                          </p:stCondLst>
                                        </p:cTn>
                                        <p:tgtEl>
                                          <p:spTgt spid="3">
                                            <p:txEl>
                                              <p:pRg st="3" end="3"/>
                                            </p:txEl>
                                          </p:spTgt>
                                        </p:tgtEl>
                                        <p:attrNameLst>
                                          <p:attrName>ppt_y</p:attrName>
                                        </p:attrNameLst>
                                      </p:cBhvr>
                                    </p:anim>
                                    <p:animRot by="21600000">
                                      <p:cBhvr>
                                        <p:cTn id="39" dur="750" fill="hold">
                                          <p:stCondLst>
                                            <p:cond delay="0"/>
                                          </p:stCondLst>
                                        </p:cTn>
                                        <p:tgtEl>
                                          <p:spTgt spid="3">
                                            <p:txEl>
                                              <p:pRg st="3" end="3"/>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3">
                                            <p:txEl>
                                              <p:pRg st="4" end="4"/>
                                            </p:txEl>
                                          </p:spTgt>
                                        </p:tgtEl>
                                        <p:attrNameLst>
                                          <p:attrName>style.visibility</p:attrName>
                                        </p:attrNameLst>
                                      </p:cBhvr>
                                      <p:to>
                                        <p:strVal val="visible"/>
                                      </p:to>
                                    </p:set>
                                    <p:anim by="(-#ppt_w*2)" calcmode="lin" valueType="num">
                                      <p:cBhvr rctx="PPT">
                                        <p:cTn id="44" dur="375" autoRev="1" fill="hold">
                                          <p:stCondLst>
                                            <p:cond delay="0"/>
                                          </p:stCondLst>
                                        </p:cTn>
                                        <p:tgtEl>
                                          <p:spTgt spid="3">
                                            <p:txEl>
                                              <p:pRg st="4" end="4"/>
                                            </p:txEl>
                                          </p:spTgt>
                                        </p:tgtEl>
                                        <p:attrNameLst>
                                          <p:attrName>ppt_w</p:attrName>
                                        </p:attrNameLst>
                                      </p:cBhvr>
                                    </p:anim>
                                    <p:anim by="(#ppt_w*0.50)" calcmode="lin" valueType="num">
                                      <p:cBhvr>
                                        <p:cTn id="45" dur="375" decel="50000" autoRev="1" fill="hold">
                                          <p:stCondLst>
                                            <p:cond delay="0"/>
                                          </p:stCondLst>
                                        </p:cTn>
                                        <p:tgtEl>
                                          <p:spTgt spid="3">
                                            <p:txEl>
                                              <p:pRg st="4" end="4"/>
                                            </p:txEl>
                                          </p:spTgt>
                                        </p:tgtEl>
                                        <p:attrNameLst>
                                          <p:attrName>ppt_x</p:attrName>
                                        </p:attrNameLst>
                                      </p:cBhvr>
                                    </p:anim>
                                    <p:anim from="(-#ppt_h/2)" to="(#ppt_y)" calcmode="lin" valueType="num">
                                      <p:cBhvr>
                                        <p:cTn id="46" dur="750" fill="hold">
                                          <p:stCondLst>
                                            <p:cond delay="0"/>
                                          </p:stCondLst>
                                        </p:cTn>
                                        <p:tgtEl>
                                          <p:spTgt spid="3">
                                            <p:txEl>
                                              <p:pRg st="4" end="4"/>
                                            </p:txEl>
                                          </p:spTgt>
                                        </p:tgtEl>
                                        <p:attrNameLst>
                                          <p:attrName>ppt_y</p:attrName>
                                        </p:attrNameLst>
                                      </p:cBhvr>
                                    </p:anim>
                                    <p:animRot by="21600000">
                                      <p:cBhvr>
                                        <p:cTn id="47" dur="750" fill="hold">
                                          <p:stCondLst>
                                            <p:cond delay="0"/>
                                          </p:stCondLst>
                                        </p:cTn>
                                        <p:tgtEl>
                                          <p:spTgt spid="3">
                                            <p:txEl>
                                              <p:pRg st="4" end="4"/>
                                            </p:txEl>
                                          </p:spTgt>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56" presetClass="entr" presetSubtype="0" fill="hold" grpId="0" nodeType="clickEffect">
                                  <p:stCondLst>
                                    <p:cond delay="0"/>
                                  </p:stCondLst>
                                  <p:iterate type="lt">
                                    <p:tmPct val="10000"/>
                                  </p:iterate>
                                  <p:childTnLst>
                                    <p:set>
                                      <p:cBhvr>
                                        <p:cTn id="51" dur="1" fill="hold">
                                          <p:stCondLst>
                                            <p:cond delay="0"/>
                                          </p:stCondLst>
                                        </p:cTn>
                                        <p:tgtEl>
                                          <p:spTgt spid="3">
                                            <p:txEl>
                                              <p:pRg st="5" end="5"/>
                                            </p:txEl>
                                          </p:spTgt>
                                        </p:tgtEl>
                                        <p:attrNameLst>
                                          <p:attrName>style.visibility</p:attrName>
                                        </p:attrNameLst>
                                      </p:cBhvr>
                                      <p:to>
                                        <p:strVal val="visible"/>
                                      </p:to>
                                    </p:set>
                                    <p:anim by="(-#ppt_w*2)" calcmode="lin" valueType="num">
                                      <p:cBhvr rctx="PPT">
                                        <p:cTn id="52" dur="375" autoRev="1" fill="hold">
                                          <p:stCondLst>
                                            <p:cond delay="0"/>
                                          </p:stCondLst>
                                        </p:cTn>
                                        <p:tgtEl>
                                          <p:spTgt spid="3">
                                            <p:txEl>
                                              <p:pRg st="5" end="5"/>
                                            </p:txEl>
                                          </p:spTgt>
                                        </p:tgtEl>
                                        <p:attrNameLst>
                                          <p:attrName>ppt_w</p:attrName>
                                        </p:attrNameLst>
                                      </p:cBhvr>
                                    </p:anim>
                                    <p:anim by="(#ppt_w*0.50)" calcmode="lin" valueType="num">
                                      <p:cBhvr>
                                        <p:cTn id="53" dur="375" decel="50000" autoRev="1" fill="hold">
                                          <p:stCondLst>
                                            <p:cond delay="0"/>
                                          </p:stCondLst>
                                        </p:cTn>
                                        <p:tgtEl>
                                          <p:spTgt spid="3">
                                            <p:txEl>
                                              <p:pRg st="5" end="5"/>
                                            </p:txEl>
                                          </p:spTgt>
                                        </p:tgtEl>
                                        <p:attrNameLst>
                                          <p:attrName>ppt_x</p:attrName>
                                        </p:attrNameLst>
                                      </p:cBhvr>
                                    </p:anim>
                                    <p:anim from="(-#ppt_h/2)" to="(#ppt_y)" calcmode="lin" valueType="num">
                                      <p:cBhvr>
                                        <p:cTn id="54" dur="750" fill="hold">
                                          <p:stCondLst>
                                            <p:cond delay="0"/>
                                          </p:stCondLst>
                                        </p:cTn>
                                        <p:tgtEl>
                                          <p:spTgt spid="3">
                                            <p:txEl>
                                              <p:pRg st="5" end="5"/>
                                            </p:txEl>
                                          </p:spTgt>
                                        </p:tgtEl>
                                        <p:attrNameLst>
                                          <p:attrName>ppt_y</p:attrName>
                                        </p:attrNameLst>
                                      </p:cBhvr>
                                    </p:anim>
                                    <p:animRot by="21600000">
                                      <p:cBhvr>
                                        <p:cTn id="55" dur="750" fill="hold">
                                          <p:stCondLst>
                                            <p:cond delay="0"/>
                                          </p:stCondLst>
                                        </p:cTn>
                                        <p:tgtEl>
                                          <p:spTgt spid="3">
                                            <p:txEl>
                                              <p:pRg st="5" end="5"/>
                                            </p:txEl>
                                          </p:spTgt>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56" presetClass="entr" presetSubtype="0" fill="hold" grpId="0" nodeType="clickEffect">
                                  <p:stCondLst>
                                    <p:cond delay="0"/>
                                  </p:stCondLst>
                                  <p:iterate type="lt">
                                    <p:tmPct val="10000"/>
                                  </p:iterate>
                                  <p:childTnLst>
                                    <p:set>
                                      <p:cBhvr>
                                        <p:cTn id="59" dur="1" fill="hold">
                                          <p:stCondLst>
                                            <p:cond delay="0"/>
                                          </p:stCondLst>
                                        </p:cTn>
                                        <p:tgtEl>
                                          <p:spTgt spid="3">
                                            <p:txEl>
                                              <p:pRg st="6" end="6"/>
                                            </p:txEl>
                                          </p:spTgt>
                                        </p:tgtEl>
                                        <p:attrNameLst>
                                          <p:attrName>style.visibility</p:attrName>
                                        </p:attrNameLst>
                                      </p:cBhvr>
                                      <p:to>
                                        <p:strVal val="visible"/>
                                      </p:to>
                                    </p:set>
                                    <p:anim by="(-#ppt_w*2)" calcmode="lin" valueType="num">
                                      <p:cBhvr rctx="PPT">
                                        <p:cTn id="60" dur="375" autoRev="1" fill="hold">
                                          <p:stCondLst>
                                            <p:cond delay="0"/>
                                          </p:stCondLst>
                                        </p:cTn>
                                        <p:tgtEl>
                                          <p:spTgt spid="3">
                                            <p:txEl>
                                              <p:pRg st="6" end="6"/>
                                            </p:txEl>
                                          </p:spTgt>
                                        </p:tgtEl>
                                        <p:attrNameLst>
                                          <p:attrName>ppt_w</p:attrName>
                                        </p:attrNameLst>
                                      </p:cBhvr>
                                    </p:anim>
                                    <p:anim by="(#ppt_w*0.50)" calcmode="lin" valueType="num">
                                      <p:cBhvr>
                                        <p:cTn id="61" dur="375" decel="50000" autoRev="1" fill="hold">
                                          <p:stCondLst>
                                            <p:cond delay="0"/>
                                          </p:stCondLst>
                                        </p:cTn>
                                        <p:tgtEl>
                                          <p:spTgt spid="3">
                                            <p:txEl>
                                              <p:pRg st="6" end="6"/>
                                            </p:txEl>
                                          </p:spTgt>
                                        </p:tgtEl>
                                        <p:attrNameLst>
                                          <p:attrName>ppt_x</p:attrName>
                                        </p:attrNameLst>
                                      </p:cBhvr>
                                    </p:anim>
                                    <p:anim from="(-#ppt_h/2)" to="(#ppt_y)" calcmode="lin" valueType="num">
                                      <p:cBhvr>
                                        <p:cTn id="62" dur="750" fill="hold">
                                          <p:stCondLst>
                                            <p:cond delay="0"/>
                                          </p:stCondLst>
                                        </p:cTn>
                                        <p:tgtEl>
                                          <p:spTgt spid="3">
                                            <p:txEl>
                                              <p:pRg st="6" end="6"/>
                                            </p:txEl>
                                          </p:spTgt>
                                        </p:tgtEl>
                                        <p:attrNameLst>
                                          <p:attrName>ppt_y</p:attrName>
                                        </p:attrNameLst>
                                      </p:cBhvr>
                                    </p:anim>
                                    <p:animRot by="21600000">
                                      <p:cBhvr>
                                        <p:cTn id="63" dur="750" fill="hold">
                                          <p:stCondLst>
                                            <p:cond delay="0"/>
                                          </p:stCondLst>
                                        </p:cTn>
                                        <p:tgtEl>
                                          <p:spTgt spid="3">
                                            <p:txEl>
                                              <p:pRg st="6" end="6"/>
                                            </p:txEl>
                                          </p:spTgt>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3">
                                            <p:txEl>
                                              <p:pRg st="7" end="7"/>
                                            </p:txEl>
                                          </p:spTgt>
                                        </p:tgtEl>
                                        <p:attrNameLst>
                                          <p:attrName>style.visibility</p:attrName>
                                        </p:attrNameLst>
                                      </p:cBhvr>
                                      <p:to>
                                        <p:strVal val="visible"/>
                                      </p:to>
                                    </p:set>
                                    <p:anim by="(-#ppt_w*2)" calcmode="lin" valueType="num">
                                      <p:cBhvr rctx="PPT">
                                        <p:cTn id="68" dur="375" autoRev="1" fill="hold">
                                          <p:stCondLst>
                                            <p:cond delay="0"/>
                                          </p:stCondLst>
                                        </p:cTn>
                                        <p:tgtEl>
                                          <p:spTgt spid="3">
                                            <p:txEl>
                                              <p:pRg st="7" end="7"/>
                                            </p:txEl>
                                          </p:spTgt>
                                        </p:tgtEl>
                                        <p:attrNameLst>
                                          <p:attrName>ppt_w</p:attrName>
                                        </p:attrNameLst>
                                      </p:cBhvr>
                                    </p:anim>
                                    <p:anim by="(#ppt_w*0.50)" calcmode="lin" valueType="num">
                                      <p:cBhvr>
                                        <p:cTn id="69" dur="375" decel="50000" autoRev="1" fill="hold">
                                          <p:stCondLst>
                                            <p:cond delay="0"/>
                                          </p:stCondLst>
                                        </p:cTn>
                                        <p:tgtEl>
                                          <p:spTgt spid="3">
                                            <p:txEl>
                                              <p:pRg st="7" end="7"/>
                                            </p:txEl>
                                          </p:spTgt>
                                        </p:tgtEl>
                                        <p:attrNameLst>
                                          <p:attrName>ppt_x</p:attrName>
                                        </p:attrNameLst>
                                      </p:cBhvr>
                                    </p:anim>
                                    <p:anim from="(-#ppt_h/2)" to="(#ppt_y)" calcmode="lin" valueType="num">
                                      <p:cBhvr>
                                        <p:cTn id="70" dur="750" fill="hold">
                                          <p:stCondLst>
                                            <p:cond delay="0"/>
                                          </p:stCondLst>
                                        </p:cTn>
                                        <p:tgtEl>
                                          <p:spTgt spid="3">
                                            <p:txEl>
                                              <p:pRg st="7" end="7"/>
                                            </p:txEl>
                                          </p:spTgt>
                                        </p:tgtEl>
                                        <p:attrNameLst>
                                          <p:attrName>ppt_y</p:attrName>
                                        </p:attrNameLst>
                                      </p:cBhvr>
                                    </p:anim>
                                    <p:animRot by="21600000">
                                      <p:cBhvr>
                                        <p:cTn id="71" dur="750" fill="hold">
                                          <p:stCondLst>
                                            <p:cond delay="0"/>
                                          </p:stCondLst>
                                        </p:cTn>
                                        <p:tgtEl>
                                          <p:spTgt spid="3">
                                            <p:txEl>
                                              <p:pRg st="7" end="7"/>
                                            </p:txEl>
                                          </p:spTgt>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56" presetClass="entr" presetSubtype="0" fill="hold" grpId="0" nodeType="clickEffect">
                                  <p:stCondLst>
                                    <p:cond delay="0"/>
                                  </p:stCondLst>
                                  <p:iterate type="lt">
                                    <p:tmPct val="10000"/>
                                  </p:iterate>
                                  <p:childTnLst>
                                    <p:set>
                                      <p:cBhvr>
                                        <p:cTn id="75" dur="1" fill="hold">
                                          <p:stCondLst>
                                            <p:cond delay="0"/>
                                          </p:stCondLst>
                                        </p:cTn>
                                        <p:tgtEl>
                                          <p:spTgt spid="3">
                                            <p:txEl>
                                              <p:pRg st="8" end="8"/>
                                            </p:txEl>
                                          </p:spTgt>
                                        </p:tgtEl>
                                        <p:attrNameLst>
                                          <p:attrName>style.visibility</p:attrName>
                                        </p:attrNameLst>
                                      </p:cBhvr>
                                      <p:to>
                                        <p:strVal val="visible"/>
                                      </p:to>
                                    </p:set>
                                    <p:anim by="(-#ppt_w*2)" calcmode="lin" valueType="num">
                                      <p:cBhvr rctx="PPT">
                                        <p:cTn id="76" dur="375" autoRev="1" fill="hold">
                                          <p:stCondLst>
                                            <p:cond delay="0"/>
                                          </p:stCondLst>
                                        </p:cTn>
                                        <p:tgtEl>
                                          <p:spTgt spid="3">
                                            <p:txEl>
                                              <p:pRg st="8" end="8"/>
                                            </p:txEl>
                                          </p:spTgt>
                                        </p:tgtEl>
                                        <p:attrNameLst>
                                          <p:attrName>ppt_w</p:attrName>
                                        </p:attrNameLst>
                                      </p:cBhvr>
                                    </p:anim>
                                    <p:anim by="(#ppt_w*0.50)" calcmode="lin" valueType="num">
                                      <p:cBhvr>
                                        <p:cTn id="77" dur="375" decel="50000" autoRev="1" fill="hold">
                                          <p:stCondLst>
                                            <p:cond delay="0"/>
                                          </p:stCondLst>
                                        </p:cTn>
                                        <p:tgtEl>
                                          <p:spTgt spid="3">
                                            <p:txEl>
                                              <p:pRg st="8" end="8"/>
                                            </p:txEl>
                                          </p:spTgt>
                                        </p:tgtEl>
                                        <p:attrNameLst>
                                          <p:attrName>ppt_x</p:attrName>
                                        </p:attrNameLst>
                                      </p:cBhvr>
                                    </p:anim>
                                    <p:anim from="(-#ppt_h/2)" to="(#ppt_y)" calcmode="lin" valueType="num">
                                      <p:cBhvr>
                                        <p:cTn id="78" dur="750" fill="hold">
                                          <p:stCondLst>
                                            <p:cond delay="0"/>
                                          </p:stCondLst>
                                        </p:cTn>
                                        <p:tgtEl>
                                          <p:spTgt spid="3">
                                            <p:txEl>
                                              <p:pRg st="8" end="8"/>
                                            </p:txEl>
                                          </p:spTgt>
                                        </p:tgtEl>
                                        <p:attrNameLst>
                                          <p:attrName>ppt_y</p:attrName>
                                        </p:attrNameLst>
                                      </p:cBhvr>
                                    </p:anim>
                                    <p:animRot by="21600000">
                                      <p:cBhvr>
                                        <p:cTn id="79" dur="750" fill="hold">
                                          <p:stCondLst>
                                            <p:cond delay="0"/>
                                          </p:stCondLst>
                                        </p:cTn>
                                        <p:tgtEl>
                                          <p:spTgt spid="3">
                                            <p:txEl>
                                              <p:pRg st="8" end="8"/>
                                            </p:txEl>
                                          </p:spTgt>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56" presetClass="entr" presetSubtype="0" fill="hold" grpId="0" nodeType="clickEffect">
                                  <p:stCondLst>
                                    <p:cond delay="0"/>
                                  </p:stCondLst>
                                  <p:iterate type="lt">
                                    <p:tmPct val="10000"/>
                                  </p:iterate>
                                  <p:childTnLst>
                                    <p:set>
                                      <p:cBhvr>
                                        <p:cTn id="83" dur="1" fill="hold">
                                          <p:stCondLst>
                                            <p:cond delay="0"/>
                                          </p:stCondLst>
                                        </p:cTn>
                                        <p:tgtEl>
                                          <p:spTgt spid="3">
                                            <p:txEl>
                                              <p:pRg st="9" end="9"/>
                                            </p:txEl>
                                          </p:spTgt>
                                        </p:tgtEl>
                                        <p:attrNameLst>
                                          <p:attrName>style.visibility</p:attrName>
                                        </p:attrNameLst>
                                      </p:cBhvr>
                                      <p:to>
                                        <p:strVal val="visible"/>
                                      </p:to>
                                    </p:set>
                                    <p:anim by="(-#ppt_w*2)" calcmode="lin" valueType="num">
                                      <p:cBhvr rctx="PPT">
                                        <p:cTn id="84" dur="375" autoRev="1" fill="hold">
                                          <p:stCondLst>
                                            <p:cond delay="0"/>
                                          </p:stCondLst>
                                        </p:cTn>
                                        <p:tgtEl>
                                          <p:spTgt spid="3">
                                            <p:txEl>
                                              <p:pRg st="9" end="9"/>
                                            </p:txEl>
                                          </p:spTgt>
                                        </p:tgtEl>
                                        <p:attrNameLst>
                                          <p:attrName>ppt_w</p:attrName>
                                        </p:attrNameLst>
                                      </p:cBhvr>
                                    </p:anim>
                                    <p:anim by="(#ppt_w*0.50)" calcmode="lin" valueType="num">
                                      <p:cBhvr>
                                        <p:cTn id="85" dur="375" decel="50000" autoRev="1" fill="hold">
                                          <p:stCondLst>
                                            <p:cond delay="0"/>
                                          </p:stCondLst>
                                        </p:cTn>
                                        <p:tgtEl>
                                          <p:spTgt spid="3">
                                            <p:txEl>
                                              <p:pRg st="9" end="9"/>
                                            </p:txEl>
                                          </p:spTgt>
                                        </p:tgtEl>
                                        <p:attrNameLst>
                                          <p:attrName>ppt_x</p:attrName>
                                        </p:attrNameLst>
                                      </p:cBhvr>
                                    </p:anim>
                                    <p:anim from="(-#ppt_h/2)" to="(#ppt_y)" calcmode="lin" valueType="num">
                                      <p:cBhvr>
                                        <p:cTn id="86" dur="750" fill="hold">
                                          <p:stCondLst>
                                            <p:cond delay="0"/>
                                          </p:stCondLst>
                                        </p:cTn>
                                        <p:tgtEl>
                                          <p:spTgt spid="3">
                                            <p:txEl>
                                              <p:pRg st="9" end="9"/>
                                            </p:txEl>
                                          </p:spTgt>
                                        </p:tgtEl>
                                        <p:attrNameLst>
                                          <p:attrName>ppt_y</p:attrName>
                                        </p:attrNameLst>
                                      </p:cBhvr>
                                    </p:anim>
                                    <p:animRot by="21600000">
                                      <p:cBhvr>
                                        <p:cTn id="87" dur="750" fill="hold">
                                          <p:stCondLst>
                                            <p:cond delay="0"/>
                                          </p:stCondLst>
                                        </p:cTn>
                                        <p:tgtEl>
                                          <p:spTgt spid="3">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an Online Method of Communication</a:t>
            </a:r>
          </a:p>
        </p:txBody>
      </p:sp>
      <p:sp>
        <p:nvSpPr>
          <p:cNvPr id="3" name="Content Placeholder 2"/>
          <p:cNvSpPr>
            <a:spLocks noGrp="1"/>
          </p:cNvSpPr>
          <p:nvPr>
            <p:ph idx="1"/>
          </p:nvPr>
        </p:nvSpPr>
        <p:spPr/>
        <p:txBody>
          <a:bodyPr>
            <a:normAutofit/>
          </a:bodyPr>
          <a:lstStyle/>
          <a:p>
            <a:r>
              <a:rPr lang="en-US" sz="2400" b="1" dirty="0" smtClean="0"/>
              <a:t>VoIP calls</a:t>
            </a:r>
          </a:p>
          <a:p>
            <a:pPr marL="0" indent="0">
              <a:buNone/>
            </a:pPr>
            <a:r>
              <a:rPr lang="en-US" sz="2400" b="1" dirty="0"/>
              <a:t>	</a:t>
            </a:r>
            <a:r>
              <a:rPr lang="en-US" sz="2400" b="1" dirty="0" smtClean="0"/>
              <a:t>- </a:t>
            </a:r>
            <a:r>
              <a:rPr lang="en-US" sz="2000" b="1" dirty="0" smtClean="0"/>
              <a:t>Chatting with friends or business associates</a:t>
            </a:r>
          </a:p>
          <a:p>
            <a:pPr marL="0" indent="0">
              <a:buNone/>
            </a:pPr>
            <a:r>
              <a:rPr lang="en-US" b="1" dirty="0"/>
              <a:t>	</a:t>
            </a:r>
            <a:r>
              <a:rPr lang="en-US" b="1" dirty="0" smtClean="0"/>
              <a:t>- </a:t>
            </a:r>
            <a:r>
              <a:rPr lang="en-US" sz="2000" b="1" dirty="0" smtClean="0"/>
              <a:t>Keeping in touch with families</a:t>
            </a:r>
          </a:p>
          <a:p>
            <a:pPr marL="0" indent="0">
              <a:buNone/>
            </a:pPr>
            <a:r>
              <a:rPr lang="en-US" b="1" dirty="0"/>
              <a:t>	</a:t>
            </a:r>
            <a:r>
              <a:rPr lang="en-US" b="1" dirty="0" smtClean="0"/>
              <a:t>- </a:t>
            </a:r>
            <a:r>
              <a:rPr lang="en-US" sz="2000" b="1" dirty="0" smtClean="0"/>
              <a:t>Required a reliable high-speed web connection</a:t>
            </a:r>
          </a:p>
          <a:p>
            <a:r>
              <a:rPr lang="en-US" sz="2400" b="1" dirty="0" smtClean="0"/>
              <a:t>Videoconferencing</a:t>
            </a:r>
          </a:p>
          <a:p>
            <a:pPr marL="0" indent="0">
              <a:buNone/>
            </a:pPr>
            <a:r>
              <a:rPr lang="en-US" sz="2400" b="1" dirty="0"/>
              <a:t>	</a:t>
            </a:r>
            <a:r>
              <a:rPr lang="en-US" sz="2400" b="1" dirty="0" smtClean="0"/>
              <a:t>- </a:t>
            </a:r>
            <a:r>
              <a:rPr lang="en-US" sz="2000" b="1" dirty="0" smtClean="0"/>
              <a:t>Appropriate mainly for the workplace or schools</a:t>
            </a:r>
          </a:p>
          <a:p>
            <a:pPr marL="0" indent="0">
              <a:buNone/>
            </a:pPr>
            <a:r>
              <a:rPr lang="en-US" b="1" dirty="0"/>
              <a:t>	</a:t>
            </a:r>
            <a:r>
              <a:rPr lang="en-US" b="1" dirty="0" smtClean="0"/>
              <a:t>- </a:t>
            </a:r>
            <a:r>
              <a:rPr lang="en-US" sz="2000" b="1" dirty="0" smtClean="0"/>
              <a:t>Allows groups of people to interact visually</a:t>
            </a:r>
            <a:endParaRPr lang="en-US" sz="2000" b="1" dirty="0"/>
          </a:p>
        </p:txBody>
      </p:sp>
      <p:sp>
        <p:nvSpPr>
          <p:cNvPr id="4" name="Slide Number Placeholder 3"/>
          <p:cNvSpPr>
            <a:spLocks noGrp="1"/>
          </p:cNvSpPr>
          <p:nvPr>
            <p:ph type="sldNum" sz="quarter" idx="12"/>
          </p:nvPr>
        </p:nvSpPr>
        <p:spPr/>
        <p:txBody>
          <a:bodyPr/>
          <a:lstStyle/>
          <a:p>
            <a:fld id="{71766878-3199-4EAB-94E7-2D6D11070E14}" type="slidenum">
              <a:rPr lang="en-US" smtClean="0"/>
              <a:t>23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61443" y="1128451"/>
            <a:ext cx="3562607" cy="5771822"/>
          </a:xfrm>
          <a:prstGeom prst="rect">
            <a:avLst/>
          </a:prstGeom>
        </p:spPr>
      </p:pic>
    </p:spTree>
    <p:extLst>
      <p:ext uri="{BB962C8B-B14F-4D97-AF65-F5344CB8AC3E}">
        <p14:creationId xmlns:p14="http://schemas.microsoft.com/office/powerpoint/2010/main" val="3417759037"/>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and managing email</a:t>
            </a:r>
            <a:endParaRPr lang="en-US" dirty="0"/>
          </a:p>
        </p:txBody>
      </p:sp>
      <p:sp>
        <p:nvSpPr>
          <p:cNvPr id="3" name="Content Placeholder 2"/>
          <p:cNvSpPr>
            <a:spLocks noGrp="1"/>
          </p:cNvSpPr>
          <p:nvPr>
            <p:ph idx="1"/>
          </p:nvPr>
        </p:nvSpPr>
        <p:spPr>
          <a:xfrm>
            <a:off x="3168868" y="2286001"/>
            <a:ext cx="8607973" cy="3593591"/>
          </a:xfrm>
        </p:spPr>
        <p:txBody>
          <a:bodyPr>
            <a:normAutofit lnSpcReduction="10000"/>
          </a:bodyPr>
          <a:lstStyle/>
          <a:p>
            <a:r>
              <a:rPr lang="en-US" b="1" dirty="0"/>
              <a:t>Email is the online communication method you will probably use the most in </a:t>
            </a:r>
            <a:r>
              <a:rPr lang="en-US" b="1" dirty="0" smtClean="0"/>
              <a:t>your daily </a:t>
            </a:r>
            <a:r>
              <a:rPr lang="en-US" b="1" dirty="0"/>
              <a:t>work, school, and personal </a:t>
            </a:r>
            <a:r>
              <a:rPr lang="en-US" b="1" dirty="0" smtClean="0"/>
              <a:t>life</a:t>
            </a:r>
          </a:p>
          <a:p>
            <a:r>
              <a:rPr lang="en-US" b="1" dirty="0"/>
              <a:t>A</a:t>
            </a:r>
            <a:r>
              <a:rPr lang="en-US" b="1" dirty="0" smtClean="0"/>
              <a:t>ccess </a:t>
            </a:r>
            <a:r>
              <a:rPr lang="en-US" b="1" dirty="0"/>
              <a:t>your email using a web interface or you can use an email client application. </a:t>
            </a:r>
            <a:endParaRPr lang="en-US" b="1" dirty="0" smtClean="0"/>
          </a:p>
          <a:p>
            <a:r>
              <a:rPr lang="en-US" b="1" dirty="0" smtClean="0"/>
              <a:t>In</a:t>
            </a:r>
            <a:r>
              <a:rPr lang="en-US" b="1" dirty="0"/>
              <a:t> </a:t>
            </a:r>
            <a:r>
              <a:rPr lang="en-US" b="1" dirty="0" smtClean="0"/>
              <a:t>the </a:t>
            </a:r>
            <a:r>
              <a:rPr lang="en-US" b="1" dirty="0"/>
              <a:t>following sections, you'll learn how to use Microsoft Outlook 2013, the </a:t>
            </a:r>
            <a:r>
              <a:rPr lang="en-US" b="1" dirty="0" smtClean="0"/>
              <a:t>email client </a:t>
            </a:r>
            <a:r>
              <a:rPr lang="en-US" b="1" dirty="0"/>
              <a:t>that comes with the Microsoft Office suite of applications </a:t>
            </a:r>
            <a:r>
              <a:rPr lang="en-US" b="1" dirty="0" smtClean="0"/>
              <a:t>.</a:t>
            </a:r>
          </a:p>
          <a:p>
            <a:r>
              <a:rPr lang="en-US" b="1" dirty="0" smtClean="0"/>
              <a:t>The </a:t>
            </a:r>
            <a:r>
              <a:rPr lang="en-US" b="1" dirty="0"/>
              <a:t>general principles are the same no matter which email </a:t>
            </a:r>
            <a:r>
              <a:rPr lang="en-US" b="1" dirty="0" smtClean="0"/>
              <a:t>client you </a:t>
            </a:r>
            <a:r>
              <a:rPr lang="en-US" b="1" dirty="0"/>
              <a:t>use, though, such as setting up accounts, sending and receiving mail, </a:t>
            </a:r>
            <a:r>
              <a:rPr lang="en-US" b="1" dirty="0" smtClean="0"/>
              <a:t>and organizing </a:t>
            </a:r>
            <a:r>
              <a:rPr lang="en-US" b="1" dirty="0"/>
              <a:t>messages into folders.</a:t>
            </a:r>
          </a:p>
        </p:txBody>
      </p:sp>
      <p:sp>
        <p:nvSpPr>
          <p:cNvPr id="4" name="Slide Number Placeholder 3"/>
          <p:cNvSpPr>
            <a:spLocks noGrp="1"/>
          </p:cNvSpPr>
          <p:nvPr>
            <p:ph type="sldNum" sz="quarter" idx="12"/>
          </p:nvPr>
        </p:nvSpPr>
        <p:spPr/>
        <p:txBody>
          <a:bodyPr/>
          <a:lstStyle/>
          <a:p>
            <a:fld id="{71766878-3199-4EAB-94E7-2D6D11070E14}" type="slidenum">
              <a:rPr lang="en-US" smtClean="0"/>
              <a:t>24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48" y="1128451"/>
            <a:ext cx="3053845" cy="5707717"/>
          </a:xfrm>
          <a:prstGeom prst="rect">
            <a:avLst/>
          </a:prstGeom>
        </p:spPr>
      </p:pic>
    </p:spTree>
    <p:extLst>
      <p:ext uri="{BB962C8B-B14F-4D97-AF65-F5344CB8AC3E}">
        <p14:creationId xmlns:p14="http://schemas.microsoft.com/office/powerpoint/2010/main" val="1610602457"/>
      </p:ext>
    </p:extLst>
  </p:cSld>
  <p:clrMapOvr>
    <a:masterClrMapping/>
  </p:clrMapOvr>
  <p:transition spd="slow" advTm="37046">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Email</a:t>
            </a:r>
            <a:endParaRPr lang="en-US" dirty="0"/>
          </a:p>
        </p:txBody>
      </p:sp>
      <p:sp>
        <p:nvSpPr>
          <p:cNvPr id="3" name="Content Placeholder 2"/>
          <p:cNvSpPr>
            <a:spLocks noGrp="1"/>
          </p:cNvSpPr>
          <p:nvPr>
            <p:ph idx="1"/>
          </p:nvPr>
        </p:nvSpPr>
        <p:spPr/>
        <p:txBody>
          <a:bodyPr/>
          <a:lstStyle/>
          <a:p>
            <a:r>
              <a:rPr lang="en-US" dirty="0" smtClean="0"/>
              <a:t>Use the Setup utility for your email client if possible</a:t>
            </a:r>
          </a:p>
          <a:p>
            <a:r>
              <a:rPr lang="en-US" dirty="0" smtClean="0"/>
              <a:t>Some clients can automatically configure some accounts</a:t>
            </a:r>
          </a:p>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25</a:t>
            </a:fld>
            <a:endParaRPr lang="en-US" dirty="0"/>
          </a:p>
        </p:txBody>
      </p:sp>
      <p:pic>
        <p:nvPicPr>
          <p:cNvPr id="1026" name="Picture 2" descr="C:\Users\Faithe\AppData\Local\Temp\SNAGHTML264456a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416" y="3352801"/>
            <a:ext cx="4653968" cy="318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605065"/>
      </p:ext>
    </p:extLst>
  </p:cSld>
  <p:clrMapOvr>
    <a:masterClrMapping/>
  </p:clrMapOvr>
  <p:transition spd="slow" advTm="37046">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Email</a:t>
            </a:r>
            <a:endParaRPr lang="en-US" dirty="0"/>
          </a:p>
        </p:txBody>
      </p:sp>
      <p:sp>
        <p:nvSpPr>
          <p:cNvPr id="3" name="Content Placeholder 2"/>
          <p:cNvSpPr>
            <a:spLocks noGrp="1"/>
          </p:cNvSpPr>
          <p:nvPr>
            <p:ph idx="1"/>
          </p:nvPr>
        </p:nvSpPr>
        <p:spPr/>
        <p:txBody>
          <a:bodyPr/>
          <a:lstStyle/>
          <a:p>
            <a:r>
              <a:rPr lang="en-US" dirty="0" smtClean="0"/>
              <a:t>Some clients require you to enter the settings for your email account</a:t>
            </a:r>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26</a:t>
            </a:fld>
            <a:endParaRPr lang="en-US" dirty="0"/>
          </a:p>
        </p:txBody>
      </p:sp>
      <p:pic>
        <p:nvPicPr>
          <p:cNvPr id="4" name="Picture 3"/>
          <p:cNvPicPr>
            <a:picLocks noChangeAspect="1"/>
          </p:cNvPicPr>
          <p:nvPr/>
        </p:nvPicPr>
        <p:blipFill>
          <a:blip r:embed="rId2" cstate="print"/>
          <a:stretch>
            <a:fillRect/>
          </a:stretch>
        </p:blipFill>
        <p:spPr>
          <a:xfrm>
            <a:off x="4190819" y="2743201"/>
            <a:ext cx="5639163" cy="3860263"/>
          </a:xfrm>
          <a:prstGeom prst="rect">
            <a:avLst/>
          </a:prstGeom>
        </p:spPr>
      </p:pic>
    </p:spTree>
    <p:extLst>
      <p:ext uri="{BB962C8B-B14F-4D97-AF65-F5344CB8AC3E}">
        <p14:creationId xmlns:p14="http://schemas.microsoft.com/office/powerpoint/2010/main" val="3214354298"/>
      </p:ext>
    </p:extLst>
  </p:cSld>
  <p:clrMapOvr>
    <a:masterClrMapping/>
  </p:clrMapOvr>
  <p:transition spd="slow" advTm="37046">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Typical Email Inbox in Outlook</a:t>
            </a:r>
            <a:endParaRPr lang="en-US" dirty="0"/>
          </a:p>
        </p:txBody>
      </p:sp>
      <p:pic>
        <p:nvPicPr>
          <p:cNvPr id="4" name="Content Placeholder 3"/>
          <p:cNvPicPr>
            <a:picLocks noGrp="1" noChangeAspect="1"/>
          </p:cNvPicPr>
          <p:nvPr>
            <p:ph idx="1"/>
          </p:nvPr>
        </p:nvPicPr>
        <p:blipFill>
          <a:blip r:embed="rId2" cstate="print"/>
          <a:stretch>
            <a:fillRect/>
          </a:stretch>
        </p:blipFill>
        <p:spPr>
          <a:xfrm>
            <a:off x="3200400" y="1600201"/>
            <a:ext cx="6845774" cy="5103101"/>
          </a:xfrm>
          <a:prstGeom prst="rect">
            <a:avLst/>
          </a:prstGeom>
        </p:spPr>
      </p:pic>
      <p:sp>
        <p:nvSpPr>
          <p:cNvPr id="3" name="Slide Number Placeholder 2"/>
          <p:cNvSpPr>
            <a:spLocks noGrp="1"/>
          </p:cNvSpPr>
          <p:nvPr>
            <p:ph type="sldNum" sz="quarter" idx="12"/>
          </p:nvPr>
        </p:nvSpPr>
        <p:spPr/>
        <p:txBody>
          <a:bodyPr/>
          <a:lstStyle/>
          <a:p>
            <a:fld id="{71766878-3199-4EAB-94E7-2D6D11070E14}" type="slidenum">
              <a:rPr lang="en-US" smtClean="0"/>
              <a:t>27</a:t>
            </a:fld>
            <a:endParaRPr lang="en-US" dirty="0"/>
          </a:p>
        </p:txBody>
      </p:sp>
    </p:spTree>
    <p:extLst>
      <p:ext uri="{BB962C8B-B14F-4D97-AF65-F5344CB8AC3E}">
        <p14:creationId xmlns:p14="http://schemas.microsoft.com/office/powerpoint/2010/main" val="3554456415"/>
      </p:ext>
    </p:extLst>
  </p:cSld>
  <p:clrMapOvr>
    <a:masterClrMapping/>
  </p:clrMapOvr>
  <p:transition spd="slow" advTm="37046">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Email</a:t>
            </a:r>
            <a:endParaRPr lang="en-US" dirty="0"/>
          </a:p>
        </p:txBody>
      </p:sp>
      <p:pic>
        <p:nvPicPr>
          <p:cNvPr id="4" name="Content Placeholder 3"/>
          <p:cNvPicPr>
            <a:picLocks noGrp="1" noChangeAspect="1"/>
          </p:cNvPicPr>
          <p:nvPr>
            <p:ph idx="1"/>
          </p:nvPr>
        </p:nvPicPr>
        <p:blipFill>
          <a:blip r:embed="rId2" cstate="print"/>
          <a:stretch>
            <a:fillRect/>
          </a:stretch>
        </p:blipFill>
        <p:spPr>
          <a:xfrm>
            <a:off x="3810000" y="1632273"/>
            <a:ext cx="6400800" cy="4461819"/>
          </a:xfrm>
          <a:prstGeom prst="rect">
            <a:avLst/>
          </a:prstGeom>
        </p:spPr>
      </p:pic>
      <p:sp>
        <p:nvSpPr>
          <p:cNvPr id="3" name="Slide Number Placeholder 2"/>
          <p:cNvSpPr>
            <a:spLocks noGrp="1"/>
          </p:cNvSpPr>
          <p:nvPr>
            <p:ph type="sldNum" sz="quarter" idx="12"/>
          </p:nvPr>
        </p:nvSpPr>
        <p:spPr/>
        <p:txBody>
          <a:bodyPr/>
          <a:lstStyle/>
          <a:p>
            <a:fld id="{71766878-3199-4EAB-94E7-2D6D11070E14}" type="slidenum">
              <a:rPr lang="en-US" smtClean="0"/>
              <a:t>28</a:t>
            </a:fld>
            <a:endParaRPr lang="en-US" dirty="0"/>
          </a:p>
        </p:txBody>
      </p:sp>
    </p:spTree>
    <p:extLst>
      <p:ext uri="{BB962C8B-B14F-4D97-AF65-F5344CB8AC3E}">
        <p14:creationId xmlns:p14="http://schemas.microsoft.com/office/powerpoint/2010/main" val="1313467383"/>
      </p:ext>
    </p:extLst>
  </p:cSld>
  <p:clrMapOvr>
    <a:masterClrMapping/>
  </p:clrMapOvr>
  <p:transition spd="slow" advTm="37046">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Attachments</a:t>
            </a:r>
            <a:endParaRPr lang="en-US" dirty="0"/>
          </a:p>
        </p:txBody>
      </p:sp>
      <p:pic>
        <p:nvPicPr>
          <p:cNvPr id="4" name="Content Placeholder 3"/>
          <p:cNvPicPr>
            <a:picLocks noGrp="1" noChangeAspect="1"/>
          </p:cNvPicPr>
          <p:nvPr>
            <p:ph idx="1"/>
          </p:nvPr>
        </p:nvPicPr>
        <p:blipFill>
          <a:blip r:embed="rId2" cstate="print"/>
          <a:stretch>
            <a:fillRect/>
          </a:stretch>
        </p:blipFill>
        <p:spPr>
          <a:xfrm>
            <a:off x="4191328" y="1600201"/>
            <a:ext cx="5638145" cy="4525963"/>
          </a:xfrm>
          <a:prstGeom prst="rect">
            <a:avLst/>
          </a:prstGeom>
        </p:spPr>
      </p:pic>
      <p:sp>
        <p:nvSpPr>
          <p:cNvPr id="3" name="Slide Number Placeholder 2"/>
          <p:cNvSpPr>
            <a:spLocks noGrp="1"/>
          </p:cNvSpPr>
          <p:nvPr>
            <p:ph type="sldNum" sz="quarter" idx="12"/>
          </p:nvPr>
        </p:nvSpPr>
        <p:spPr/>
        <p:txBody>
          <a:bodyPr/>
          <a:lstStyle/>
          <a:p>
            <a:fld id="{71766878-3199-4EAB-94E7-2D6D11070E14}" type="slidenum">
              <a:rPr lang="en-US" smtClean="0"/>
              <a:t>29</a:t>
            </a:fld>
            <a:endParaRPr lang="en-US" dirty="0"/>
          </a:p>
        </p:txBody>
      </p:sp>
    </p:spTree>
    <p:extLst>
      <p:ext uri="{BB962C8B-B14F-4D97-AF65-F5344CB8AC3E}">
        <p14:creationId xmlns:p14="http://schemas.microsoft.com/office/powerpoint/2010/main" val="1704689734"/>
      </p:ext>
    </p:extLst>
  </p:cSld>
  <p:clrMapOvr>
    <a:masterClrMapping/>
  </p:clrMapOvr>
  <p:transition spd="slow" advTm="37046">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679933"/>
          </a:xfrm>
        </p:spPr>
        <p:txBody>
          <a:bodyPr>
            <a:normAutofit fontScale="90000"/>
          </a:bodyPr>
          <a:lstStyle/>
          <a:p>
            <a:pPr algn="ctr"/>
            <a:r>
              <a:rPr lang="en-US" dirty="0" smtClean="0"/>
              <a:t>introduction</a:t>
            </a:r>
            <a:endParaRPr lang="en-US" dirty="0"/>
          </a:p>
        </p:txBody>
      </p:sp>
      <p:sp>
        <p:nvSpPr>
          <p:cNvPr id="3" name="Content Placeholder 2"/>
          <p:cNvSpPr>
            <a:spLocks noGrp="1"/>
          </p:cNvSpPr>
          <p:nvPr>
            <p:ph idx="1"/>
          </p:nvPr>
        </p:nvSpPr>
        <p:spPr>
          <a:xfrm>
            <a:off x="2677067" y="1815353"/>
            <a:ext cx="8752933" cy="5311588"/>
          </a:xfrm>
        </p:spPr>
        <p:txBody>
          <a:bodyPr>
            <a:normAutofit/>
          </a:bodyPr>
          <a:lstStyle/>
          <a:p>
            <a:pPr algn="just">
              <a:lnSpc>
                <a:spcPct val="150000"/>
              </a:lnSpc>
            </a:pPr>
            <a:r>
              <a:rPr lang="en-US" b="1" dirty="0"/>
              <a:t>The way we </a:t>
            </a:r>
            <a:r>
              <a:rPr lang="en-US" dirty="0"/>
              <a:t>communicate with friends and business associates has </a:t>
            </a:r>
            <a:r>
              <a:rPr lang="en-US" dirty="0" smtClean="0"/>
              <a:t>changed dramatically.</a:t>
            </a:r>
          </a:p>
          <a:p>
            <a:pPr algn="just">
              <a:lnSpc>
                <a:spcPct val="150000"/>
              </a:lnSpc>
            </a:pPr>
            <a:r>
              <a:rPr lang="en-US" dirty="0" smtClean="0"/>
              <a:t>Our </a:t>
            </a:r>
            <a:r>
              <a:rPr lang="en-US" dirty="0"/>
              <a:t>communication </a:t>
            </a:r>
            <a:r>
              <a:rPr lang="en-US" dirty="0" smtClean="0"/>
              <a:t>channels are </a:t>
            </a:r>
            <a:r>
              <a:rPr lang="en-US" dirty="0"/>
              <a:t>increasingly shifting toward computer-assisted </a:t>
            </a:r>
            <a:r>
              <a:rPr lang="en-US" dirty="0" smtClean="0"/>
              <a:t>technologies.</a:t>
            </a:r>
          </a:p>
          <a:p>
            <a:pPr algn="just">
              <a:lnSpc>
                <a:spcPct val="150000"/>
              </a:lnSpc>
            </a:pPr>
            <a:r>
              <a:rPr lang="en-US" dirty="0" smtClean="0"/>
              <a:t>With </a:t>
            </a:r>
            <a:r>
              <a:rPr lang="en-US" dirty="0"/>
              <a:t>all these new technologies for communication available, though, it can be </a:t>
            </a:r>
            <a:r>
              <a:rPr lang="en-US" dirty="0" smtClean="0"/>
              <a:t>a challenge </a:t>
            </a:r>
            <a:r>
              <a:rPr lang="en-US" dirty="0"/>
              <a:t>to select the appropriate communication medium for a situation. </a:t>
            </a:r>
          </a:p>
          <a:p>
            <a:pPr algn="just">
              <a:lnSpc>
                <a:spcPct val="150000"/>
              </a:lnSpc>
            </a:pPr>
            <a:r>
              <a:rPr lang="en-US" dirty="0" smtClean="0"/>
              <a:t>The </a:t>
            </a:r>
            <a:r>
              <a:rPr lang="en-US" dirty="0"/>
              <a:t>Internet has changed the way people communicate by offering technologies such as video chatting, email, and instant messaging.</a:t>
            </a:r>
          </a:p>
        </p:txBody>
      </p:sp>
      <p:sp>
        <p:nvSpPr>
          <p:cNvPr id="5" name="Slide Number Placeholder 4"/>
          <p:cNvSpPr>
            <a:spLocks noGrp="1"/>
          </p:cNvSpPr>
          <p:nvPr>
            <p:ph type="sldNum" sz="quarter" idx="12"/>
          </p:nvPr>
        </p:nvSpPr>
        <p:spPr/>
        <p:txBody>
          <a:bodyPr/>
          <a:lstStyle/>
          <a:p>
            <a:fld id="{71766878-3199-4EAB-94E7-2D6D11070E14}" type="slidenum">
              <a:rPr lang="en-US" smtClean="0"/>
              <a:t>3</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118" y="382385"/>
            <a:ext cx="2800071" cy="6546285"/>
          </a:xfrm>
          <a:prstGeom prst="rect">
            <a:avLst/>
          </a:prstGeom>
        </p:spPr>
      </p:pic>
    </p:spTree>
    <p:extLst>
      <p:ext uri="{BB962C8B-B14F-4D97-AF65-F5344CB8AC3E}">
        <p14:creationId xmlns:p14="http://schemas.microsoft.com/office/powerpoint/2010/main" val="4268120471"/>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iterate type="lt">
                                    <p:tmPct val="10000"/>
                                  </p:iterate>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iterate type="lt">
                                    <p:tmPct val="10000"/>
                                  </p:iterate>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4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Attachments</a:t>
            </a:r>
            <a:endParaRPr lang="en-US" dirty="0"/>
          </a:p>
        </p:txBody>
      </p:sp>
      <p:pic>
        <p:nvPicPr>
          <p:cNvPr id="4" name="Content Placeholder 3"/>
          <p:cNvPicPr>
            <a:picLocks noGrp="1" noChangeAspect="1"/>
          </p:cNvPicPr>
          <p:nvPr>
            <p:ph idx="1"/>
          </p:nvPr>
        </p:nvPicPr>
        <p:blipFill>
          <a:blip r:embed="rId2" cstate="print"/>
          <a:stretch>
            <a:fillRect/>
          </a:stretch>
        </p:blipFill>
        <p:spPr>
          <a:xfrm>
            <a:off x="3844447" y="1524001"/>
            <a:ext cx="6400800" cy="1575065"/>
          </a:xfrm>
          <a:prstGeom prst="rect">
            <a:avLst/>
          </a:prstGeom>
        </p:spPr>
      </p:pic>
      <p:sp>
        <p:nvSpPr>
          <p:cNvPr id="3" name="Slide Number Placeholder 2"/>
          <p:cNvSpPr>
            <a:spLocks noGrp="1"/>
          </p:cNvSpPr>
          <p:nvPr>
            <p:ph type="sldNum" sz="quarter" idx="12"/>
          </p:nvPr>
        </p:nvSpPr>
        <p:spPr/>
        <p:txBody>
          <a:bodyPr/>
          <a:lstStyle/>
          <a:p>
            <a:fld id="{71766878-3199-4EAB-94E7-2D6D11070E14}" type="slidenum">
              <a:rPr lang="en-US" smtClean="0"/>
              <a:t>30</a:t>
            </a:fld>
            <a:endParaRPr lang="en-US" dirty="0"/>
          </a:p>
        </p:txBody>
      </p:sp>
      <p:pic>
        <p:nvPicPr>
          <p:cNvPr id="5" name="Picture 4"/>
          <p:cNvPicPr>
            <a:picLocks noChangeAspect="1"/>
          </p:cNvPicPr>
          <p:nvPr/>
        </p:nvPicPr>
        <p:blipFill>
          <a:blip r:embed="rId3" cstate="print"/>
          <a:stretch>
            <a:fillRect/>
          </a:stretch>
        </p:blipFill>
        <p:spPr>
          <a:xfrm>
            <a:off x="4443220" y="3429000"/>
            <a:ext cx="5134360" cy="3162468"/>
          </a:xfrm>
          <a:prstGeom prst="rect">
            <a:avLst/>
          </a:prstGeom>
        </p:spPr>
      </p:pic>
    </p:spTree>
    <p:extLst>
      <p:ext uri="{BB962C8B-B14F-4D97-AF65-F5344CB8AC3E}">
        <p14:creationId xmlns:p14="http://schemas.microsoft.com/office/powerpoint/2010/main" val="3223922497"/>
      </p:ext>
    </p:extLst>
  </p:cSld>
  <p:clrMapOvr>
    <a:masterClrMapping/>
  </p:clrMapOvr>
  <p:transition spd="slow" advTm="37046">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Stored Contacts</a:t>
            </a:r>
            <a:endParaRPr lang="en-US" dirty="0"/>
          </a:p>
        </p:txBody>
      </p:sp>
      <p:pic>
        <p:nvPicPr>
          <p:cNvPr id="4" name="Content Placeholder 3"/>
          <p:cNvPicPr>
            <a:picLocks noGrp="1" noChangeAspect="1"/>
          </p:cNvPicPr>
          <p:nvPr>
            <p:ph idx="1"/>
          </p:nvPr>
        </p:nvPicPr>
        <p:blipFill>
          <a:blip r:embed="rId2" cstate="print"/>
          <a:stretch>
            <a:fillRect/>
          </a:stretch>
        </p:blipFill>
        <p:spPr>
          <a:xfrm>
            <a:off x="3989403" y="1600201"/>
            <a:ext cx="6041994" cy="4525963"/>
          </a:xfrm>
          <a:prstGeom prst="rect">
            <a:avLst/>
          </a:prstGeom>
        </p:spPr>
      </p:pic>
      <p:sp>
        <p:nvSpPr>
          <p:cNvPr id="3" name="Slide Number Placeholder 2"/>
          <p:cNvSpPr>
            <a:spLocks noGrp="1"/>
          </p:cNvSpPr>
          <p:nvPr>
            <p:ph type="sldNum" sz="quarter" idx="12"/>
          </p:nvPr>
        </p:nvSpPr>
        <p:spPr/>
        <p:txBody>
          <a:bodyPr/>
          <a:lstStyle/>
          <a:p>
            <a:fld id="{71766878-3199-4EAB-94E7-2D6D11070E14}" type="slidenum">
              <a:rPr lang="en-US" smtClean="0"/>
              <a:t>31</a:t>
            </a:fld>
            <a:endParaRPr lang="en-US" dirty="0"/>
          </a:p>
        </p:txBody>
      </p:sp>
    </p:spTree>
    <p:extLst>
      <p:ext uri="{BB962C8B-B14F-4D97-AF65-F5344CB8AC3E}">
        <p14:creationId xmlns:p14="http://schemas.microsoft.com/office/powerpoint/2010/main" val="3905540636"/>
      </p:ext>
    </p:extLst>
  </p:cSld>
  <p:clrMapOvr>
    <a:masterClrMapping/>
  </p:clrMapOvr>
  <p:transition spd="slow" advTm="37046">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Reply</a:t>
            </a:r>
            <a:endParaRPr lang="en-US" dirty="0"/>
          </a:p>
        </p:txBody>
      </p:sp>
      <p:sp>
        <p:nvSpPr>
          <p:cNvPr id="3" name="Content Placeholder 2"/>
          <p:cNvSpPr>
            <a:spLocks noGrp="1"/>
          </p:cNvSpPr>
          <p:nvPr>
            <p:ph idx="1"/>
          </p:nvPr>
        </p:nvSpPr>
        <p:spPr/>
        <p:txBody>
          <a:bodyPr/>
          <a:lstStyle/>
          <a:p>
            <a:r>
              <a:rPr lang="en-US" dirty="0" smtClean="0"/>
              <a:t>Composes a message that quotes the original message</a:t>
            </a:r>
          </a:p>
          <a:p>
            <a:r>
              <a:rPr lang="en-US" dirty="0" smtClean="0"/>
              <a:t>Fills in the original sender as the recipient</a:t>
            </a:r>
          </a:p>
          <a:p>
            <a:r>
              <a:rPr lang="en-US" dirty="0" smtClean="0"/>
              <a:t>Does not automatically attach the original attachments (if any)</a:t>
            </a:r>
          </a:p>
          <a:p>
            <a:r>
              <a:rPr lang="en-US" dirty="0" smtClean="0"/>
              <a:t>Adds RE: in the subject line</a:t>
            </a:r>
          </a:p>
        </p:txBody>
      </p:sp>
      <p:sp>
        <p:nvSpPr>
          <p:cNvPr id="4" name="Slide Number Placeholder 3"/>
          <p:cNvSpPr>
            <a:spLocks noGrp="1"/>
          </p:cNvSpPr>
          <p:nvPr>
            <p:ph type="sldNum" sz="quarter" idx="12"/>
          </p:nvPr>
        </p:nvSpPr>
        <p:spPr/>
        <p:txBody>
          <a:bodyPr/>
          <a:lstStyle/>
          <a:p>
            <a:fld id="{71766878-3199-4EAB-94E7-2D6D11070E14}" type="slidenum">
              <a:rPr lang="en-US" smtClean="0"/>
              <a:t>32</a:t>
            </a:fld>
            <a:endParaRPr lang="en-US" dirty="0"/>
          </a:p>
        </p:txBody>
      </p:sp>
    </p:spTree>
    <p:extLst>
      <p:ext uri="{BB962C8B-B14F-4D97-AF65-F5344CB8AC3E}">
        <p14:creationId xmlns:p14="http://schemas.microsoft.com/office/powerpoint/2010/main" val="2002177242"/>
      </p:ext>
    </p:extLst>
  </p:cSld>
  <p:clrMapOvr>
    <a:masterClrMapping/>
  </p:clrMapOvr>
  <p:transition spd="slow" advTm="37046">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Reply Example</a:t>
            </a:r>
            <a:endParaRPr lang="en-US" dirty="0"/>
          </a:p>
        </p:txBody>
      </p:sp>
      <p:pic>
        <p:nvPicPr>
          <p:cNvPr id="4" name="Content Placeholder 3"/>
          <p:cNvPicPr>
            <a:picLocks noGrp="1" noChangeAspect="1"/>
          </p:cNvPicPr>
          <p:nvPr>
            <p:ph idx="1"/>
          </p:nvPr>
        </p:nvPicPr>
        <p:blipFill>
          <a:blip r:embed="rId2" cstate="print"/>
          <a:stretch>
            <a:fillRect/>
          </a:stretch>
        </p:blipFill>
        <p:spPr>
          <a:xfrm>
            <a:off x="3810000" y="1639480"/>
            <a:ext cx="6400800" cy="4447402"/>
          </a:xfrm>
          <a:prstGeom prst="rect">
            <a:avLst/>
          </a:prstGeom>
        </p:spPr>
      </p:pic>
      <p:sp>
        <p:nvSpPr>
          <p:cNvPr id="3" name="Slide Number Placeholder 2"/>
          <p:cNvSpPr>
            <a:spLocks noGrp="1"/>
          </p:cNvSpPr>
          <p:nvPr>
            <p:ph type="sldNum" sz="quarter" idx="12"/>
          </p:nvPr>
        </p:nvSpPr>
        <p:spPr/>
        <p:txBody>
          <a:bodyPr/>
          <a:lstStyle/>
          <a:p>
            <a:fld id="{71766878-3199-4EAB-94E7-2D6D11070E14}" type="slidenum">
              <a:rPr lang="en-US" smtClean="0"/>
              <a:t>33</a:t>
            </a:fld>
            <a:endParaRPr lang="en-US" dirty="0"/>
          </a:p>
        </p:txBody>
      </p:sp>
    </p:spTree>
    <p:extLst>
      <p:ext uri="{BB962C8B-B14F-4D97-AF65-F5344CB8AC3E}">
        <p14:creationId xmlns:p14="http://schemas.microsoft.com/office/powerpoint/2010/main" val="2431648367"/>
      </p:ext>
    </p:extLst>
  </p:cSld>
  <p:clrMapOvr>
    <a:masterClrMapping/>
  </p:clrMapOvr>
  <p:transition spd="slow" advTm="37046">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Reply All and Forward</a:t>
            </a:r>
            <a:endParaRPr lang="en-US" dirty="0"/>
          </a:p>
        </p:txBody>
      </p:sp>
      <p:sp>
        <p:nvSpPr>
          <p:cNvPr id="3" name="Content Placeholder 2"/>
          <p:cNvSpPr>
            <a:spLocks noGrp="1"/>
          </p:cNvSpPr>
          <p:nvPr>
            <p:ph idx="1"/>
          </p:nvPr>
        </p:nvSpPr>
        <p:spPr/>
        <p:txBody>
          <a:bodyPr/>
          <a:lstStyle/>
          <a:p>
            <a:r>
              <a:rPr lang="en-US" dirty="0"/>
              <a:t>Reply </a:t>
            </a:r>
            <a:r>
              <a:rPr lang="en-US" dirty="0" smtClean="0"/>
              <a:t>all</a:t>
            </a:r>
            <a:endParaRPr lang="en-US" dirty="0"/>
          </a:p>
          <a:p>
            <a:pPr lvl="1"/>
            <a:r>
              <a:rPr lang="en-US" dirty="0"/>
              <a:t>Same as reply except others who received the message also receive the reply</a:t>
            </a:r>
          </a:p>
          <a:p>
            <a:r>
              <a:rPr lang="en-US" dirty="0" smtClean="0"/>
              <a:t>Forward</a:t>
            </a:r>
          </a:p>
          <a:p>
            <a:pPr lvl="1"/>
            <a:r>
              <a:rPr lang="en-US" dirty="0" smtClean="0"/>
              <a:t>Composes </a:t>
            </a:r>
            <a:r>
              <a:rPr lang="en-US" dirty="0"/>
              <a:t>a message that quotes the original </a:t>
            </a:r>
            <a:r>
              <a:rPr lang="en-US" dirty="0" smtClean="0"/>
              <a:t>message</a:t>
            </a:r>
          </a:p>
          <a:p>
            <a:pPr lvl="1"/>
            <a:r>
              <a:rPr lang="en-US" dirty="0" smtClean="0"/>
              <a:t>Does </a:t>
            </a:r>
            <a:r>
              <a:rPr lang="en-US" dirty="0"/>
              <a:t>not fill in a </a:t>
            </a:r>
            <a:r>
              <a:rPr lang="en-US" dirty="0" smtClean="0"/>
              <a:t>recipient</a:t>
            </a:r>
          </a:p>
          <a:p>
            <a:pPr lvl="1"/>
            <a:r>
              <a:rPr lang="en-US" dirty="0" smtClean="0"/>
              <a:t>Attaches </a:t>
            </a:r>
            <a:r>
              <a:rPr lang="en-US" dirty="0"/>
              <a:t>the original </a:t>
            </a:r>
            <a:r>
              <a:rPr lang="en-US" dirty="0" smtClean="0"/>
              <a:t>attachments (if any)</a:t>
            </a:r>
            <a:endParaRPr lang="en-US" dirty="0"/>
          </a:p>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34</a:t>
            </a:fld>
            <a:endParaRPr lang="en-US" dirty="0"/>
          </a:p>
        </p:txBody>
      </p:sp>
    </p:spTree>
    <p:extLst>
      <p:ext uri="{BB962C8B-B14F-4D97-AF65-F5344CB8AC3E}">
        <p14:creationId xmlns:p14="http://schemas.microsoft.com/office/powerpoint/2010/main" val="2345382987"/>
      </p:ext>
    </p:extLst>
  </p:cSld>
  <p:clrMapOvr>
    <a:masterClrMapping/>
  </p:clrMapOvr>
  <p:transition spd="slow" advTm="37046">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 of Office Replies</a:t>
            </a:r>
            <a:endParaRPr lang="en-US" dirty="0"/>
          </a:p>
        </p:txBody>
      </p:sp>
      <p:sp>
        <p:nvSpPr>
          <p:cNvPr id="3" name="Content Placeholder 2"/>
          <p:cNvSpPr>
            <a:spLocks noGrp="1"/>
          </p:cNvSpPr>
          <p:nvPr>
            <p:ph idx="1"/>
          </p:nvPr>
        </p:nvSpPr>
        <p:spPr/>
        <p:txBody>
          <a:bodyPr/>
          <a:lstStyle/>
          <a:p>
            <a:r>
              <a:rPr lang="en-US" dirty="0" smtClean="0"/>
              <a:t>Also called </a:t>
            </a:r>
            <a:r>
              <a:rPr lang="en-US" b="1" dirty="0" smtClean="0"/>
              <a:t>automatic reply;  </a:t>
            </a:r>
            <a:r>
              <a:rPr lang="en-US" dirty="0" smtClean="0"/>
              <a:t>set this up when you will be unavailable to respond</a:t>
            </a:r>
          </a:p>
          <a:p>
            <a:r>
              <a:rPr lang="en-US" dirty="0" smtClean="0"/>
              <a:t>Set this up in Outlook if you are on an Exchange server; otherwise, set this up on your mail server, not in your email client</a:t>
            </a:r>
          </a:p>
          <a:p>
            <a:r>
              <a:rPr lang="en-US" dirty="0" smtClean="0"/>
              <a:t>Use your email provider’s web interface to set up an automatic reply</a:t>
            </a:r>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35</a:t>
            </a:fld>
            <a:endParaRPr lang="en-US" dirty="0"/>
          </a:p>
        </p:txBody>
      </p:sp>
    </p:spTree>
    <p:extLst>
      <p:ext uri="{BB962C8B-B14F-4D97-AF65-F5344CB8AC3E}">
        <p14:creationId xmlns:p14="http://schemas.microsoft.com/office/powerpoint/2010/main" val="4024988604"/>
      </p:ext>
    </p:extLst>
  </p:cSld>
  <p:clrMapOvr>
    <a:masterClrMapping/>
  </p:clrMapOvr>
  <p:transition spd="slow" advTm="37046">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 of Office Reply Setup Example</a:t>
            </a:r>
            <a:endParaRPr lang="en-US" dirty="0"/>
          </a:p>
        </p:txBody>
      </p:sp>
      <p:pic>
        <p:nvPicPr>
          <p:cNvPr id="4" name="Content Placeholder 3"/>
          <p:cNvPicPr>
            <a:picLocks noGrp="1" noChangeAspect="1"/>
          </p:cNvPicPr>
          <p:nvPr>
            <p:ph idx="1"/>
          </p:nvPr>
        </p:nvPicPr>
        <p:blipFill>
          <a:blip r:embed="rId2" cstate="print"/>
          <a:stretch>
            <a:fillRect/>
          </a:stretch>
        </p:blipFill>
        <p:spPr>
          <a:xfrm>
            <a:off x="3985916" y="1600201"/>
            <a:ext cx="6048968" cy="4525963"/>
          </a:xfrm>
          <a:prstGeom prst="rect">
            <a:avLst/>
          </a:prstGeom>
        </p:spPr>
      </p:pic>
      <p:sp>
        <p:nvSpPr>
          <p:cNvPr id="3" name="Slide Number Placeholder 2"/>
          <p:cNvSpPr>
            <a:spLocks noGrp="1"/>
          </p:cNvSpPr>
          <p:nvPr>
            <p:ph type="sldNum" sz="quarter" idx="12"/>
          </p:nvPr>
        </p:nvSpPr>
        <p:spPr/>
        <p:txBody>
          <a:bodyPr/>
          <a:lstStyle/>
          <a:p>
            <a:fld id="{71766878-3199-4EAB-94E7-2D6D11070E14}" type="slidenum">
              <a:rPr lang="en-US" smtClean="0"/>
              <a:t>36</a:t>
            </a:fld>
            <a:endParaRPr lang="en-US" dirty="0"/>
          </a:p>
        </p:txBody>
      </p:sp>
    </p:spTree>
    <p:extLst>
      <p:ext uri="{BB962C8B-B14F-4D97-AF65-F5344CB8AC3E}">
        <p14:creationId xmlns:p14="http://schemas.microsoft.com/office/powerpoint/2010/main" val="3641153652"/>
      </p:ext>
    </p:extLst>
  </p:cSld>
  <p:clrMapOvr>
    <a:masterClrMapping/>
  </p:clrMapOvr>
  <p:transition spd="slow" advTm="37046">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Signature</a:t>
            </a:r>
            <a:endParaRPr lang="en-US" dirty="0"/>
          </a:p>
        </p:txBody>
      </p:sp>
      <p:sp>
        <p:nvSpPr>
          <p:cNvPr id="3" name="Content Placeholder 2"/>
          <p:cNvSpPr>
            <a:spLocks noGrp="1"/>
          </p:cNvSpPr>
          <p:nvPr>
            <p:ph idx="1"/>
          </p:nvPr>
        </p:nvSpPr>
        <p:spPr>
          <a:xfrm>
            <a:off x="7772400" y="1600201"/>
            <a:ext cx="2667000" cy="4525963"/>
          </a:xfrm>
        </p:spPr>
        <p:txBody>
          <a:bodyPr/>
          <a:lstStyle/>
          <a:p>
            <a:r>
              <a:rPr lang="en-US" dirty="0" smtClean="0"/>
              <a:t>Text that is automatically added to each outgoing email message</a:t>
            </a:r>
          </a:p>
          <a:p>
            <a:r>
              <a:rPr lang="en-US" dirty="0" smtClean="0"/>
              <a:t>Not all email clients support it</a:t>
            </a:r>
          </a:p>
          <a:p>
            <a:r>
              <a:rPr lang="en-US" dirty="0" smtClean="0"/>
              <a:t>Be careful not to use a casual signature on formal business messages</a:t>
            </a:r>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37</a:t>
            </a:fld>
            <a:endParaRPr lang="en-US" dirty="0"/>
          </a:p>
        </p:txBody>
      </p:sp>
      <p:pic>
        <p:nvPicPr>
          <p:cNvPr id="6" name="Picture 5"/>
          <p:cNvPicPr>
            <a:picLocks noChangeAspect="1"/>
          </p:cNvPicPr>
          <p:nvPr/>
        </p:nvPicPr>
        <p:blipFill>
          <a:blip r:embed="rId2" cstate="print"/>
          <a:stretch>
            <a:fillRect/>
          </a:stretch>
        </p:blipFill>
        <p:spPr>
          <a:xfrm>
            <a:off x="1828800" y="1752600"/>
            <a:ext cx="5791200" cy="3860800"/>
          </a:xfrm>
          <a:prstGeom prst="rect">
            <a:avLst/>
          </a:prstGeom>
        </p:spPr>
      </p:pic>
    </p:spTree>
    <p:extLst>
      <p:ext uri="{BB962C8B-B14F-4D97-AF65-F5344CB8AC3E}">
        <p14:creationId xmlns:p14="http://schemas.microsoft.com/office/powerpoint/2010/main" val="5609727"/>
      </p:ext>
    </p:extLst>
  </p:cSld>
  <p:clrMapOvr>
    <a:masterClrMapping/>
  </p:clrMapOvr>
  <p:transition spd="slow" advTm="37046">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Archiving Email</a:t>
            </a:r>
            <a:endParaRPr lang="en-US" dirty="0"/>
          </a:p>
        </p:txBody>
      </p:sp>
      <p:sp>
        <p:nvSpPr>
          <p:cNvPr id="3" name="Content Placeholder 2"/>
          <p:cNvSpPr>
            <a:spLocks noGrp="1"/>
          </p:cNvSpPr>
          <p:nvPr>
            <p:ph idx="1"/>
          </p:nvPr>
        </p:nvSpPr>
        <p:spPr>
          <a:xfrm>
            <a:off x="6705600" y="1600201"/>
            <a:ext cx="3505200" cy="4525963"/>
          </a:xfrm>
        </p:spPr>
        <p:txBody>
          <a:bodyPr/>
          <a:lstStyle/>
          <a:p>
            <a:r>
              <a:rPr lang="en-US" b="1" dirty="0" smtClean="0"/>
              <a:t>Archive: </a:t>
            </a:r>
            <a:r>
              <a:rPr lang="en-US" dirty="0" smtClean="0"/>
              <a:t>to move old messages out of your main data file</a:t>
            </a:r>
          </a:p>
          <a:p>
            <a:r>
              <a:rPr lang="en-US" dirty="0" smtClean="0"/>
              <a:t>Makes data file smaller and faster to open and close</a:t>
            </a:r>
          </a:p>
          <a:p>
            <a:r>
              <a:rPr lang="en-US" dirty="0" smtClean="0"/>
              <a:t>Gets unwanted messages out of your way without deleting them</a:t>
            </a:r>
          </a:p>
        </p:txBody>
      </p:sp>
      <p:sp>
        <p:nvSpPr>
          <p:cNvPr id="5" name="Slide Number Placeholder 4"/>
          <p:cNvSpPr>
            <a:spLocks noGrp="1"/>
          </p:cNvSpPr>
          <p:nvPr>
            <p:ph type="sldNum" sz="quarter" idx="12"/>
          </p:nvPr>
        </p:nvSpPr>
        <p:spPr/>
        <p:txBody>
          <a:bodyPr/>
          <a:lstStyle/>
          <a:p>
            <a:fld id="{71766878-3199-4EAB-94E7-2D6D11070E14}" type="slidenum">
              <a:rPr lang="en-US" smtClean="0"/>
              <a:t>38</a:t>
            </a:fld>
            <a:endParaRPr lang="en-US" dirty="0"/>
          </a:p>
        </p:txBody>
      </p:sp>
      <p:pic>
        <p:nvPicPr>
          <p:cNvPr id="4" name="Picture 3"/>
          <p:cNvPicPr>
            <a:picLocks noChangeAspect="1"/>
          </p:cNvPicPr>
          <p:nvPr/>
        </p:nvPicPr>
        <p:blipFill>
          <a:blip r:embed="rId2" cstate="print"/>
          <a:stretch>
            <a:fillRect/>
          </a:stretch>
        </p:blipFill>
        <p:spPr>
          <a:xfrm>
            <a:off x="2362201" y="1600200"/>
            <a:ext cx="4023709" cy="3947502"/>
          </a:xfrm>
          <a:prstGeom prst="rect">
            <a:avLst/>
          </a:prstGeom>
        </p:spPr>
      </p:pic>
    </p:spTree>
    <p:extLst>
      <p:ext uri="{BB962C8B-B14F-4D97-AF65-F5344CB8AC3E}">
        <p14:creationId xmlns:p14="http://schemas.microsoft.com/office/powerpoint/2010/main" val="3158717783"/>
      </p:ext>
    </p:extLst>
  </p:cSld>
  <p:clrMapOvr>
    <a:masterClrMapping/>
  </p:clrMapOvr>
  <p:transition spd="slow" advTm="37046">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Junk Mail</a:t>
            </a:r>
            <a:endParaRPr lang="en-US" dirty="0"/>
          </a:p>
        </p:txBody>
      </p:sp>
      <p:sp>
        <p:nvSpPr>
          <p:cNvPr id="3" name="Content Placeholder 2"/>
          <p:cNvSpPr>
            <a:spLocks noGrp="1"/>
          </p:cNvSpPr>
          <p:nvPr>
            <p:ph idx="1"/>
          </p:nvPr>
        </p:nvSpPr>
        <p:spPr/>
        <p:txBody>
          <a:bodyPr/>
          <a:lstStyle/>
          <a:p>
            <a:r>
              <a:rPr lang="en-US" dirty="0" smtClean="0"/>
              <a:t>Also called spam</a:t>
            </a:r>
          </a:p>
          <a:p>
            <a:r>
              <a:rPr lang="en-US" dirty="0" smtClean="0"/>
              <a:t>Some email clients including filtering</a:t>
            </a:r>
          </a:p>
          <a:p>
            <a:r>
              <a:rPr lang="en-US" dirty="0" smtClean="0"/>
              <a:t>Third-party filtering apps are also available that work inside your email client</a:t>
            </a:r>
          </a:p>
          <a:p>
            <a:r>
              <a:rPr lang="en-US" dirty="0" smtClean="0"/>
              <a:t>Some mail servers filter for junk mail before the messages arrive on your computer</a:t>
            </a:r>
          </a:p>
          <a:p>
            <a:r>
              <a:rPr lang="en-US" b="1" dirty="0" smtClean="0"/>
              <a:t>Blacklist</a:t>
            </a:r>
            <a:r>
              <a:rPr lang="en-US" dirty="0" smtClean="0"/>
              <a:t>: email senders you do not allow </a:t>
            </a:r>
          </a:p>
          <a:p>
            <a:r>
              <a:rPr lang="en-US" b="1" dirty="0" smtClean="0"/>
              <a:t>Whitelist (safe list)</a:t>
            </a:r>
            <a:r>
              <a:rPr lang="en-US" dirty="0" smtClean="0"/>
              <a:t>: email senders you do allow</a:t>
            </a:r>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39</a:t>
            </a:fld>
            <a:endParaRPr lang="en-US" dirty="0"/>
          </a:p>
        </p:txBody>
      </p:sp>
    </p:spTree>
    <p:extLst>
      <p:ext uri="{BB962C8B-B14F-4D97-AF65-F5344CB8AC3E}">
        <p14:creationId xmlns:p14="http://schemas.microsoft.com/office/powerpoint/2010/main" val="1882253782"/>
      </p:ext>
    </p:extLst>
  </p:cSld>
  <p:clrMapOvr>
    <a:masterClrMapping/>
  </p:clrMapOvr>
  <p:transition spd="slow" advTm="37046">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760" y="691667"/>
            <a:ext cx="10178322" cy="1492132"/>
          </a:xfrm>
        </p:spPr>
        <p:txBody>
          <a:bodyPr/>
          <a:lstStyle/>
          <a:p>
            <a:r>
              <a:rPr lang="en-US" dirty="0" smtClean="0"/>
              <a:t>Internet Communication Types</a:t>
            </a:r>
            <a:endParaRPr lang="en-US" dirty="0"/>
          </a:p>
        </p:txBody>
      </p:sp>
      <p:sp>
        <p:nvSpPr>
          <p:cNvPr id="3" name="Content Placeholder 2"/>
          <p:cNvSpPr>
            <a:spLocks noGrp="1"/>
          </p:cNvSpPr>
          <p:nvPr>
            <p:ph idx="1"/>
          </p:nvPr>
        </p:nvSpPr>
        <p:spPr/>
        <p:txBody>
          <a:bodyPr/>
          <a:lstStyle/>
          <a:p>
            <a:r>
              <a:rPr lang="en-US" dirty="0" smtClean="0"/>
              <a:t>Email</a:t>
            </a:r>
          </a:p>
          <a:p>
            <a:r>
              <a:rPr lang="en-US" dirty="0" smtClean="0"/>
              <a:t>Instant messaging</a:t>
            </a:r>
          </a:p>
          <a:p>
            <a:r>
              <a:rPr lang="en-US" dirty="0" smtClean="0"/>
              <a:t>Social networking</a:t>
            </a:r>
          </a:p>
          <a:p>
            <a:r>
              <a:rPr lang="en-US" dirty="0" smtClean="0"/>
              <a:t>Blogs and microblogs</a:t>
            </a:r>
          </a:p>
          <a:p>
            <a:r>
              <a:rPr lang="en-US" dirty="0" smtClean="0"/>
              <a:t>Newsgroups</a:t>
            </a:r>
          </a:p>
          <a:p>
            <a:r>
              <a:rPr lang="en-US" dirty="0" smtClean="0"/>
              <a:t>Forums</a:t>
            </a:r>
          </a:p>
          <a:p>
            <a:r>
              <a:rPr lang="en-US" dirty="0" smtClean="0"/>
              <a:t>Voice over IP</a:t>
            </a:r>
          </a:p>
          <a:p>
            <a:r>
              <a:rPr lang="en-US" dirty="0" smtClean="0"/>
              <a:t>Video chat/videoconferencing</a:t>
            </a:r>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4</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841195" y="1193594"/>
            <a:ext cx="3200145" cy="5437140"/>
          </a:xfrm>
          <a:prstGeom prst="rect">
            <a:avLst/>
          </a:prstGeom>
        </p:spPr>
      </p:pic>
    </p:spTree>
    <p:extLst>
      <p:ext uri="{BB962C8B-B14F-4D97-AF65-F5344CB8AC3E}">
        <p14:creationId xmlns:p14="http://schemas.microsoft.com/office/powerpoint/2010/main" val="1174127909"/>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Vertical)">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arn(inVertical)">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barn(inVertical)">
                                      <p:cBhvr>
                                        <p:cTn id="39" dur="1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barn(inVertical)">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barn(inVertical)">
                                      <p:cBhvr>
                                        <p:cTn id="49" dur="10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barn(inVertical)">
                                      <p:cBhvr>
                                        <p:cTn id="5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Junk Mail Options in Outlook</a:t>
            </a:r>
            <a:endParaRPr lang="en-US" dirty="0"/>
          </a:p>
        </p:txBody>
      </p:sp>
      <p:pic>
        <p:nvPicPr>
          <p:cNvPr id="4" name="Content Placeholder 3"/>
          <p:cNvPicPr>
            <a:picLocks noGrp="1" noChangeAspect="1"/>
          </p:cNvPicPr>
          <p:nvPr>
            <p:ph idx="1"/>
          </p:nvPr>
        </p:nvPicPr>
        <p:blipFill>
          <a:blip r:embed="rId2" cstate="print"/>
          <a:stretch>
            <a:fillRect/>
          </a:stretch>
        </p:blipFill>
        <p:spPr>
          <a:xfrm>
            <a:off x="5089123" y="1600201"/>
            <a:ext cx="3842555" cy="4525963"/>
          </a:xfrm>
          <a:prstGeom prst="rect">
            <a:avLst/>
          </a:prstGeom>
        </p:spPr>
      </p:pic>
      <p:sp>
        <p:nvSpPr>
          <p:cNvPr id="3" name="Slide Number Placeholder 2"/>
          <p:cNvSpPr>
            <a:spLocks noGrp="1"/>
          </p:cNvSpPr>
          <p:nvPr>
            <p:ph type="sldNum" sz="quarter" idx="12"/>
          </p:nvPr>
        </p:nvSpPr>
        <p:spPr/>
        <p:txBody>
          <a:bodyPr/>
          <a:lstStyle/>
          <a:p>
            <a:fld id="{71766878-3199-4EAB-94E7-2D6D11070E14}" type="slidenum">
              <a:rPr lang="en-US" smtClean="0"/>
              <a:t>40</a:t>
            </a:fld>
            <a:endParaRPr lang="en-US" dirty="0"/>
          </a:p>
        </p:txBody>
      </p:sp>
    </p:spTree>
    <p:extLst>
      <p:ext uri="{BB962C8B-B14F-4D97-AF65-F5344CB8AC3E}">
        <p14:creationId xmlns:p14="http://schemas.microsoft.com/office/powerpoint/2010/main" val="1976658330"/>
      </p:ext>
    </p:extLst>
  </p:cSld>
  <p:clrMapOvr>
    <a:masterClrMapping/>
  </p:clrMapOvr>
  <p:transition spd="slow" advTm="37046">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99390"/>
            <a:ext cx="6324600" cy="1143000"/>
          </a:xfrm>
        </p:spPr>
        <p:txBody>
          <a:bodyPr/>
          <a:lstStyle/>
          <a:p>
            <a:r>
              <a:rPr lang="en-US" dirty="0" smtClean="0"/>
              <a:t>Key Terms</a:t>
            </a:r>
            <a:endParaRPr lang="en-US" dirty="0"/>
          </a:p>
        </p:txBody>
      </p:sp>
      <p:sp>
        <p:nvSpPr>
          <p:cNvPr id="3" name="Slide Number Placeholder 2"/>
          <p:cNvSpPr>
            <a:spLocks noGrp="1"/>
          </p:cNvSpPr>
          <p:nvPr>
            <p:ph type="sldNum" sz="quarter" idx="12"/>
          </p:nvPr>
        </p:nvSpPr>
        <p:spPr/>
        <p:txBody>
          <a:bodyPr/>
          <a:lstStyle/>
          <a:p>
            <a:fld id="{71766878-3199-4EAB-94E7-2D6D11070E14}" type="slidenum">
              <a:rPr lang="en-US" smtClean="0"/>
              <a:pPr/>
              <a:t>41</a:t>
            </a:fld>
            <a:endParaRPr lang="en-US" dirty="0"/>
          </a:p>
        </p:txBody>
      </p:sp>
      <p:sp>
        <p:nvSpPr>
          <p:cNvPr id="4" name="TextBox 3"/>
          <p:cNvSpPr txBox="1"/>
          <p:nvPr/>
        </p:nvSpPr>
        <p:spPr>
          <a:xfrm>
            <a:off x="3894909" y="1447801"/>
            <a:ext cx="6477000" cy="5078313"/>
          </a:xfrm>
          <a:prstGeom prst="rect">
            <a:avLst/>
          </a:prstGeom>
          <a:noFill/>
        </p:spPr>
        <p:txBody>
          <a:bodyPr wrap="square" numCol="3" spcCol="182880" rtlCol="0">
            <a:spAutoFit/>
          </a:bodyPr>
          <a:lstStyle/>
          <a:p>
            <a:r>
              <a:rPr lang="en-US" dirty="0"/>
              <a:t>archive</a:t>
            </a:r>
          </a:p>
          <a:p>
            <a:r>
              <a:rPr lang="en-US" dirty="0"/>
              <a:t>attachment</a:t>
            </a:r>
          </a:p>
          <a:p>
            <a:r>
              <a:rPr lang="en-US" dirty="0"/>
              <a:t>automatic reply</a:t>
            </a:r>
          </a:p>
          <a:p>
            <a:r>
              <a:rPr lang="en-US" dirty="0"/>
              <a:t>Bcc</a:t>
            </a:r>
          </a:p>
          <a:p>
            <a:r>
              <a:rPr lang="en-US" dirty="0"/>
              <a:t>blacklist</a:t>
            </a:r>
          </a:p>
          <a:p>
            <a:r>
              <a:rPr lang="en-US" dirty="0"/>
              <a:t>blog</a:t>
            </a:r>
          </a:p>
          <a:p>
            <a:r>
              <a:rPr lang="en-US" dirty="0"/>
              <a:t>blog platform</a:t>
            </a:r>
          </a:p>
          <a:p>
            <a:r>
              <a:rPr lang="en-US" dirty="0"/>
              <a:t>Cc</a:t>
            </a:r>
          </a:p>
          <a:p>
            <a:r>
              <a:rPr lang="en-US" dirty="0"/>
              <a:t>channel</a:t>
            </a:r>
          </a:p>
          <a:p>
            <a:r>
              <a:rPr lang="en-US" dirty="0"/>
              <a:t>chat room</a:t>
            </a:r>
          </a:p>
          <a:p>
            <a:r>
              <a:rPr lang="en-US" dirty="0"/>
              <a:t>Contacts</a:t>
            </a:r>
          </a:p>
          <a:p>
            <a:r>
              <a:rPr lang="en-US" dirty="0"/>
              <a:t>email</a:t>
            </a:r>
          </a:p>
          <a:p>
            <a:r>
              <a:rPr lang="en-US" dirty="0"/>
              <a:t>Facebook</a:t>
            </a:r>
          </a:p>
          <a:p>
            <a:r>
              <a:rPr lang="en-US" dirty="0"/>
              <a:t>FaceTime</a:t>
            </a:r>
          </a:p>
          <a:p>
            <a:r>
              <a:rPr lang="en-US" dirty="0"/>
              <a:t>forum</a:t>
            </a:r>
          </a:p>
          <a:p>
            <a:r>
              <a:rPr lang="en-US" dirty="0"/>
              <a:t>forum thread</a:t>
            </a:r>
          </a:p>
          <a:p>
            <a:r>
              <a:rPr lang="en-US" dirty="0"/>
              <a:t>Forward</a:t>
            </a:r>
          </a:p>
          <a:p>
            <a:r>
              <a:rPr lang="en-US" dirty="0"/>
              <a:t>HTTP email account</a:t>
            </a:r>
          </a:p>
          <a:p>
            <a:r>
              <a:rPr lang="en-US" dirty="0"/>
              <a:t>IMAP account</a:t>
            </a:r>
          </a:p>
          <a:p>
            <a:r>
              <a:rPr lang="en-US" dirty="0"/>
              <a:t>Instagram</a:t>
            </a:r>
          </a:p>
          <a:p>
            <a:r>
              <a:rPr lang="en-US" dirty="0"/>
              <a:t>instant messaging (IM)</a:t>
            </a:r>
          </a:p>
          <a:p>
            <a:r>
              <a:rPr lang="fr-FR" dirty="0"/>
              <a:t>Internet Mail Access Protocol (IMAP)</a:t>
            </a:r>
          </a:p>
          <a:p>
            <a:r>
              <a:rPr lang="en-US" dirty="0"/>
              <a:t>Internet Relay Chat (IRC)</a:t>
            </a:r>
          </a:p>
          <a:p>
            <a:r>
              <a:rPr lang="en-US" dirty="0"/>
              <a:t>mail client</a:t>
            </a:r>
          </a:p>
          <a:p>
            <a:r>
              <a:rPr lang="en-US" dirty="0"/>
              <a:t>mail server</a:t>
            </a:r>
          </a:p>
          <a:p>
            <a:r>
              <a:rPr lang="en-US" dirty="0"/>
              <a:t>microblog</a:t>
            </a:r>
          </a:p>
          <a:p>
            <a:r>
              <a:rPr lang="en-US" dirty="0"/>
              <a:t>newsgroup</a:t>
            </a:r>
          </a:p>
          <a:p>
            <a:r>
              <a:rPr lang="en-US" dirty="0"/>
              <a:t>newsreader</a:t>
            </a:r>
          </a:p>
          <a:p>
            <a:r>
              <a:rPr lang="en-US" dirty="0"/>
              <a:t>out-of-office message</a:t>
            </a:r>
          </a:p>
          <a:p>
            <a:r>
              <a:rPr lang="en-US" dirty="0"/>
              <a:t>POP account</a:t>
            </a:r>
          </a:p>
          <a:p>
            <a:r>
              <a:rPr lang="en-US" dirty="0"/>
              <a:t>post</a:t>
            </a:r>
          </a:p>
          <a:p>
            <a:r>
              <a:rPr lang="en-US" dirty="0"/>
              <a:t>Post Office Protocol (POP)</a:t>
            </a:r>
          </a:p>
          <a:p>
            <a:r>
              <a:rPr lang="en-US" dirty="0"/>
              <a:t>pull technology</a:t>
            </a:r>
          </a:p>
          <a:p>
            <a:r>
              <a:rPr lang="en-US" dirty="0"/>
              <a:t>push technology</a:t>
            </a:r>
          </a:p>
          <a:p>
            <a:r>
              <a:rPr lang="en-US" dirty="0"/>
              <a:t>reading pane</a:t>
            </a:r>
          </a:p>
          <a:p>
            <a:r>
              <a:rPr lang="en-US" dirty="0" err="1"/>
              <a:t>Reddit</a:t>
            </a:r>
            <a:endParaRPr lang="en-US" dirty="0"/>
          </a:p>
          <a:p>
            <a:r>
              <a:rPr lang="en-US" dirty="0"/>
              <a:t>Reply</a:t>
            </a:r>
          </a:p>
          <a:p>
            <a:r>
              <a:rPr lang="en-US" dirty="0"/>
              <a:t>Reply All</a:t>
            </a:r>
          </a:p>
          <a:p>
            <a:r>
              <a:rPr lang="en-US" dirty="0"/>
              <a:t>search engine optimization (SEO)</a:t>
            </a:r>
          </a:p>
          <a:p>
            <a:r>
              <a:rPr lang="en-US" dirty="0"/>
              <a:t>Short Message Service (SMS)</a:t>
            </a:r>
          </a:p>
          <a:p>
            <a:r>
              <a:rPr lang="en-US" dirty="0"/>
              <a:t>signature</a:t>
            </a:r>
          </a:p>
          <a:p>
            <a:r>
              <a:rPr lang="pt-BR" dirty="0"/>
              <a:t>Simple Mail Transfer Protocol (SMTP)</a:t>
            </a:r>
          </a:p>
          <a:p>
            <a:r>
              <a:rPr lang="en-US" dirty="0"/>
              <a:t>Skype</a:t>
            </a:r>
          </a:p>
        </p:txBody>
      </p:sp>
    </p:spTree>
    <p:extLst>
      <p:ext uri="{BB962C8B-B14F-4D97-AF65-F5344CB8AC3E}">
        <p14:creationId xmlns:p14="http://schemas.microsoft.com/office/powerpoint/2010/main" val="1942453761"/>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99390"/>
            <a:ext cx="6324600" cy="1143000"/>
          </a:xfrm>
        </p:spPr>
        <p:txBody>
          <a:bodyPr>
            <a:normAutofit fontScale="90000"/>
          </a:bodyPr>
          <a:lstStyle/>
          <a:p>
            <a:r>
              <a:rPr lang="en-US" dirty="0" smtClean="0"/>
              <a:t>Key Terms, Continued</a:t>
            </a:r>
            <a:endParaRPr lang="en-US" dirty="0"/>
          </a:p>
        </p:txBody>
      </p:sp>
      <p:sp>
        <p:nvSpPr>
          <p:cNvPr id="3" name="Slide Number Placeholder 2"/>
          <p:cNvSpPr>
            <a:spLocks noGrp="1"/>
          </p:cNvSpPr>
          <p:nvPr>
            <p:ph type="sldNum" sz="quarter" idx="12"/>
          </p:nvPr>
        </p:nvSpPr>
        <p:spPr/>
        <p:txBody>
          <a:bodyPr/>
          <a:lstStyle/>
          <a:p>
            <a:fld id="{71766878-3199-4EAB-94E7-2D6D11070E14}" type="slidenum">
              <a:rPr lang="en-US" smtClean="0"/>
              <a:pPr/>
              <a:t>42</a:t>
            </a:fld>
            <a:endParaRPr lang="en-US" dirty="0"/>
          </a:p>
        </p:txBody>
      </p:sp>
      <p:sp>
        <p:nvSpPr>
          <p:cNvPr id="4" name="TextBox 3"/>
          <p:cNvSpPr txBox="1"/>
          <p:nvPr/>
        </p:nvSpPr>
        <p:spPr>
          <a:xfrm>
            <a:off x="3894909" y="1447800"/>
            <a:ext cx="6477000" cy="1754326"/>
          </a:xfrm>
          <a:prstGeom prst="rect">
            <a:avLst/>
          </a:prstGeom>
          <a:noFill/>
        </p:spPr>
        <p:txBody>
          <a:bodyPr wrap="square" numCol="3" spcCol="182880" rtlCol="0">
            <a:spAutoFit/>
          </a:bodyPr>
          <a:lstStyle/>
          <a:p>
            <a:r>
              <a:rPr lang="en-US" dirty="0"/>
              <a:t>social network</a:t>
            </a:r>
          </a:p>
          <a:p>
            <a:r>
              <a:rPr lang="en-US" dirty="0"/>
              <a:t>spam</a:t>
            </a:r>
          </a:p>
          <a:p>
            <a:r>
              <a:rPr lang="en-US" dirty="0"/>
              <a:t>store-and-forward</a:t>
            </a:r>
          </a:p>
          <a:p>
            <a:r>
              <a:rPr lang="en-US" dirty="0"/>
              <a:t>strong password</a:t>
            </a:r>
          </a:p>
          <a:p>
            <a:r>
              <a:rPr lang="en-US" dirty="0"/>
              <a:t>tag </a:t>
            </a:r>
          </a:p>
          <a:p>
            <a:r>
              <a:rPr lang="en-US" dirty="0"/>
              <a:t>texting</a:t>
            </a:r>
          </a:p>
          <a:p>
            <a:r>
              <a:rPr lang="en-US" dirty="0"/>
              <a:t>Twitter</a:t>
            </a:r>
          </a:p>
          <a:p>
            <a:r>
              <a:rPr lang="en-US" dirty="0"/>
              <a:t>Usenet</a:t>
            </a:r>
          </a:p>
          <a:p>
            <a:r>
              <a:rPr lang="en-US" dirty="0"/>
              <a:t>videoconferencing</a:t>
            </a:r>
          </a:p>
          <a:p>
            <a:r>
              <a:rPr lang="en-US" dirty="0"/>
              <a:t>Vine</a:t>
            </a:r>
          </a:p>
          <a:p>
            <a:r>
              <a:rPr lang="en-US" dirty="0"/>
              <a:t>Voice over Internet Protocol (VoIP)</a:t>
            </a:r>
          </a:p>
          <a:p>
            <a:r>
              <a:rPr lang="en-US" dirty="0"/>
              <a:t>whitelist</a:t>
            </a:r>
          </a:p>
          <a:p>
            <a:r>
              <a:rPr lang="en-US" dirty="0"/>
              <a:t>wiki</a:t>
            </a:r>
          </a:p>
          <a:p>
            <a:r>
              <a:rPr lang="en-US" dirty="0"/>
              <a:t>YouTube</a:t>
            </a:r>
          </a:p>
        </p:txBody>
      </p:sp>
    </p:spTree>
    <p:extLst>
      <p:ext uri="{BB962C8B-B14F-4D97-AF65-F5344CB8AC3E}">
        <p14:creationId xmlns:p14="http://schemas.microsoft.com/office/powerpoint/2010/main" val="335866338"/>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810000" y="1295400"/>
            <a:ext cx="6705600" cy="5562600"/>
          </a:xfrm>
        </p:spPr>
        <p:txBody>
          <a:bodyPr>
            <a:normAutofit/>
          </a:bodyPr>
          <a:lstStyle/>
          <a:p>
            <a:r>
              <a:rPr lang="en-US" dirty="0"/>
              <a:t>1 . Name four online communication options available for talking with a friend who lives in</a:t>
            </a:r>
          </a:p>
          <a:p>
            <a:r>
              <a:rPr lang="en-US" dirty="0"/>
              <a:t>another city.</a:t>
            </a:r>
          </a:p>
          <a:p>
            <a:r>
              <a:rPr lang="en-US" dirty="0"/>
              <a:t>2 . Give two examples of situations where email should be used to communicate rather than</a:t>
            </a:r>
          </a:p>
          <a:p>
            <a:r>
              <a:rPr lang="en-US" dirty="0"/>
              <a:t>texting or instant messaging.</a:t>
            </a:r>
          </a:p>
          <a:p>
            <a:r>
              <a:rPr lang="en-US" dirty="0"/>
              <a:t>3 . Name two video chat clients.</a:t>
            </a:r>
          </a:p>
          <a:p>
            <a:r>
              <a:rPr lang="en-US" dirty="0"/>
              <a:t>4 . Explain the purpose of an email signature.</a:t>
            </a:r>
          </a:p>
          <a:p>
            <a:r>
              <a:rPr lang="en-US" dirty="0"/>
              <a:t>5 . </a:t>
            </a:r>
            <a:r>
              <a:rPr lang="en-US"/>
              <a:t>What are the advantages of archiving your email?</a:t>
            </a:r>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43</a:t>
            </a:fld>
            <a:endParaRPr lang="en-US" dirty="0"/>
          </a:p>
        </p:txBody>
      </p:sp>
    </p:spTree>
    <p:extLst>
      <p:ext uri="{BB962C8B-B14F-4D97-AF65-F5344CB8AC3E}">
        <p14:creationId xmlns:p14="http://schemas.microsoft.com/office/powerpoint/2010/main" val="3693935081"/>
      </p:ext>
    </p:extLst>
  </p:cSld>
  <p:clrMapOvr>
    <a:masterClrMapping/>
  </p:clrMapOvr>
  <p:transition spd="slow" advTm="37046">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yourself</a:t>
            </a:r>
            <a:endParaRPr lang="en-US" dirty="0"/>
          </a:p>
        </p:txBody>
      </p:sp>
      <p:sp>
        <p:nvSpPr>
          <p:cNvPr id="3" name="Content Placeholder 2"/>
          <p:cNvSpPr>
            <a:spLocks noGrp="1"/>
          </p:cNvSpPr>
          <p:nvPr>
            <p:ph idx="1"/>
          </p:nvPr>
        </p:nvSpPr>
        <p:spPr/>
        <p:txBody>
          <a:bodyPr/>
          <a:lstStyle/>
          <a:p>
            <a:r>
              <a:rPr lang="en-US" dirty="0" smtClean="0"/>
              <a:t>Please kindly answer the FACT CHECK and MATCHING.</a:t>
            </a:r>
            <a:endParaRPr lang="en-US" dirty="0"/>
          </a:p>
        </p:txBody>
      </p:sp>
      <p:sp>
        <p:nvSpPr>
          <p:cNvPr id="4" name="Slide Number Placeholder 3"/>
          <p:cNvSpPr>
            <a:spLocks noGrp="1"/>
          </p:cNvSpPr>
          <p:nvPr>
            <p:ph type="sldNum" sz="quarter" idx="12"/>
          </p:nvPr>
        </p:nvSpPr>
        <p:spPr/>
        <p:txBody>
          <a:bodyPr/>
          <a:lstStyle/>
          <a:p>
            <a:fld id="{9BB75D5A-ACC7-4F04-8C68-CF03CE7AB980}" type="slidenum">
              <a:rPr lang="en-US" altLang="en-US" smtClean="0"/>
              <a:pPr/>
              <a:t>44</a:t>
            </a:fld>
            <a:endParaRPr lang="en-US"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7551" y="84548"/>
            <a:ext cx="1828800" cy="1828800"/>
          </a:xfrm>
          <a:prstGeom prst="rect">
            <a:avLst/>
          </a:prstGeom>
        </p:spPr>
      </p:pic>
    </p:spTree>
    <p:extLst>
      <p:ext uri="{BB962C8B-B14F-4D97-AF65-F5344CB8AC3E}">
        <p14:creationId xmlns:p14="http://schemas.microsoft.com/office/powerpoint/2010/main" val="3959658159"/>
      </p:ext>
    </p:extLst>
  </p:cSld>
  <p:clrMapOvr>
    <a:masterClrMapping/>
  </p:clrMapOvr>
  <p:transition spd="slow" advTm="14921">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Email Delivery Works</a:t>
            </a:r>
            <a:endParaRPr lang="en-US" dirty="0"/>
          </a:p>
        </p:txBody>
      </p:sp>
      <p:pic>
        <p:nvPicPr>
          <p:cNvPr id="4" name="Content Placeholder 3"/>
          <p:cNvPicPr>
            <a:picLocks noGrp="1" noChangeAspect="1"/>
          </p:cNvPicPr>
          <p:nvPr>
            <p:ph idx="1"/>
          </p:nvPr>
        </p:nvPicPr>
        <p:blipFill>
          <a:blip r:embed="rId3" cstate="print"/>
          <a:stretch>
            <a:fillRect/>
          </a:stretch>
        </p:blipFill>
        <p:spPr>
          <a:xfrm>
            <a:off x="1251678" y="3054375"/>
            <a:ext cx="7498427" cy="3803625"/>
          </a:xfrm>
          <a:prstGeom prst="rect">
            <a:avLst/>
          </a:prstGeom>
        </p:spPr>
      </p:pic>
      <p:sp>
        <p:nvSpPr>
          <p:cNvPr id="3" name="Slide Number Placeholder 2"/>
          <p:cNvSpPr>
            <a:spLocks noGrp="1"/>
          </p:cNvSpPr>
          <p:nvPr>
            <p:ph type="sldNum" sz="quarter" idx="12"/>
          </p:nvPr>
        </p:nvSpPr>
        <p:spPr/>
        <p:txBody>
          <a:bodyPr/>
          <a:lstStyle/>
          <a:p>
            <a:fld id="{71766878-3199-4EAB-94E7-2D6D11070E14}" type="slidenum">
              <a:rPr lang="en-US" smtClean="0"/>
              <a:t>5</a:t>
            </a:fld>
            <a:endParaRPr lang="en-US" dirty="0"/>
          </a:p>
        </p:txBody>
      </p:sp>
      <p:sp>
        <p:nvSpPr>
          <p:cNvPr id="7" name="Content Placeholder 2"/>
          <p:cNvSpPr txBox="1">
            <a:spLocks/>
          </p:cNvSpPr>
          <p:nvPr/>
        </p:nvSpPr>
        <p:spPr>
          <a:xfrm>
            <a:off x="985670" y="1382979"/>
            <a:ext cx="8102060" cy="89598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b="0" i="0" u="none"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dirty="0">
                <a:solidFill>
                  <a:srgbClr val="EAAD16"/>
                </a:solidFill>
              </a:rPr>
              <a:t>Email</a:t>
            </a:r>
            <a:r>
              <a:rPr lang="en-US" dirty="0"/>
              <a:t> (short for electronic mail) is the computer equivalent of postal mail. </a:t>
            </a:r>
          </a:p>
          <a:p>
            <a:r>
              <a:rPr lang="en-US" dirty="0"/>
              <a:t>Email is a </a:t>
            </a:r>
            <a:r>
              <a:rPr lang="en-US" dirty="0">
                <a:solidFill>
                  <a:srgbClr val="EAAD16"/>
                </a:solidFill>
              </a:rPr>
              <a:t>store-and-forward</a:t>
            </a:r>
            <a:r>
              <a:rPr lang="en-US" dirty="0"/>
              <a:t> </a:t>
            </a:r>
            <a:r>
              <a:rPr lang="en-US" dirty="0" smtClean="0"/>
              <a:t>system</a:t>
            </a:r>
            <a:endParaRPr lang="en-US" dirty="0"/>
          </a:p>
        </p:txBody>
      </p:sp>
      <p:sp>
        <p:nvSpPr>
          <p:cNvPr id="8" name="Content Placeholder 2"/>
          <p:cNvSpPr txBox="1">
            <a:spLocks/>
          </p:cNvSpPr>
          <p:nvPr/>
        </p:nvSpPr>
        <p:spPr>
          <a:xfrm>
            <a:off x="985670" y="2278966"/>
            <a:ext cx="8102060" cy="167139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b="0" i="0" u="none"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dirty="0" smtClean="0"/>
              <a:t>use </a:t>
            </a:r>
            <a:r>
              <a:rPr lang="en-US" dirty="0"/>
              <a:t>a mail client (email software installed on your computer) or </a:t>
            </a:r>
            <a:r>
              <a:rPr lang="en-US" dirty="0" smtClean="0"/>
              <a:t>log </a:t>
            </a:r>
            <a:r>
              <a:rPr lang="en-US" dirty="0"/>
              <a:t>into a </a:t>
            </a:r>
            <a:r>
              <a:rPr lang="en-US" dirty="0" smtClean="0"/>
              <a:t>web based</a:t>
            </a:r>
            <a:r>
              <a:rPr lang="en-US" dirty="0"/>
              <a:t> </a:t>
            </a:r>
            <a:r>
              <a:rPr lang="en-US" dirty="0" smtClean="0"/>
              <a:t>interface </a:t>
            </a:r>
            <a:r>
              <a:rPr lang="en-US" dirty="0"/>
              <a:t>maintained by your email provider.</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510955" y="917087"/>
            <a:ext cx="3666978" cy="5940913"/>
          </a:xfrm>
          <a:prstGeom prst="rect">
            <a:avLst/>
          </a:prstGeom>
        </p:spPr>
      </p:pic>
    </p:spTree>
    <p:extLst>
      <p:ext uri="{BB962C8B-B14F-4D97-AF65-F5344CB8AC3E}">
        <p14:creationId xmlns:p14="http://schemas.microsoft.com/office/powerpoint/2010/main" val="3203637069"/>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iterate type="lt">
                                    <p:tmPct val="10000"/>
                                  </p:iterate>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iterate type="lt">
                                    <p:tmPct val="10000"/>
                                  </p:iterate>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edge">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iterate type="lt">
                                    <p:tmPct val="10000"/>
                                  </p:iterate>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3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Account Types</a:t>
            </a:r>
            <a:endParaRPr lang="en-US" dirty="0"/>
          </a:p>
        </p:txBody>
      </p:sp>
      <p:sp>
        <p:nvSpPr>
          <p:cNvPr id="3" name="Content Placeholder 2"/>
          <p:cNvSpPr>
            <a:spLocks noGrp="1"/>
          </p:cNvSpPr>
          <p:nvPr>
            <p:ph idx="1"/>
          </p:nvPr>
        </p:nvSpPr>
        <p:spPr>
          <a:xfrm>
            <a:off x="3361764" y="1620253"/>
            <a:ext cx="8068235" cy="5049488"/>
          </a:xfrm>
        </p:spPr>
        <p:txBody>
          <a:bodyPr>
            <a:normAutofit lnSpcReduction="10000"/>
          </a:bodyPr>
          <a:lstStyle/>
          <a:p>
            <a:pPr algn="just"/>
            <a:r>
              <a:rPr lang="en-US" dirty="0" smtClean="0"/>
              <a:t>HTTP (Web-based)</a:t>
            </a:r>
          </a:p>
          <a:p>
            <a:pPr marL="0" indent="0" algn="just">
              <a:buNone/>
            </a:pPr>
            <a:r>
              <a:rPr lang="en-US" dirty="0"/>
              <a:t>	</a:t>
            </a:r>
            <a:r>
              <a:rPr lang="en-US" dirty="0" smtClean="0"/>
              <a:t>- Hypertext </a:t>
            </a:r>
            <a:r>
              <a:rPr lang="en-US" dirty="0"/>
              <a:t>Transfer </a:t>
            </a:r>
            <a:r>
              <a:rPr lang="en-US" dirty="0" smtClean="0"/>
              <a:t>Protocol:  An </a:t>
            </a:r>
            <a:r>
              <a:rPr lang="en-US" dirty="0"/>
              <a:t>email account that is designed to </a:t>
            </a:r>
            <a:r>
              <a:rPr lang="en-US" dirty="0" smtClean="0"/>
              <a:t>	be used </a:t>
            </a:r>
            <a:r>
              <a:rPr lang="en-US" dirty="0"/>
              <a:t>with </a:t>
            </a:r>
            <a:r>
              <a:rPr lang="en-US" dirty="0" smtClean="0"/>
              <a:t>a web interface</a:t>
            </a:r>
            <a:r>
              <a:rPr lang="en-US" dirty="0"/>
              <a:t>, and that uses web technology for </a:t>
            </a:r>
            <a:r>
              <a:rPr lang="en-US" dirty="0" smtClean="0"/>
              <a:t>	email management.</a:t>
            </a:r>
          </a:p>
          <a:p>
            <a:pPr marL="0" indent="0" algn="just">
              <a:buNone/>
            </a:pPr>
            <a:r>
              <a:rPr lang="en-US" dirty="0" smtClean="0"/>
              <a:t>	- HTTP for both incoming  and outgoing mail</a:t>
            </a:r>
          </a:p>
          <a:p>
            <a:pPr algn="just"/>
            <a:r>
              <a:rPr lang="en-US" dirty="0"/>
              <a:t>A</a:t>
            </a:r>
            <a:r>
              <a:rPr lang="en-US" dirty="0" smtClean="0"/>
              <a:t> </a:t>
            </a:r>
            <a:r>
              <a:rPr lang="en-US" dirty="0"/>
              <a:t>mail client is customarily used for most email accounts </a:t>
            </a:r>
            <a:r>
              <a:rPr lang="en-US" dirty="0" smtClean="0"/>
              <a:t>that someone </a:t>
            </a:r>
            <a:r>
              <a:rPr lang="en-US" dirty="0"/>
              <a:t>pays for, either directly or </a:t>
            </a:r>
            <a:r>
              <a:rPr lang="en-US" dirty="0" smtClean="0"/>
              <a:t>indirectly (</a:t>
            </a:r>
            <a:r>
              <a:rPr lang="en-US" dirty="0" err="1" smtClean="0"/>
              <a:t>eg</a:t>
            </a:r>
            <a:r>
              <a:rPr lang="en-US" dirty="0" smtClean="0"/>
              <a:t>. orchid@stiedu.net)</a:t>
            </a:r>
          </a:p>
          <a:p>
            <a:pPr algn="just"/>
            <a:r>
              <a:rPr lang="en-US" dirty="0" smtClean="0"/>
              <a:t>POP3</a:t>
            </a:r>
            <a:endParaRPr lang="en-US" dirty="0"/>
          </a:p>
          <a:p>
            <a:pPr marL="0" indent="0" algn="just">
              <a:buNone/>
            </a:pPr>
            <a:r>
              <a:rPr lang="en-US" b="1" dirty="0"/>
              <a:t>	</a:t>
            </a:r>
            <a:r>
              <a:rPr lang="en-US" b="1" dirty="0" smtClean="0"/>
              <a:t>- Post Office Protocol (POP) </a:t>
            </a:r>
            <a:r>
              <a:rPr lang="en-US" dirty="0" smtClean="0"/>
              <a:t>for incoming mail</a:t>
            </a:r>
          </a:p>
          <a:p>
            <a:pPr marL="0" indent="0" algn="just">
              <a:buNone/>
            </a:pPr>
            <a:r>
              <a:rPr lang="en-US" b="1" dirty="0"/>
              <a:t>	</a:t>
            </a:r>
            <a:r>
              <a:rPr lang="en-US" b="1" dirty="0" smtClean="0"/>
              <a:t>- Simple Mail Transfer Protocol (SMTP) </a:t>
            </a:r>
            <a:r>
              <a:rPr lang="en-US" dirty="0" smtClean="0"/>
              <a:t>for outgoing mail</a:t>
            </a:r>
          </a:p>
          <a:p>
            <a:pPr algn="just"/>
            <a:r>
              <a:rPr lang="en-US" dirty="0" smtClean="0"/>
              <a:t>IMAP</a:t>
            </a:r>
          </a:p>
          <a:p>
            <a:pPr marL="0" indent="0" algn="just">
              <a:buNone/>
            </a:pPr>
            <a:r>
              <a:rPr lang="en-US" b="1" dirty="0"/>
              <a:t>	</a:t>
            </a:r>
            <a:r>
              <a:rPr lang="en-US" b="1" dirty="0" smtClean="0"/>
              <a:t>- Internet Mail Access Protocol (IMAP) </a:t>
            </a:r>
            <a:r>
              <a:rPr lang="en-US" dirty="0" smtClean="0"/>
              <a:t>for </a:t>
            </a:r>
            <a:r>
              <a:rPr lang="en-US" dirty="0"/>
              <a:t>incoming </a:t>
            </a:r>
            <a:r>
              <a:rPr lang="en-US" dirty="0" smtClean="0"/>
              <a:t>mail</a:t>
            </a:r>
          </a:p>
          <a:p>
            <a:pPr marL="0" indent="0" algn="just">
              <a:buNone/>
            </a:pPr>
            <a:r>
              <a:rPr lang="en-US" dirty="0"/>
              <a:t>	</a:t>
            </a:r>
            <a:r>
              <a:rPr lang="en-US" dirty="0" smtClean="0"/>
              <a:t>- SMTP </a:t>
            </a:r>
            <a:r>
              <a:rPr lang="en-US" dirty="0"/>
              <a:t>for outgoing mail</a:t>
            </a:r>
          </a:p>
          <a:p>
            <a:pPr algn="just"/>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6</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65" y="1028731"/>
            <a:ext cx="1890994" cy="5810509"/>
          </a:xfrm>
          <a:prstGeom prst="rect">
            <a:avLst/>
          </a:prstGeom>
        </p:spPr>
      </p:pic>
    </p:spTree>
    <p:extLst>
      <p:ext uri="{BB962C8B-B14F-4D97-AF65-F5344CB8AC3E}">
        <p14:creationId xmlns:p14="http://schemas.microsoft.com/office/powerpoint/2010/main" val="2990883513"/>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by="(-#ppt_w*2)" calcmode="lin" valueType="num">
                                      <p:cBhvr rctx="PPT">
                                        <p:cTn id="21" dur="375" autoRev="1" fill="hold">
                                          <p:stCondLst>
                                            <p:cond delay="0"/>
                                          </p:stCondLst>
                                        </p:cTn>
                                        <p:tgtEl>
                                          <p:spTgt spid="3">
                                            <p:txEl>
                                              <p:pRg st="0" end="0"/>
                                            </p:txEl>
                                          </p:spTgt>
                                        </p:tgtEl>
                                        <p:attrNameLst>
                                          <p:attrName>ppt_w</p:attrName>
                                        </p:attrNameLst>
                                      </p:cBhvr>
                                    </p:anim>
                                    <p:anim by="(#ppt_w*0.50)" calcmode="lin" valueType="num">
                                      <p:cBhvr>
                                        <p:cTn id="22" dur="375" decel="50000" autoRev="1" fill="hold">
                                          <p:stCondLst>
                                            <p:cond delay="0"/>
                                          </p:stCondLst>
                                        </p:cTn>
                                        <p:tgtEl>
                                          <p:spTgt spid="3">
                                            <p:txEl>
                                              <p:pRg st="0" end="0"/>
                                            </p:txEl>
                                          </p:spTgt>
                                        </p:tgtEl>
                                        <p:attrNameLst>
                                          <p:attrName>ppt_x</p:attrName>
                                        </p:attrNameLst>
                                      </p:cBhvr>
                                    </p:anim>
                                    <p:anim from="(-#ppt_h/2)" to="(#ppt_y)" calcmode="lin" valueType="num">
                                      <p:cBhvr>
                                        <p:cTn id="23" dur="750" fill="hold">
                                          <p:stCondLst>
                                            <p:cond delay="0"/>
                                          </p:stCondLst>
                                        </p:cTn>
                                        <p:tgtEl>
                                          <p:spTgt spid="3">
                                            <p:txEl>
                                              <p:pRg st="0" end="0"/>
                                            </p:txEl>
                                          </p:spTgt>
                                        </p:tgtEl>
                                        <p:attrNameLst>
                                          <p:attrName>ppt_y</p:attrName>
                                        </p:attrNameLst>
                                      </p:cBhvr>
                                    </p:anim>
                                    <p:animRot by="21600000">
                                      <p:cBhvr>
                                        <p:cTn id="24" dur="750" fill="hold">
                                          <p:stCondLst>
                                            <p:cond delay="0"/>
                                          </p:stCondLst>
                                        </p:cTn>
                                        <p:tgtEl>
                                          <p:spTgt spid="3">
                                            <p:txEl>
                                              <p:pRg st="0" end="0"/>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3">
                                            <p:txEl>
                                              <p:pRg st="1" end="1"/>
                                            </p:txEl>
                                          </p:spTgt>
                                        </p:tgtEl>
                                        <p:attrNameLst>
                                          <p:attrName>style.visibility</p:attrName>
                                        </p:attrNameLst>
                                      </p:cBhvr>
                                      <p:to>
                                        <p:strVal val="visible"/>
                                      </p:to>
                                    </p:set>
                                    <p:anim by="(-#ppt_w*2)" calcmode="lin" valueType="num">
                                      <p:cBhvr rctx="PPT">
                                        <p:cTn id="29" dur="375" autoRev="1" fill="hold">
                                          <p:stCondLst>
                                            <p:cond delay="0"/>
                                          </p:stCondLst>
                                        </p:cTn>
                                        <p:tgtEl>
                                          <p:spTgt spid="3">
                                            <p:txEl>
                                              <p:pRg st="1" end="1"/>
                                            </p:txEl>
                                          </p:spTgt>
                                        </p:tgtEl>
                                        <p:attrNameLst>
                                          <p:attrName>ppt_w</p:attrName>
                                        </p:attrNameLst>
                                      </p:cBhvr>
                                    </p:anim>
                                    <p:anim by="(#ppt_w*0.50)" calcmode="lin" valueType="num">
                                      <p:cBhvr>
                                        <p:cTn id="30" dur="375" decel="50000" autoRev="1" fill="hold">
                                          <p:stCondLst>
                                            <p:cond delay="0"/>
                                          </p:stCondLst>
                                        </p:cTn>
                                        <p:tgtEl>
                                          <p:spTgt spid="3">
                                            <p:txEl>
                                              <p:pRg st="1" end="1"/>
                                            </p:txEl>
                                          </p:spTgt>
                                        </p:tgtEl>
                                        <p:attrNameLst>
                                          <p:attrName>ppt_x</p:attrName>
                                        </p:attrNameLst>
                                      </p:cBhvr>
                                    </p:anim>
                                    <p:anim from="(-#ppt_h/2)" to="(#ppt_y)" calcmode="lin" valueType="num">
                                      <p:cBhvr>
                                        <p:cTn id="31" dur="750" fill="hold">
                                          <p:stCondLst>
                                            <p:cond delay="0"/>
                                          </p:stCondLst>
                                        </p:cTn>
                                        <p:tgtEl>
                                          <p:spTgt spid="3">
                                            <p:txEl>
                                              <p:pRg st="1" end="1"/>
                                            </p:txEl>
                                          </p:spTgt>
                                        </p:tgtEl>
                                        <p:attrNameLst>
                                          <p:attrName>ppt_y</p:attrName>
                                        </p:attrNameLst>
                                      </p:cBhvr>
                                    </p:anim>
                                    <p:animRot by="21600000">
                                      <p:cBhvr>
                                        <p:cTn id="32" dur="750" fill="hold">
                                          <p:stCondLst>
                                            <p:cond delay="0"/>
                                          </p:stCondLst>
                                        </p:cTn>
                                        <p:tgtEl>
                                          <p:spTgt spid="3">
                                            <p:txEl>
                                              <p:pRg st="1" end="1"/>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3">
                                            <p:txEl>
                                              <p:pRg st="2" end="2"/>
                                            </p:txEl>
                                          </p:spTgt>
                                        </p:tgtEl>
                                        <p:attrNameLst>
                                          <p:attrName>style.visibility</p:attrName>
                                        </p:attrNameLst>
                                      </p:cBhvr>
                                      <p:to>
                                        <p:strVal val="visible"/>
                                      </p:to>
                                    </p:set>
                                    <p:anim by="(-#ppt_w*2)" calcmode="lin" valueType="num">
                                      <p:cBhvr rctx="PPT">
                                        <p:cTn id="37" dur="375" autoRev="1" fill="hold">
                                          <p:stCondLst>
                                            <p:cond delay="0"/>
                                          </p:stCondLst>
                                        </p:cTn>
                                        <p:tgtEl>
                                          <p:spTgt spid="3">
                                            <p:txEl>
                                              <p:pRg st="2" end="2"/>
                                            </p:txEl>
                                          </p:spTgt>
                                        </p:tgtEl>
                                        <p:attrNameLst>
                                          <p:attrName>ppt_w</p:attrName>
                                        </p:attrNameLst>
                                      </p:cBhvr>
                                    </p:anim>
                                    <p:anim by="(#ppt_w*0.50)" calcmode="lin" valueType="num">
                                      <p:cBhvr>
                                        <p:cTn id="38" dur="375" decel="50000" autoRev="1" fill="hold">
                                          <p:stCondLst>
                                            <p:cond delay="0"/>
                                          </p:stCondLst>
                                        </p:cTn>
                                        <p:tgtEl>
                                          <p:spTgt spid="3">
                                            <p:txEl>
                                              <p:pRg st="2" end="2"/>
                                            </p:txEl>
                                          </p:spTgt>
                                        </p:tgtEl>
                                        <p:attrNameLst>
                                          <p:attrName>ppt_x</p:attrName>
                                        </p:attrNameLst>
                                      </p:cBhvr>
                                    </p:anim>
                                    <p:anim from="(-#ppt_h/2)" to="(#ppt_y)" calcmode="lin" valueType="num">
                                      <p:cBhvr>
                                        <p:cTn id="39" dur="750" fill="hold">
                                          <p:stCondLst>
                                            <p:cond delay="0"/>
                                          </p:stCondLst>
                                        </p:cTn>
                                        <p:tgtEl>
                                          <p:spTgt spid="3">
                                            <p:txEl>
                                              <p:pRg st="2" end="2"/>
                                            </p:txEl>
                                          </p:spTgt>
                                        </p:tgtEl>
                                        <p:attrNameLst>
                                          <p:attrName>ppt_y</p:attrName>
                                        </p:attrNameLst>
                                      </p:cBhvr>
                                    </p:anim>
                                    <p:animRot by="21600000">
                                      <p:cBhvr>
                                        <p:cTn id="40" dur="750" fill="hold">
                                          <p:stCondLst>
                                            <p:cond delay="0"/>
                                          </p:stCondLst>
                                        </p:cTn>
                                        <p:tgtEl>
                                          <p:spTgt spid="3">
                                            <p:txEl>
                                              <p:pRg st="2" end="2"/>
                                            </p:tx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grpId="0" nodeType="clickEffect">
                                  <p:stCondLst>
                                    <p:cond delay="0"/>
                                  </p:stCondLst>
                                  <p:iterate type="lt">
                                    <p:tmPct val="10000"/>
                                  </p:iterate>
                                  <p:childTnLst>
                                    <p:set>
                                      <p:cBhvr>
                                        <p:cTn id="44" dur="1" fill="hold">
                                          <p:stCondLst>
                                            <p:cond delay="0"/>
                                          </p:stCondLst>
                                        </p:cTn>
                                        <p:tgtEl>
                                          <p:spTgt spid="3">
                                            <p:txEl>
                                              <p:pRg st="3" end="3"/>
                                            </p:txEl>
                                          </p:spTgt>
                                        </p:tgtEl>
                                        <p:attrNameLst>
                                          <p:attrName>style.visibility</p:attrName>
                                        </p:attrNameLst>
                                      </p:cBhvr>
                                      <p:to>
                                        <p:strVal val="visible"/>
                                      </p:to>
                                    </p:set>
                                    <p:anim by="(-#ppt_w*2)" calcmode="lin" valueType="num">
                                      <p:cBhvr rctx="PPT">
                                        <p:cTn id="45" dur="375" autoRev="1" fill="hold">
                                          <p:stCondLst>
                                            <p:cond delay="0"/>
                                          </p:stCondLst>
                                        </p:cTn>
                                        <p:tgtEl>
                                          <p:spTgt spid="3">
                                            <p:txEl>
                                              <p:pRg st="3" end="3"/>
                                            </p:txEl>
                                          </p:spTgt>
                                        </p:tgtEl>
                                        <p:attrNameLst>
                                          <p:attrName>ppt_w</p:attrName>
                                        </p:attrNameLst>
                                      </p:cBhvr>
                                    </p:anim>
                                    <p:anim by="(#ppt_w*0.50)" calcmode="lin" valueType="num">
                                      <p:cBhvr>
                                        <p:cTn id="46" dur="375" decel="50000" autoRev="1" fill="hold">
                                          <p:stCondLst>
                                            <p:cond delay="0"/>
                                          </p:stCondLst>
                                        </p:cTn>
                                        <p:tgtEl>
                                          <p:spTgt spid="3">
                                            <p:txEl>
                                              <p:pRg st="3" end="3"/>
                                            </p:txEl>
                                          </p:spTgt>
                                        </p:tgtEl>
                                        <p:attrNameLst>
                                          <p:attrName>ppt_x</p:attrName>
                                        </p:attrNameLst>
                                      </p:cBhvr>
                                    </p:anim>
                                    <p:anim from="(-#ppt_h/2)" to="(#ppt_y)" calcmode="lin" valueType="num">
                                      <p:cBhvr>
                                        <p:cTn id="47" dur="750" fill="hold">
                                          <p:stCondLst>
                                            <p:cond delay="0"/>
                                          </p:stCondLst>
                                        </p:cTn>
                                        <p:tgtEl>
                                          <p:spTgt spid="3">
                                            <p:txEl>
                                              <p:pRg st="3" end="3"/>
                                            </p:txEl>
                                          </p:spTgt>
                                        </p:tgtEl>
                                        <p:attrNameLst>
                                          <p:attrName>ppt_y</p:attrName>
                                        </p:attrNameLst>
                                      </p:cBhvr>
                                    </p:anim>
                                    <p:animRot by="21600000">
                                      <p:cBhvr>
                                        <p:cTn id="48" dur="750" fill="hold">
                                          <p:stCondLst>
                                            <p:cond delay="0"/>
                                          </p:stCondLst>
                                        </p:cTn>
                                        <p:tgtEl>
                                          <p:spTgt spid="3">
                                            <p:txEl>
                                              <p:pRg st="3" end="3"/>
                                            </p:txEl>
                                          </p:spTgt>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56" presetClass="entr" presetSubtype="0" fill="hold" grpId="0" nodeType="clickEffect">
                                  <p:stCondLst>
                                    <p:cond delay="0"/>
                                  </p:stCondLst>
                                  <p:iterate type="lt">
                                    <p:tmPct val="10000"/>
                                  </p:iterate>
                                  <p:childTnLst>
                                    <p:set>
                                      <p:cBhvr>
                                        <p:cTn id="52" dur="1" fill="hold">
                                          <p:stCondLst>
                                            <p:cond delay="0"/>
                                          </p:stCondLst>
                                        </p:cTn>
                                        <p:tgtEl>
                                          <p:spTgt spid="3">
                                            <p:txEl>
                                              <p:pRg st="4" end="4"/>
                                            </p:txEl>
                                          </p:spTgt>
                                        </p:tgtEl>
                                        <p:attrNameLst>
                                          <p:attrName>style.visibility</p:attrName>
                                        </p:attrNameLst>
                                      </p:cBhvr>
                                      <p:to>
                                        <p:strVal val="visible"/>
                                      </p:to>
                                    </p:set>
                                    <p:anim by="(-#ppt_w*2)" calcmode="lin" valueType="num">
                                      <p:cBhvr rctx="PPT">
                                        <p:cTn id="53" dur="375" autoRev="1" fill="hold">
                                          <p:stCondLst>
                                            <p:cond delay="0"/>
                                          </p:stCondLst>
                                        </p:cTn>
                                        <p:tgtEl>
                                          <p:spTgt spid="3">
                                            <p:txEl>
                                              <p:pRg st="4" end="4"/>
                                            </p:txEl>
                                          </p:spTgt>
                                        </p:tgtEl>
                                        <p:attrNameLst>
                                          <p:attrName>ppt_w</p:attrName>
                                        </p:attrNameLst>
                                      </p:cBhvr>
                                    </p:anim>
                                    <p:anim by="(#ppt_w*0.50)" calcmode="lin" valueType="num">
                                      <p:cBhvr>
                                        <p:cTn id="54" dur="375" decel="50000" autoRev="1" fill="hold">
                                          <p:stCondLst>
                                            <p:cond delay="0"/>
                                          </p:stCondLst>
                                        </p:cTn>
                                        <p:tgtEl>
                                          <p:spTgt spid="3">
                                            <p:txEl>
                                              <p:pRg st="4" end="4"/>
                                            </p:txEl>
                                          </p:spTgt>
                                        </p:tgtEl>
                                        <p:attrNameLst>
                                          <p:attrName>ppt_x</p:attrName>
                                        </p:attrNameLst>
                                      </p:cBhvr>
                                    </p:anim>
                                    <p:anim from="(-#ppt_h/2)" to="(#ppt_y)" calcmode="lin" valueType="num">
                                      <p:cBhvr>
                                        <p:cTn id="55" dur="750" fill="hold">
                                          <p:stCondLst>
                                            <p:cond delay="0"/>
                                          </p:stCondLst>
                                        </p:cTn>
                                        <p:tgtEl>
                                          <p:spTgt spid="3">
                                            <p:txEl>
                                              <p:pRg st="4" end="4"/>
                                            </p:txEl>
                                          </p:spTgt>
                                        </p:tgtEl>
                                        <p:attrNameLst>
                                          <p:attrName>ppt_y</p:attrName>
                                        </p:attrNameLst>
                                      </p:cBhvr>
                                    </p:anim>
                                    <p:animRot by="21600000">
                                      <p:cBhvr>
                                        <p:cTn id="56" dur="750" fill="hold">
                                          <p:stCondLst>
                                            <p:cond delay="0"/>
                                          </p:stCondLst>
                                        </p:cTn>
                                        <p:tgtEl>
                                          <p:spTgt spid="3">
                                            <p:txEl>
                                              <p:pRg st="4" end="4"/>
                                            </p:txEl>
                                          </p:spTgt>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56" presetClass="entr" presetSubtype="0" fill="hold" grpId="0" nodeType="clickEffect">
                                  <p:stCondLst>
                                    <p:cond delay="0"/>
                                  </p:stCondLst>
                                  <p:iterate type="lt">
                                    <p:tmPct val="10000"/>
                                  </p:iterate>
                                  <p:childTnLst>
                                    <p:set>
                                      <p:cBhvr>
                                        <p:cTn id="60" dur="1" fill="hold">
                                          <p:stCondLst>
                                            <p:cond delay="0"/>
                                          </p:stCondLst>
                                        </p:cTn>
                                        <p:tgtEl>
                                          <p:spTgt spid="3">
                                            <p:txEl>
                                              <p:pRg st="5" end="5"/>
                                            </p:txEl>
                                          </p:spTgt>
                                        </p:tgtEl>
                                        <p:attrNameLst>
                                          <p:attrName>style.visibility</p:attrName>
                                        </p:attrNameLst>
                                      </p:cBhvr>
                                      <p:to>
                                        <p:strVal val="visible"/>
                                      </p:to>
                                    </p:set>
                                    <p:anim by="(-#ppt_w*2)" calcmode="lin" valueType="num">
                                      <p:cBhvr rctx="PPT">
                                        <p:cTn id="61" dur="375" autoRev="1" fill="hold">
                                          <p:stCondLst>
                                            <p:cond delay="0"/>
                                          </p:stCondLst>
                                        </p:cTn>
                                        <p:tgtEl>
                                          <p:spTgt spid="3">
                                            <p:txEl>
                                              <p:pRg st="5" end="5"/>
                                            </p:txEl>
                                          </p:spTgt>
                                        </p:tgtEl>
                                        <p:attrNameLst>
                                          <p:attrName>ppt_w</p:attrName>
                                        </p:attrNameLst>
                                      </p:cBhvr>
                                    </p:anim>
                                    <p:anim by="(#ppt_w*0.50)" calcmode="lin" valueType="num">
                                      <p:cBhvr>
                                        <p:cTn id="62" dur="375" decel="50000" autoRev="1" fill="hold">
                                          <p:stCondLst>
                                            <p:cond delay="0"/>
                                          </p:stCondLst>
                                        </p:cTn>
                                        <p:tgtEl>
                                          <p:spTgt spid="3">
                                            <p:txEl>
                                              <p:pRg st="5" end="5"/>
                                            </p:txEl>
                                          </p:spTgt>
                                        </p:tgtEl>
                                        <p:attrNameLst>
                                          <p:attrName>ppt_x</p:attrName>
                                        </p:attrNameLst>
                                      </p:cBhvr>
                                    </p:anim>
                                    <p:anim from="(-#ppt_h/2)" to="(#ppt_y)" calcmode="lin" valueType="num">
                                      <p:cBhvr>
                                        <p:cTn id="63" dur="750" fill="hold">
                                          <p:stCondLst>
                                            <p:cond delay="0"/>
                                          </p:stCondLst>
                                        </p:cTn>
                                        <p:tgtEl>
                                          <p:spTgt spid="3">
                                            <p:txEl>
                                              <p:pRg st="5" end="5"/>
                                            </p:txEl>
                                          </p:spTgt>
                                        </p:tgtEl>
                                        <p:attrNameLst>
                                          <p:attrName>ppt_y</p:attrName>
                                        </p:attrNameLst>
                                      </p:cBhvr>
                                    </p:anim>
                                    <p:animRot by="21600000">
                                      <p:cBhvr>
                                        <p:cTn id="64" dur="750" fill="hold">
                                          <p:stCondLst>
                                            <p:cond delay="0"/>
                                          </p:stCondLst>
                                        </p:cTn>
                                        <p:tgtEl>
                                          <p:spTgt spid="3">
                                            <p:txEl>
                                              <p:pRg st="5" end="5"/>
                                            </p:txEl>
                                          </p:spTgt>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56" presetClass="entr" presetSubtype="0" fill="hold" grpId="0" nodeType="clickEffect">
                                  <p:stCondLst>
                                    <p:cond delay="0"/>
                                  </p:stCondLst>
                                  <p:iterate type="lt">
                                    <p:tmPct val="10000"/>
                                  </p:iterate>
                                  <p:childTnLst>
                                    <p:set>
                                      <p:cBhvr>
                                        <p:cTn id="68" dur="1" fill="hold">
                                          <p:stCondLst>
                                            <p:cond delay="0"/>
                                          </p:stCondLst>
                                        </p:cTn>
                                        <p:tgtEl>
                                          <p:spTgt spid="3">
                                            <p:txEl>
                                              <p:pRg st="6" end="6"/>
                                            </p:txEl>
                                          </p:spTgt>
                                        </p:tgtEl>
                                        <p:attrNameLst>
                                          <p:attrName>style.visibility</p:attrName>
                                        </p:attrNameLst>
                                      </p:cBhvr>
                                      <p:to>
                                        <p:strVal val="visible"/>
                                      </p:to>
                                    </p:set>
                                    <p:anim by="(-#ppt_w*2)" calcmode="lin" valueType="num">
                                      <p:cBhvr rctx="PPT">
                                        <p:cTn id="69" dur="375" autoRev="1" fill="hold">
                                          <p:stCondLst>
                                            <p:cond delay="0"/>
                                          </p:stCondLst>
                                        </p:cTn>
                                        <p:tgtEl>
                                          <p:spTgt spid="3">
                                            <p:txEl>
                                              <p:pRg st="6" end="6"/>
                                            </p:txEl>
                                          </p:spTgt>
                                        </p:tgtEl>
                                        <p:attrNameLst>
                                          <p:attrName>ppt_w</p:attrName>
                                        </p:attrNameLst>
                                      </p:cBhvr>
                                    </p:anim>
                                    <p:anim by="(#ppt_w*0.50)" calcmode="lin" valueType="num">
                                      <p:cBhvr>
                                        <p:cTn id="70" dur="375" decel="50000" autoRev="1" fill="hold">
                                          <p:stCondLst>
                                            <p:cond delay="0"/>
                                          </p:stCondLst>
                                        </p:cTn>
                                        <p:tgtEl>
                                          <p:spTgt spid="3">
                                            <p:txEl>
                                              <p:pRg st="6" end="6"/>
                                            </p:txEl>
                                          </p:spTgt>
                                        </p:tgtEl>
                                        <p:attrNameLst>
                                          <p:attrName>ppt_x</p:attrName>
                                        </p:attrNameLst>
                                      </p:cBhvr>
                                    </p:anim>
                                    <p:anim from="(-#ppt_h/2)" to="(#ppt_y)" calcmode="lin" valueType="num">
                                      <p:cBhvr>
                                        <p:cTn id="71" dur="750" fill="hold">
                                          <p:stCondLst>
                                            <p:cond delay="0"/>
                                          </p:stCondLst>
                                        </p:cTn>
                                        <p:tgtEl>
                                          <p:spTgt spid="3">
                                            <p:txEl>
                                              <p:pRg st="6" end="6"/>
                                            </p:txEl>
                                          </p:spTgt>
                                        </p:tgtEl>
                                        <p:attrNameLst>
                                          <p:attrName>ppt_y</p:attrName>
                                        </p:attrNameLst>
                                      </p:cBhvr>
                                    </p:anim>
                                    <p:animRot by="21600000">
                                      <p:cBhvr>
                                        <p:cTn id="72" dur="750" fill="hold">
                                          <p:stCondLst>
                                            <p:cond delay="0"/>
                                          </p:stCondLst>
                                        </p:cTn>
                                        <p:tgtEl>
                                          <p:spTgt spid="3">
                                            <p:txEl>
                                              <p:pRg st="6" end="6"/>
                                            </p:txEl>
                                          </p:spTgt>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56" presetClass="entr" presetSubtype="0" fill="hold" grpId="0" nodeType="clickEffect">
                                  <p:stCondLst>
                                    <p:cond delay="0"/>
                                  </p:stCondLst>
                                  <p:iterate type="lt">
                                    <p:tmPct val="10000"/>
                                  </p:iterate>
                                  <p:childTnLst>
                                    <p:set>
                                      <p:cBhvr>
                                        <p:cTn id="76" dur="1" fill="hold">
                                          <p:stCondLst>
                                            <p:cond delay="0"/>
                                          </p:stCondLst>
                                        </p:cTn>
                                        <p:tgtEl>
                                          <p:spTgt spid="3">
                                            <p:txEl>
                                              <p:pRg st="7" end="7"/>
                                            </p:txEl>
                                          </p:spTgt>
                                        </p:tgtEl>
                                        <p:attrNameLst>
                                          <p:attrName>style.visibility</p:attrName>
                                        </p:attrNameLst>
                                      </p:cBhvr>
                                      <p:to>
                                        <p:strVal val="visible"/>
                                      </p:to>
                                    </p:set>
                                    <p:anim by="(-#ppt_w*2)" calcmode="lin" valueType="num">
                                      <p:cBhvr rctx="PPT">
                                        <p:cTn id="77" dur="375" autoRev="1" fill="hold">
                                          <p:stCondLst>
                                            <p:cond delay="0"/>
                                          </p:stCondLst>
                                        </p:cTn>
                                        <p:tgtEl>
                                          <p:spTgt spid="3">
                                            <p:txEl>
                                              <p:pRg st="7" end="7"/>
                                            </p:txEl>
                                          </p:spTgt>
                                        </p:tgtEl>
                                        <p:attrNameLst>
                                          <p:attrName>ppt_w</p:attrName>
                                        </p:attrNameLst>
                                      </p:cBhvr>
                                    </p:anim>
                                    <p:anim by="(#ppt_w*0.50)" calcmode="lin" valueType="num">
                                      <p:cBhvr>
                                        <p:cTn id="78" dur="375" decel="50000" autoRev="1" fill="hold">
                                          <p:stCondLst>
                                            <p:cond delay="0"/>
                                          </p:stCondLst>
                                        </p:cTn>
                                        <p:tgtEl>
                                          <p:spTgt spid="3">
                                            <p:txEl>
                                              <p:pRg st="7" end="7"/>
                                            </p:txEl>
                                          </p:spTgt>
                                        </p:tgtEl>
                                        <p:attrNameLst>
                                          <p:attrName>ppt_x</p:attrName>
                                        </p:attrNameLst>
                                      </p:cBhvr>
                                    </p:anim>
                                    <p:anim from="(-#ppt_h/2)" to="(#ppt_y)" calcmode="lin" valueType="num">
                                      <p:cBhvr>
                                        <p:cTn id="79" dur="750" fill="hold">
                                          <p:stCondLst>
                                            <p:cond delay="0"/>
                                          </p:stCondLst>
                                        </p:cTn>
                                        <p:tgtEl>
                                          <p:spTgt spid="3">
                                            <p:txEl>
                                              <p:pRg st="7" end="7"/>
                                            </p:txEl>
                                          </p:spTgt>
                                        </p:tgtEl>
                                        <p:attrNameLst>
                                          <p:attrName>ppt_y</p:attrName>
                                        </p:attrNameLst>
                                      </p:cBhvr>
                                    </p:anim>
                                    <p:animRot by="21600000">
                                      <p:cBhvr>
                                        <p:cTn id="80" dur="750" fill="hold">
                                          <p:stCondLst>
                                            <p:cond delay="0"/>
                                          </p:stCondLst>
                                        </p:cTn>
                                        <p:tgtEl>
                                          <p:spTgt spid="3">
                                            <p:txEl>
                                              <p:pRg st="7" end="7"/>
                                            </p:txEl>
                                          </p:spTgt>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56" presetClass="entr" presetSubtype="0" fill="hold" grpId="0" nodeType="clickEffect">
                                  <p:stCondLst>
                                    <p:cond delay="0"/>
                                  </p:stCondLst>
                                  <p:iterate type="lt">
                                    <p:tmPct val="10000"/>
                                  </p:iterate>
                                  <p:childTnLst>
                                    <p:set>
                                      <p:cBhvr>
                                        <p:cTn id="84" dur="1" fill="hold">
                                          <p:stCondLst>
                                            <p:cond delay="0"/>
                                          </p:stCondLst>
                                        </p:cTn>
                                        <p:tgtEl>
                                          <p:spTgt spid="3">
                                            <p:txEl>
                                              <p:pRg st="8" end="8"/>
                                            </p:txEl>
                                          </p:spTgt>
                                        </p:tgtEl>
                                        <p:attrNameLst>
                                          <p:attrName>style.visibility</p:attrName>
                                        </p:attrNameLst>
                                      </p:cBhvr>
                                      <p:to>
                                        <p:strVal val="visible"/>
                                      </p:to>
                                    </p:set>
                                    <p:anim by="(-#ppt_w*2)" calcmode="lin" valueType="num">
                                      <p:cBhvr rctx="PPT">
                                        <p:cTn id="85" dur="375" autoRev="1" fill="hold">
                                          <p:stCondLst>
                                            <p:cond delay="0"/>
                                          </p:stCondLst>
                                        </p:cTn>
                                        <p:tgtEl>
                                          <p:spTgt spid="3">
                                            <p:txEl>
                                              <p:pRg st="8" end="8"/>
                                            </p:txEl>
                                          </p:spTgt>
                                        </p:tgtEl>
                                        <p:attrNameLst>
                                          <p:attrName>ppt_w</p:attrName>
                                        </p:attrNameLst>
                                      </p:cBhvr>
                                    </p:anim>
                                    <p:anim by="(#ppt_w*0.50)" calcmode="lin" valueType="num">
                                      <p:cBhvr>
                                        <p:cTn id="86" dur="375" decel="50000" autoRev="1" fill="hold">
                                          <p:stCondLst>
                                            <p:cond delay="0"/>
                                          </p:stCondLst>
                                        </p:cTn>
                                        <p:tgtEl>
                                          <p:spTgt spid="3">
                                            <p:txEl>
                                              <p:pRg st="8" end="8"/>
                                            </p:txEl>
                                          </p:spTgt>
                                        </p:tgtEl>
                                        <p:attrNameLst>
                                          <p:attrName>ppt_x</p:attrName>
                                        </p:attrNameLst>
                                      </p:cBhvr>
                                    </p:anim>
                                    <p:anim from="(-#ppt_h/2)" to="(#ppt_y)" calcmode="lin" valueType="num">
                                      <p:cBhvr>
                                        <p:cTn id="87" dur="750" fill="hold">
                                          <p:stCondLst>
                                            <p:cond delay="0"/>
                                          </p:stCondLst>
                                        </p:cTn>
                                        <p:tgtEl>
                                          <p:spTgt spid="3">
                                            <p:txEl>
                                              <p:pRg st="8" end="8"/>
                                            </p:txEl>
                                          </p:spTgt>
                                        </p:tgtEl>
                                        <p:attrNameLst>
                                          <p:attrName>ppt_y</p:attrName>
                                        </p:attrNameLst>
                                      </p:cBhvr>
                                    </p:anim>
                                    <p:animRot by="21600000">
                                      <p:cBhvr>
                                        <p:cTn id="88" dur="750" fill="hold">
                                          <p:stCondLst>
                                            <p:cond delay="0"/>
                                          </p:stCondLst>
                                        </p:cTn>
                                        <p:tgtEl>
                                          <p:spTgt spid="3">
                                            <p:txEl>
                                              <p:pRg st="8" end="8"/>
                                            </p:txEl>
                                          </p:spTgt>
                                        </p:tgtEl>
                                        <p:attrNameLst>
                                          <p:attrName>r</p:attrName>
                                        </p:attrNameLst>
                                      </p:cBhvr>
                                    </p:animRot>
                                  </p:childTnLst>
                                </p:cTn>
                              </p:par>
                            </p:childTnLst>
                          </p:cTn>
                        </p:par>
                      </p:childTnLst>
                    </p:cTn>
                  </p:par>
                  <p:par>
                    <p:cTn id="89" fill="hold">
                      <p:stCondLst>
                        <p:cond delay="indefinite"/>
                      </p:stCondLst>
                      <p:childTnLst>
                        <p:par>
                          <p:cTn id="90" fill="hold">
                            <p:stCondLst>
                              <p:cond delay="0"/>
                            </p:stCondLst>
                            <p:childTnLst>
                              <p:par>
                                <p:cTn id="91" presetID="56" presetClass="entr" presetSubtype="0" fill="hold" grpId="0" nodeType="clickEffect">
                                  <p:stCondLst>
                                    <p:cond delay="0"/>
                                  </p:stCondLst>
                                  <p:iterate type="lt">
                                    <p:tmPct val="10000"/>
                                  </p:iterate>
                                  <p:childTnLst>
                                    <p:set>
                                      <p:cBhvr>
                                        <p:cTn id="92" dur="1" fill="hold">
                                          <p:stCondLst>
                                            <p:cond delay="0"/>
                                          </p:stCondLst>
                                        </p:cTn>
                                        <p:tgtEl>
                                          <p:spTgt spid="3">
                                            <p:txEl>
                                              <p:pRg st="9" end="9"/>
                                            </p:txEl>
                                          </p:spTgt>
                                        </p:tgtEl>
                                        <p:attrNameLst>
                                          <p:attrName>style.visibility</p:attrName>
                                        </p:attrNameLst>
                                      </p:cBhvr>
                                      <p:to>
                                        <p:strVal val="visible"/>
                                      </p:to>
                                    </p:set>
                                    <p:anim by="(-#ppt_w*2)" calcmode="lin" valueType="num">
                                      <p:cBhvr rctx="PPT">
                                        <p:cTn id="93" dur="375" autoRev="1" fill="hold">
                                          <p:stCondLst>
                                            <p:cond delay="0"/>
                                          </p:stCondLst>
                                        </p:cTn>
                                        <p:tgtEl>
                                          <p:spTgt spid="3">
                                            <p:txEl>
                                              <p:pRg st="9" end="9"/>
                                            </p:txEl>
                                          </p:spTgt>
                                        </p:tgtEl>
                                        <p:attrNameLst>
                                          <p:attrName>ppt_w</p:attrName>
                                        </p:attrNameLst>
                                      </p:cBhvr>
                                    </p:anim>
                                    <p:anim by="(#ppt_w*0.50)" calcmode="lin" valueType="num">
                                      <p:cBhvr>
                                        <p:cTn id="94" dur="375" decel="50000" autoRev="1" fill="hold">
                                          <p:stCondLst>
                                            <p:cond delay="0"/>
                                          </p:stCondLst>
                                        </p:cTn>
                                        <p:tgtEl>
                                          <p:spTgt spid="3">
                                            <p:txEl>
                                              <p:pRg st="9" end="9"/>
                                            </p:txEl>
                                          </p:spTgt>
                                        </p:tgtEl>
                                        <p:attrNameLst>
                                          <p:attrName>ppt_x</p:attrName>
                                        </p:attrNameLst>
                                      </p:cBhvr>
                                    </p:anim>
                                    <p:anim from="(-#ppt_h/2)" to="(#ppt_y)" calcmode="lin" valueType="num">
                                      <p:cBhvr>
                                        <p:cTn id="95" dur="750" fill="hold">
                                          <p:stCondLst>
                                            <p:cond delay="0"/>
                                          </p:stCondLst>
                                        </p:cTn>
                                        <p:tgtEl>
                                          <p:spTgt spid="3">
                                            <p:txEl>
                                              <p:pRg st="9" end="9"/>
                                            </p:txEl>
                                          </p:spTgt>
                                        </p:tgtEl>
                                        <p:attrNameLst>
                                          <p:attrName>ppt_y</p:attrName>
                                        </p:attrNameLst>
                                      </p:cBhvr>
                                    </p:anim>
                                    <p:animRot by="21600000">
                                      <p:cBhvr>
                                        <p:cTn id="96" dur="750" fill="hold">
                                          <p:stCondLst>
                                            <p:cond delay="0"/>
                                          </p:stCondLst>
                                        </p:cTn>
                                        <p:tgtEl>
                                          <p:spTgt spid="3">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 vs. Push Technology</a:t>
            </a:r>
            <a:endParaRPr lang="en-US" dirty="0"/>
          </a:p>
        </p:txBody>
      </p:sp>
      <p:sp>
        <p:nvSpPr>
          <p:cNvPr id="3" name="Content Placeholder 2"/>
          <p:cNvSpPr>
            <a:spLocks noGrp="1"/>
          </p:cNvSpPr>
          <p:nvPr>
            <p:ph idx="1"/>
          </p:nvPr>
        </p:nvSpPr>
        <p:spPr/>
        <p:txBody>
          <a:bodyPr/>
          <a:lstStyle/>
          <a:p>
            <a:r>
              <a:rPr lang="en-US" dirty="0" smtClean="0"/>
              <a:t>Pull: User must request the content </a:t>
            </a:r>
          </a:p>
          <a:p>
            <a:pPr marL="0" indent="0">
              <a:buNone/>
            </a:pPr>
            <a:r>
              <a:rPr lang="en-US" dirty="0"/>
              <a:t>	</a:t>
            </a:r>
            <a:r>
              <a:rPr lang="en-US" dirty="0" smtClean="0"/>
              <a:t>- Email</a:t>
            </a:r>
            <a:endParaRPr lang="en-US" dirty="0"/>
          </a:p>
          <a:p>
            <a:pPr marL="0" indent="0">
              <a:buNone/>
            </a:pPr>
            <a:r>
              <a:rPr lang="en-US" dirty="0" smtClean="0"/>
              <a:t>	- Web browsing</a:t>
            </a:r>
          </a:p>
          <a:p>
            <a:r>
              <a:rPr lang="en-US" dirty="0" smtClean="0"/>
              <a:t>Push: User receives content automatically</a:t>
            </a:r>
          </a:p>
          <a:p>
            <a:pPr marL="0" indent="0">
              <a:buNone/>
            </a:pPr>
            <a:r>
              <a:rPr lang="en-US" dirty="0"/>
              <a:t>	</a:t>
            </a:r>
            <a:r>
              <a:rPr lang="en-US" dirty="0" smtClean="0"/>
              <a:t>- Instant messaging</a:t>
            </a:r>
          </a:p>
          <a:p>
            <a:pPr marL="0" indent="0">
              <a:buNone/>
            </a:pPr>
            <a:r>
              <a:rPr lang="en-US" dirty="0"/>
              <a:t>	</a:t>
            </a:r>
            <a:r>
              <a:rPr lang="en-US" dirty="0" smtClean="0"/>
              <a:t>- Texting</a:t>
            </a:r>
          </a:p>
        </p:txBody>
      </p:sp>
      <p:sp>
        <p:nvSpPr>
          <p:cNvPr id="5" name="Slide Number Placeholder 4"/>
          <p:cNvSpPr>
            <a:spLocks noGrp="1"/>
          </p:cNvSpPr>
          <p:nvPr>
            <p:ph type="sldNum" sz="quarter" idx="12"/>
          </p:nvPr>
        </p:nvSpPr>
        <p:spPr/>
        <p:txBody>
          <a:bodyPr/>
          <a:lstStyle/>
          <a:p>
            <a:fld id="{71766878-3199-4EAB-94E7-2D6D11070E14}" type="slidenum">
              <a:rPr lang="en-US" smtClean="0"/>
              <a:t>7</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572062" y="1317307"/>
            <a:ext cx="5553138" cy="4685460"/>
          </a:xfrm>
          <a:prstGeom prst="rect">
            <a:avLst/>
          </a:prstGeom>
        </p:spPr>
      </p:pic>
    </p:spTree>
    <p:extLst>
      <p:ext uri="{BB962C8B-B14F-4D97-AF65-F5344CB8AC3E}">
        <p14:creationId xmlns:p14="http://schemas.microsoft.com/office/powerpoint/2010/main" val="95596369"/>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out)">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iterate type="lt">
                                    <p:tmPct val="10000"/>
                                  </p:iterate>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iterate type="lt">
                                    <p:tmPct val="10000"/>
                                  </p:iterate>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1000"/>
                                        <p:tgtEl>
                                          <p:spTgt spid="3">
                                            <p:txEl>
                                              <p:pRg st="1" end="1"/>
                                            </p:txEl>
                                          </p:spTgt>
                                        </p:tgtEl>
                                      </p:cBhvr>
                                    </p:animEffect>
                                    <p:anim calcmode="lin" valueType="num">
                                      <p:cBhvr>
                                        <p:cTn id="3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iterate type="lt">
                                    <p:tmPct val="10000"/>
                                  </p:iterate>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0"/>
                                        <p:tgtEl>
                                          <p:spTgt spid="3">
                                            <p:txEl>
                                              <p:pRg st="2" end="2"/>
                                            </p:txEl>
                                          </p:spTgt>
                                        </p:tgtEl>
                                      </p:cBhvr>
                                    </p:animEffect>
                                    <p:anim calcmode="lin" valueType="num">
                                      <p:cBhvr>
                                        <p:cTn id="4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iterate type="lt">
                                    <p:tmPct val="10000"/>
                                  </p:iterate>
                                  <p:childTnLst>
                                    <p:set>
                                      <p:cBhvr>
                                        <p:cTn id="53" dur="1" fill="hold">
                                          <p:stCondLst>
                                            <p:cond delay="0"/>
                                          </p:stCondLst>
                                        </p:cTn>
                                        <p:tgtEl>
                                          <p:spTgt spid="3">
                                            <p:txEl>
                                              <p:pRg st="3" end="3"/>
                                            </p:txEl>
                                          </p:spTgt>
                                        </p:tgtEl>
                                        <p:attrNameLst>
                                          <p:attrName>style.visibility</p:attrName>
                                        </p:attrNameLst>
                                      </p:cBhvr>
                                      <p:to>
                                        <p:strVal val="visible"/>
                                      </p:to>
                                    </p:set>
                                    <p:animEffect transition="in" filter="fade">
                                      <p:cBhvr>
                                        <p:cTn id="54" dur="1000"/>
                                        <p:tgtEl>
                                          <p:spTgt spid="3">
                                            <p:txEl>
                                              <p:pRg st="3" end="3"/>
                                            </p:txEl>
                                          </p:spTgt>
                                        </p:tgtEl>
                                      </p:cBhvr>
                                    </p:animEffect>
                                    <p:anim calcmode="lin" valueType="num">
                                      <p:cBhvr>
                                        <p:cTn id="5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iterate type="lt">
                                    <p:tmPct val="10000"/>
                                  </p:iterate>
                                  <p:childTnLst>
                                    <p:set>
                                      <p:cBhvr>
                                        <p:cTn id="61" dur="1" fill="hold">
                                          <p:stCondLst>
                                            <p:cond delay="0"/>
                                          </p:stCondLst>
                                        </p:cTn>
                                        <p:tgtEl>
                                          <p:spTgt spid="3">
                                            <p:txEl>
                                              <p:pRg st="4" end="4"/>
                                            </p:txEl>
                                          </p:spTgt>
                                        </p:tgtEl>
                                        <p:attrNameLst>
                                          <p:attrName>style.visibility</p:attrName>
                                        </p:attrNameLst>
                                      </p:cBhvr>
                                      <p:to>
                                        <p:strVal val="visible"/>
                                      </p:to>
                                    </p:set>
                                    <p:animEffect transition="in" filter="fade">
                                      <p:cBhvr>
                                        <p:cTn id="62" dur="1000"/>
                                        <p:tgtEl>
                                          <p:spTgt spid="3">
                                            <p:txEl>
                                              <p:pRg st="4" end="4"/>
                                            </p:txEl>
                                          </p:spTgt>
                                        </p:tgtEl>
                                      </p:cBhvr>
                                    </p:animEffect>
                                    <p:anim calcmode="lin" valueType="num">
                                      <p:cBhvr>
                                        <p:cTn id="6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4"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iterate type="lt">
                                    <p:tmPct val="10000"/>
                                  </p:iterate>
                                  <p:childTnLst>
                                    <p:set>
                                      <p:cBhvr>
                                        <p:cTn id="69" dur="1" fill="hold">
                                          <p:stCondLst>
                                            <p:cond delay="0"/>
                                          </p:stCondLst>
                                        </p:cTn>
                                        <p:tgtEl>
                                          <p:spTgt spid="3">
                                            <p:txEl>
                                              <p:pRg st="5" end="5"/>
                                            </p:txEl>
                                          </p:spTgt>
                                        </p:tgtEl>
                                        <p:attrNameLst>
                                          <p:attrName>style.visibility</p:attrName>
                                        </p:attrNameLst>
                                      </p:cBhvr>
                                      <p:to>
                                        <p:strVal val="visible"/>
                                      </p:to>
                                    </p:set>
                                    <p:animEffect transition="in" filter="fade">
                                      <p:cBhvr>
                                        <p:cTn id="70" dur="1000"/>
                                        <p:tgtEl>
                                          <p:spTgt spid="3">
                                            <p:txEl>
                                              <p:pRg st="5" end="5"/>
                                            </p:txEl>
                                          </p:spTgt>
                                        </p:tgtEl>
                                      </p:cBhvr>
                                    </p:animEffect>
                                    <p:anim calcmode="lin" valueType="num">
                                      <p:cBhvr>
                                        <p:cTn id="7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72"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18" y="1385046"/>
            <a:ext cx="3139747" cy="5472953"/>
          </a:xfrm>
          <a:prstGeom prst="rect">
            <a:avLst/>
          </a:prstGeom>
        </p:spPr>
      </p:pic>
      <p:sp>
        <p:nvSpPr>
          <p:cNvPr id="2" name="Title 1"/>
          <p:cNvSpPr>
            <a:spLocks noGrp="1"/>
          </p:cNvSpPr>
          <p:nvPr>
            <p:ph type="title"/>
          </p:nvPr>
        </p:nvSpPr>
        <p:spPr/>
        <p:txBody>
          <a:bodyPr/>
          <a:lstStyle/>
          <a:p>
            <a:r>
              <a:rPr lang="en-US" dirty="0" smtClean="0"/>
              <a:t>Messaging</a:t>
            </a:r>
            <a:endParaRPr lang="en-US" dirty="0"/>
          </a:p>
        </p:txBody>
      </p:sp>
      <p:sp>
        <p:nvSpPr>
          <p:cNvPr id="3" name="Content Placeholder 2"/>
          <p:cNvSpPr>
            <a:spLocks noGrp="1"/>
          </p:cNvSpPr>
          <p:nvPr>
            <p:ph idx="1"/>
          </p:nvPr>
        </p:nvSpPr>
        <p:spPr>
          <a:xfrm>
            <a:off x="3738281" y="1761566"/>
            <a:ext cx="8014447" cy="4921622"/>
          </a:xfrm>
        </p:spPr>
        <p:txBody>
          <a:bodyPr>
            <a:normAutofit fontScale="92500" lnSpcReduction="20000"/>
          </a:bodyPr>
          <a:lstStyle/>
          <a:p>
            <a:r>
              <a:rPr lang="en-US" dirty="0" smtClean="0"/>
              <a:t>Instant messaging (push technology)</a:t>
            </a:r>
          </a:p>
          <a:p>
            <a:pPr marL="0" indent="0">
              <a:buNone/>
            </a:pPr>
            <a:r>
              <a:rPr lang="en-US" dirty="0"/>
              <a:t>	</a:t>
            </a:r>
            <a:r>
              <a:rPr lang="en-US" dirty="0" smtClean="0"/>
              <a:t>- Computer-based service (sending and receiving short text messages 	in real-time over the internet.</a:t>
            </a:r>
          </a:p>
          <a:p>
            <a:pPr marL="0" indent="0">
              <a:buNone/>
            </a:pPr>
            <a:r>
              <a:rPr lang="en-US" dirty="0"/>
              <a:t>	</a:t>
            </a:r>
            <a:r>
              <a:rPr lang="en-US" dirty="0" smtClean="0"/>
              <a:t>- Yahoo! IM or AOL Instant Messenger (AIM)</a:t>
            </a:r>
          </a:p>
          <a:p>
            <a:pPr marL="0" indent="0">
              <a:buNone/>
            </a:pPr>
            <a:r>
              <a:rPr lang="en-US" dirty="0"/>
              <a:t>	</a:t>
            </a:r>
            <a:r>
              <a:rPr lang="en-US" dirty="0" smtClean="0"/>
              <a:t>- Works on phones, but only with the right app installed</a:t>
            </a:r>
          </a:p>
          <a:p>
            <a:r>
              <a:rPr lang="en-US" dirty="0" smtClean="0"/>
              <a:t>Text messages</a:t>
            </a:r>
          </a:p>
          <a:p>
            <a:pPr marL="0" indent="0">
              <a:buNone/>
            </a:pPr>
            <a:r>
              <a:rPr lang="en-US" dirty="0"/>
              <a:t>	</a:t>
            </a:r>
            <a:r>
              <a:rPr lang="en-US" dirty="0" smtClean="0"/>
              <a:t>- Short Message Service (SMS) </a:t>
            </a:r>
          </a:p>
          <a:p>
            <a:pPr marL="0" indent="0">
              <a:buNone/>
            </a:pPr>
            <a:r>
              <a:rPr lang="en-US" dirty="0"/>
              <a:t>	</a:t>
            </a:r>
            <a:r>
              <a:rPr lang="en-US" dirty="0" smtClean="0"/>
              <a:t>- Works primarily on </a:t>
            </a:r>
            <a:r>
              <a:rPr lang="en-US" dirty="0"/>
              <a:t>cell phones with cell phone provider’s </a:t>
            </a:r>
            <a:r>
              <a:rPr lang="en-US" dirty="0" smtClean="0"/>
              <a:t>network</a:t>
            </a:r>
            <a:endParaRPr lang="en-US" dirty="0"/>
          </a:p>
          <a:p>
            <a:pPr marL="0" indent="0">
              <a:buNone/>
            </a:pPr>
            <a:r>
              <a:rPr lang="en-US" dirty="0" smtClean="0"/>
              <a:t>	- User may be charged per message on certain plans</a:t>
            </a:r>
          </a:p>
          <a:p>
            <a:r>
              <a:rPr lang="en-US" dirty="0" smtClean="0"/>
              <a:t>Chat rooms</a:t>
            </a:r>
          </a:p>
          <a:p>
            <a:pPr marL="0" indent="0">
              <a:buNone/>
            </a:pPr>
            <a:r>
              <a:rPr lang="en-US" dirty="0"/>
              <a:t>	</a:t>
            </a:r>
            <a:r>
              <a:rPr lang="en-US" dirty="0" smtClean="0"/>
              <a:t>- Public chat, multiple people at once</a:t>
            </a:r>
          </a:p>
          <a:p>
            <a:pPr marL="0" indent="0">
              <a:buNone/>
            </a:pPr>
            <a:r>
              <a:rPr lang="en-US" dirty="0"/>
              <a:t>	</a:t>
            </a:r>
            <a:r>
              <a:rPr lang="en-US" dirty="0" smtClean="0"/>
              <a:t>- May be web-based or application-based</a:t>
            </a:r>
          </a:p>
          <a:p>
            <a:pPr marL="0" indent="0">
              <a:buNone/>
            </a:pPr>
            <a:r>
              <a:rPr lang="en-US" dirty="0"/>
              <a:t>	</a:t>
            </a:r>
            <a:r>
              <a:rPr lang="en-US" dirty="0" smtClean="0"/>
              <a:t>- Internet Relay Chat (IRC) is popular</a:t>
            </a:r>
          </a:p>
          <a:p>
            <a:pPr marL="0" indent="0">
              <a:buNone/>
            </a:pPr>
            <a:r>
              <a:rPr lang="en-US" dirty="0"/>
              <a:t>	</a:t>
            </a:r>
            <a:r>
              <a:rPr lang="en-US" dirty="0" smtClean="0"/>
              <a:t>- User can log into particular subject of discussion</a:t>
            </a:r>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8</a:t>
            </a:fld>
            <a:endParaRPr lang="en-US" dirty="0"/>
          </a:p>
        </p:txBody>
      </p:sp>
    </p:spTree>
    <p:extLst>
      <p:ext uri="{BB962C8B-B14F-4D97-AF65-F5344CB8AC3E}">
        <p14:creationId xmlns:p14="http://schemas.microsoft.com/office/powerpoint/2010/main" val="629025718"/>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0"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3">
                                            <p:txEl>
                                              <p:pRg st="4" end="4"/>
                                            </p:txEl>
                                          </p:spTgt>
                                        </p:tgtEl>
                                        <p:attrNameLst>
                                          <p:attrName>style.visibility</p:attrName>
                                        </p:attrNameLst>
                                      </p:cBhvr>
                                      <p:to>
                                        <p:strVal val="visible"/>
                                      </p:to>
                                    </p:set>
                                    <p:anim calcmode="lin" valueType="num">
                                      <p:cBhvr>
                                        <p:cTn id="56"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58"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3">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1" presetClass="entr" presetSubtype="0" fill="hold" grpId="0" nodeType="clickEffect">
                                  <p:stCondLst>
                                    <p:cond delay="0"/>
                                  </p:stCondLst>
                                  <p:iterate type="lt">
                                    <p:tmPct val="10000"/>
                                  </p:iterate>
                                  <p:childTnLst>
                                    <p:set>
                                      <p:cBhvr>
                                        <p:cTn id="64" dur="1" fill="hold">
                                          <p:stCondLst>
                                            <p:cond delay="0"/>
                                          </p:stCondLst>
                                        </p:cTn>
                                        <p:tgtEl>
                                          <p:spTgt spid="3">
                                            <p:txEl>
                                              <p:pRg st="5" end="5"/>
                                            </p:txEl>
                                          </p:spTgt>
                                        </p:tgtEl>
                                        <p:attrNameLst>
                                          <p:attrName>style.visibility</p:attrName>
                                        </p:attrNameLst>
                                      </p:cBhvr>
                                      <p:to>
                                        <p:strVal val="visible"/>
                                      </p:to>
                                    </p:set>
                                    <p:anim calcmode="lin" valueType="num">
                                      <p:cBhvr>
                                        <p:cTn id="65"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67"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3">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1" presetClass="entr" presetSubtype="0" fill="hold" grpId="0" nodeType="clickEffect">
                                  <p:stCondLst>
                                    <p:cond delay="0"/>
                                  </p:stCondLst>
                                  <p:iterate type="lt">
                                    <p:tmPct val="10000"/>
                                  </p:iterate>
                                  <p:childTnLst>
                                    <p:set>
                                      <p:cBhvr>
                                        <p:cTn id="73" dur="1" fill="hold">
                                          <p:stCondLst>
                                            <p:cond delay="0"/>
                                          </p:stCondLst>
                                        </p:cTn>
                                        <p:tgtEl>
                                          <p:spTgt spid="3">
                                            <p:txEl>
                                              <p:pRg st="6" end="6"/>
                                            </p:txEl>
                                          </p:spTgt>
                                        </p:tgtEl>
                                        <p:attrNameLst>
                                          <p:attrName>style.visibility</p:attrName>
                                        </p:attrNameLst>
                                      </p:cBhvr>
                                      <p:to>
                                        <p:strVal val="visible"/>
                                      </p:to>
                                    </p:set>
                                    <p:anim calcmode="lin" valueType="num">
                                      <p:cBhvr>
                                        <p:cTn id="74"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76"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3">
                                            <p:txEl>
                                              <p:pRg st="6" end="6"/>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1" presetClass="entr" presetSubtype="0" fill="hold" grpId="0" nodeType="clickEffect">
                                  <p:stCondLst>
                                    <p:cond delay="0"/>
                                  </p:stCondLst>
                                  <p:iterate type="lt">
                                    <p:tmPct val="10000"/>
                                  </p:iterate>
                                  <p:childTnLst>
                                    <p:set>
                                      <p:cBhvr>
                                        <p:cTn id="82" dur="1" fill="hold">
                                          <p:stCondLst>
                                            <p:cond delay="0"/>
                                          </p:stCondLst>
                                        </p:cTn>
                                        <p:tgtEl>
                                          <p:spTgt spid="3">
                                            <p:txEl>
                                              <p:pRg st="7" end="7"/>
                                            </p:txEl>
                                          </p:spTgt>
                                        </p:tgtEl>
                                        <p:attrNameLst>
                                          <p:attrName>style.visibility</p:attrName>
                                        </p:attrNameLst>
                                      </p:cBhvr>
                                      <p:to>
                                        <p:strVal val="visible"/>
                                      </p:to>
                                    </p:set>
                                    <p:anim calcmode="lin" valueType="num">
                                      <p:cBhvr>
                                        <p:cTn id="83"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85"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3">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1" presetClass="entr" presetSubtype="0" fill="hold" grpId="0" nodeType="clickEffect">
                                  <p:stCondLst>
                                    <p:cond delay="0"/>
                                  </p:stCondLst>
                                  <p:iterate type="lt">
                                    <p:tmPct val="10000"/>
                                  </p:iterate>
                                  <p:childTnLst>
                                    <p:set>
                                      <p:cBhvr>
                                        <p:cTn id="91" dur="1" fill="hold">
                                          <p:stCondLst>
                                            <p:cond delay="0"/>
                                          </p:stCondLst>
                                        </p:cTn>
                                        <p:tgtEl>
                                          <p:spTgt spid="3">
                                            <p:txEl>
                                              <p:pRg st="8" end="8"/>
                                            </p:txEl>
                                          </p:spTgt>
                                        </p:tgtEl>
                                        <p:attrNameLst>
                                          <p:attrName>style.visibility</p:attrName>
                                        </p:attrNameLst>
                                      </p:cBhvr>
                                      <p:to>
                                        <p:strVal val="visible"/>
                                      </p:to>
                                    </p:set>
                                    <p:anim calcmode="lin" valueType="num">
                                      <p:cBhvr>
                                        <p:cTn id="92"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94"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
                                            <p:txEl>
                                              <p:pRg st="8" end="8"/>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41" presetClass="entr" presetSubtype="0" fill="hold" grpId="0" nodeType="clickEffect">
                                  <p:stCondLst>
                                    <p:cond delay="0"/>
                                  </p:stCondLst>
                                  <p:iterate type="lt">
                                    <p:tmPct val="10000"/>
                                  </p:iterate>
                                  <p:childTnLst>
                                    <p:set>
                                      <p:cBhvr>
                                        <p:cTn id="100" dur="1" fill="hold">
                                          <p:stCondLst>
                                            <p:cond delay="0"/>
                                          </p:stCondLst>
                                        </p:cTn>
                                        <p:tgtEl>
                                          <p:spTgt spid="3">
                                            <p:txEl>
                                              <p:pRg st="9" end="9"/>
                                            </p:txEl>
                                          </p:spTgt>
                                        </p:tgtEl>
                                        <p:attrNameLst>
                                          <p:attrName>style.visibility</p:attrName>
                                        </p:attrNameLst>
                                      </p:cBhvr>
                                      <p:to>
                                        <p:strVal val="visible"/>
                                      </p:to>
                                    </p:set>
                                    <p:anim calcmode="lin" valueType="num">
                                      <p:cBhvr>
                                        <p:cTn id="101" dur="500" fill="hold"/>
                                        <p:tgtEl>
                                          <p:spTgt spid="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2" dur="500" fill="hold"/>
                                        <p:tgtEl>
                                          <p:spTgt spid="3">
                                            <p:txEl>
                                              <p:pRg st="9" end="9"/>
                                            </p:txEl>
                                          </p:spTgt>
                                        </p:tgtEl>
                                        <p:attrNameLst>
                                          <p:attrName>ppt_y</p:attrName>
                                        </p:attrNameLst>
                                      </p:cBhvr>
                                      <p:tavLst>
                                        <p:tav tm="0">
                                          <p:val>
                                            <p:strVal val="#ppt_y"/>
                                          </p:val>
                                        </p:tav>
                                        <p:tav tm="100000">
                                          <p:val>
                                            <p:strVal val="#ppt_y"/>
                                          </p:val>
                                        </p:tav>
                                      </p:tavLst>
                                    </p:anim>
                                    <p:anim calcmode="lin" valueType="num">
                                      <p:cBhvr>
                                        <p:cTn id="103" dur="500" fill="hold"/>
                                        <p:tgtEl>
                                          <p:spTgt spid="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4" dur="500" fill="hold"/>
                                        <p:tgtEl>
                                          <p:spTgt spid="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500" tmFilter="0,0; .5, 1; 1, 1"/>
                                        <p:tgtEl>
                                          <p:spTgt spid="3">
                                            <p:txEl>
                                              <p:pRg st="9" end="9"/>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41" presetClass="entr" presetSubtype="0" fill="hold" grpId="0" nodeType="clickEffect">
                                  <p:stCondLst>
                                    <p:cond delay="0"/>
                                  </p:stCondLst>
                                  <p:iterate type="lt">
                                    <p:tmPct val="10000"/>
                                  </p:iterate>
                                  <p:childTnLst>
                                    <p:set>
                                      <p:cBhvr>
                                        <p:cTn id="109" dur="1" fill="hold">
                                          <p:stCondLst>
                                            <p:cond delay="0"/>
                                          </p:stCondLst>
                                        </p:cTn>
                                        <p:tgtEl>
                                          <p:spTgt spid="3">
                                            <p:txEl>
                                              <p:pRg st="10" end="10"/>
                                            </p:txEl>
                                          </p:spTgt>
                                        </p:tgtEl>
                                        <p:attrNameLst>
                                          <p:attrName>style.visibility</p:attrName>
                                        </p:attrNameLst>
                                      </p:cBhvr>
                                      <p:to>
                                        <p:strVal val="visible"/>
                                      </p:to>
                                    </p:set>
                                    <p:anim calcmode="lin" valueType="num">
                                      <p:cBhvr>
                                        <p:cTn id="110" dur="500" fill="hold"/>
                                        <p:tgtEl>
                                          <p:spTgt spid="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1" dur="500" fill="hold"/>
                                        <p:tgtEl>
                                          <p:spTgt spid="3">
                                            <p:txEl>
                                              <p:pRg st="10" end="10"/>
                                            </p:txEl>
                                          </p:spTgt>
                                        </p:tgtEl>
                                        <p:attrNameLst>
                                          <p:attrName>ppt_y</p:attrName>
                                        </p:attrNameLst>
                                      </p:cBhvr>
                                      <p:tavLst>
                                        <p:tav tm="0">
                                          <p:val>
                                            <p:strVal val="#ppt_y"/>
                                          </p:val>
                                        </p:tav>
                                        <p:tav tm="100000">
                                          <p:val>
                                            <p:strVal val="#ppt_y"/>
                                          </p:val>
                                        </p:tav>
                                      </p:tavLst>
                                    </p:anim>
                                    <p:anim calcmode="lin" valueType="num">
                                      <p:cBhvr>
                                        <p:cTn id="112" dur="500" fill="hold"/>
                                        <p:tgtEl>
                                          <p:spTgt spid="3">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3" dur="500" fill="hold"/>
                                        <p:tgtEl>
                                          <p:spTgt spid="3">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4" dur="500" tmFilter="0,0; .5, 1; 1, 1"/>
                                        <p:tgtEl>
                                          <p:spTgt spid="3">
                                            <p:txEl>
                                              <p:pRg st="10" end="1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41" presetClass="entr" presetSubtype="0" fill="hold" grpId="0" nodeType="clickEffect">
                                  <p:stCondLst>
                                    <p:cond delay="0"/>
                                  </p:stCondLst>
                                  <p:iterate type="lt">
                                    <p:tmPct val="10000"/>
                                  </p:iterate>
                                  <p:childTnLst>
                                    <p:set>
                                      <p:cBhvr>
                                        <p:cTn id="118" dur="1" fill="hold">
                                          <p:stCondLst>
                                            <p:cond delay="0"/>
                                          </p:stCondLst>
                                        </p:cTn>
                                        <p:tgtEl>
                                          <p:spTgt spid="3">
                                            <p:txEl>
                                              <p:pRg st="11" end="11"/>
                                            </p:txEl>
                                          </p:spTgt>
                                        </p:tgtEl>
                                        <p:attrNameLst>
                                          <p:attrName>style.visibility</p:attrName>
                                        </p:attrNameLst>
                                      </p:cBhvr>
                                      <p:to>
                                        <p:strVal val="visible"/>
                                      </p:to>
                                    </p:set>
                                    <p:anim calcmode="lin" valueType="num">
                                      <p:cBhvr>
                                        <p:cTn id="119" dur="500" fill="hold"/>
                                        <p:tgtEl>
                                          <p:spTgt spid="3">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0" dur="500" fill="hold"/>
                                        <p:tgtEl>
                                          <p:spTgt spid="3">
                                            <p:txEl>
                                              <p:pRg st="11" end="11"/>
                                            </p:txEl>
                                          </p:spTgt>
                                        </p:tgtEl>
                                        <p:attrNameLst>
                                          <p:attrName>ppt_y</p:attrName>
                                        </p:attrNameLst>
                                      </p:cBhvr>
                                      <p:tavLst>
                                        <p:tav tm="0">
                                          <p:val>
                                            <p:strVal val="#ppt_y"/>
                                          </p:val>
                                        </p:tav>
                                        <p:tav tm="100000">
                                          <p:val>
                                            <p:strVal val="#ppt_y"/>
                                          </p:val>
                                        </p:tav>
                                      </p:tavLst>
                                    </p:anim>
                                    <p:anim calcmode="lin" valueType="num">
                                      <p:cBhvr>
                                        <p:cTn id="121" dur="500" fill="hold"/>
                                        <p:tgtEl>
                                          <p:spTgt spid="3">
                                            <p:txEl>
                                              <p:pRg st="11" end="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2" dur="500" fill="hold"/>
                                        <p:tgtEl>
                                          <p:spTgt spid="3">
                                            <p:txEl>
                                              <p:pRg st="11" end="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23" dur="500" tmFilter="0,0; .5, 1; 1, 1"/>
                                        <p:tgtEl>
                                          <p:spTgt spid="3">
                                            <p:txEl>
                                              <p:pRg st="11" end="11"/>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41" presetClass="entr" presetSubtype="0" fill="hold" grpId="0" nodeType="clickEffect">
                                  <p:stCondLst>
                                    <p:cond delay="0"/>
                                  </p:stCondLst>
                                  <p:iterate type="lt">
                                    <p:tmPct val="10000"/>
                                  </p:iterate>
                                  <p:childTnLst>
                                    <p:set>
                                      <p:cBhvr>
                                        <p:cTn id="127" dur="1" fill="hold">
                                          <p:stCondLst>
                                            <p:cond delay="0"/>
                                          </p:stCondLst>
                                        </p:cTn>
                                        <p:tgtEl>
                                          <p:spTgt spid="3">
                                            <p:txEl>
                                              <p:pRg st="12" end="12"/>
                                            </p:txEl>
                                          </p:spTgt>
                                        </p:tgtEl>
                                        <p:attrNameLst>
                                          <p:attrName>style.visibility</p:attrName>
                                        </p:attrNameLst>
                                      </p:cBhvr>
                                      <p:to>
                                        <p:strVal val="visible"/>
                                      </p:to>
                                    </p:set>
                                    <p:anim calcmode="lin" valueType="num">
                                      <p:cBhvr>
                                        <p:cTn id="128" dur="500" fill="hold"/>
                                        <p:tgtEl>
                                          <p:spTgt spid="3">
                                            <p:txEl>
                                              <p:pRg st="12" end="1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9" dur="500" fill="hold"/>
                                        <p:tgtEl>
                                          <p:spTgt spid="3">
                                            <p:txEl>
                                              <p:pRg st="12" end="12"/>
                                            </p:txEl>
                                          </p:spTgt>
                                        </p:tgtEl>
                                        <p:attrNameLst>
                                          <p:attrName>ppt_y</p:attrName>
                                        </p:attrNameLst>
                                      </p:cBhvr>
                                      <p:tavLst>
                                        <p:tav tm="0">
                                          <p:val>
                                            <p:strVal val="#ppt_y"/>
                                          </p:val>
                                        </p:tav>
                                        <p:tav tm="100000">
                                          <p:val>
                                            <p:strVal val="#ppt_y"/>
                                          </p:val>
                                        </p:tav>
                                      </p:tavLst>
                                    </p:anim>
                                    <p:anim calcmode="lin" valueType="num">
                                      <p:cBhvr>
                                        <p:cTn id="130" dur="500" fill="hold"/>
                                        <p:tgtEl>
                                          <p:spTgt spid="3">
                                            <p:txEl>
                                              <p:pRg st="12" end="1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1" dur="500" fill="hold"/>
                                        <p:tgtEl>
                                          <p:spTgt spid="3">
                                            <p:txEl>
                                              <p:pRg st="12" end="1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32" dur="500" tmFilter="0,0; .5, 1; 1, 1"/>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Instant Messaging Example</a:t>
            </a:r>
            <a:endParaRPr lang="en-US" dirty="0"/>
          </a:p>
        </p:txBody>
      </p:sp>
      <p:pic>
        <p:nvPicPr>
          <p:cNvPr id="4" name="Content Placeholder 3"/>
          <p:cNvPicPr>
            <a:picLocks noGrp="1" noChangeAspect="1"/>
          </p:cNvPicPr>
          <p:nvPr>
            <p:ph idx="1"/>
          </p:nvPr>
        </p:nvPicPr>
        <p:blipFill>
          <a:blip r:embed="rId2" cstate="print"/>
          <a:stretch>
            <a:fillRect/>
          </a:stretch>
        </p:blipFill>
        <p:spPr>
          <a:xfrm>
            <a:off x="4694440" y="1183341"/>
            <a:ext cx="3785198" cy="5674659"/>
          </a:xfrm>
          <a:prstGeom prst="rect">
            <a:avLst/>
          </a:prstGeom>
        </p:spPr>
      </p:pic>
      <p:sp>
        <p:nvSpPr>
          <p:cNvPr id="3" name="Slide Number Placeholder 2"/>
          <p:cNvSpPr>
            <a:spLocks noGrp="1"/>
          </p:cNvSpPr>
          <p:nvPr>
            <p:ph type="sldNum" sz="quarter" idx="12"/>
          </p:nvPr>
        </p:nvSpPr>
        <p:spPr/>
        <p:txBody>
          <a:bodyPr/>
          <a:lstStyle/>
          <a:p>
            <a:fld id="{71766878-3199-4EAB-94E7-2D6D11070E14}" type="slidenum">
              <a:rPr lang="en-US" smtClean="0"/>
              <a:t>9</a:t>
            </a:fld>
            <a:endParaRPr lang="en-US" dirty="0"/>
          </a:p>
        </p:txBody>
      </p:sp>
    </p:spTree>
    <p:extLst>
      <p:ext uri="{BB962C8B-B14F-4D97-AF65-F5344CB8AC3E}">
        <p14:creationId xmlns:p14="http://schemas.microsoft.com/office/powerpoint/2010/main" val="3058606351"/>
      </p:ext>
    </p:extLst>
  </p:cSld>
  <p:clrMapOvr>
    <a:masterClrMapping/>
  </p:clrMapOvr>
  <p:transition spd="slow" advTm="3704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115&quot;&gt;&lt;/object&gt;&lt;object type=&quot;2&quot; unique_id=&quot;10116&quot;&gt;&lt;object type=&quot;3&quot; unique_id=&quot;519552&quot;&gt;&lt;property id=&quot;20148&quot; value=&quot;5&quot;/&gt;&lt;property id=&quot;20300&quot; value=&quot;Slide 1 - &amp;quot;Chapter 14:  Online  Communication&amp;quot;&quot;/&gt;&lt;property id=&quot;20307&quot; value=&quot;374&quot;/&gt;&lt;/object&gt;&lt;object type=&quot;3&quot; unique_id=&quot;519553&quot;&gt;&lt;property id=&quot;20148&quot; value=&quot;5&quot;/&gt;&lt;property id=&quot;20300&quot; value=&quot;Slide 2 - &amp;quot;Chapter 14: Online Communication&amp;quot;&quot;/&gt;&lt;property id=&quot;20307&quot; value=&quot;375&quot;/&gt;&lt;/object&gt;&lt;object type=&quot;3&quot; unique_id=&quot;519554&quot;&gt;&lt;property id=&quot;20148&quot; value=&quot;5&quot;/&gt;&lt;property id=&quot;20300&quot; value=&quot;Slide 4 - &amp;quot;Internet Communication Types&amp;quot;&quot;/&gt;&lt;property id=&quot;20307&quot; value=&quot;376&quot;/&gt;&lt;/object&gt;&lt;object type=&quot;3&quot; unique_id=&quot;519555&quot;&gt;&lt;property id=&quot;20148&quot; value=&quot;5&quot;/&gt;&lt;property id=&quot;20300&quot; value=&quot;Slide 5 - &amp;quot;How Email Delivery Works&amp;quot;&quot;/&gt;&lt;property id=&quot;20307&quot; value=&quot;377&quot;/&gt;&lt;/object&gt;&lt;object type=&quot;3&quot; unique_id=&quot;519556&quot;&gt;&lt;property id=&quot;20148&quot; value=&quot;5&quot;/&gt;&lt;property id=&quot;20300&quot; value=&quot;Slide 6 - &amp;quot;Email Account Types&amp;quot;&quot;/&gt;&lt;property id=&quot;20307&quot; value=&quot;378&quot;/&gt;&lt;/object&gt;&lt;object type=&quot;3&quot; unique_id=&quot;519557&quot;&gt;&lt;property id=&quot;20148&quot; value=&quot;5&quot;/&gt;&lt;property id=&quot;20300&quot; value=&quot;Slide 7 - &amp;quot;Pull vs. Push Technology&amp;quot;&quot;/&gt;&lt;property id=&quot;20307&quot; value=&quot;379&quot;/&gt;&lt;/object&gt;&lt;object type=&quot;3&quot; unique_id=&quot;519558&quot;&gt;&lt;property id=&quot;20148&quot; value=&quot;5&quot;/&gt;&lt;property id=&quot;20300&quot; value=&quot;Slide 8 - &amp;quot;Messaging&amp;quot;&quot;/&gt;&lt;property id=&quot;20307&quot; value=&quot;380&quot;/&gt;&lt;/object&gt;&lt;object type=&quot;3&quot; unique_id=&quot;519559&quot;&gt;&lt;property id=&quot;20148&quot; value=&quot;5&quot;/&gt;&lt;property id=&quot;20300&quot; value=&quot;Slide 9 - &amp;quot;Instant Messaging Example&amp;quot;&quot;/&gt;&lt;property id=&quot;20307&quot; value=&quot;381&quot;/&gt;&lt;/object&gt;&lt;object type=&quot;3&quot; unique_id=&quot;519560&quot;&gt;&lt;property id=&quot;20148&quot; value=&quot;5&quot;/&gt;&lt;property id=&quot;20300&quot; value=&quot;Slide 10 - &amp;quot;Social Networking&amp;quot;&quot;/&gt;&lt;property id=&quot;20307&quot; value=&quot;382&quot;/&gt;&lt;/object&gt;&lt;object type=&quot;3&quot; unique_id=&quot;519561&quot;&gt;&lt;property id=&quot;20148&quot; value=&quot;5&quot;/&gt;&lt;property id=&quot;20300&quot; value=&quot;Slide 11 - &amp;quot;Blogs &amp;quot;&quot;/&gt;&lt;property id=&quot;20307&quot; value=&quot;383&quot;/&gt;&lt;/object&gt;&lt;object type=&quot;3&quot; unique_id=&quot;519562&quot;&gt;&lt;property id=&quot;20148&quot; value=&quot;5&quot;/&gt;&lt;property id=&quot;20300&quot; value=&quot;Slide 13 - &amp;quot;Twitter Web Page Example&amp;quot;&quot;/&gt;&lt;property id=&quot;20307&quot; value=&quot;384&quot;/&gt;&lt;/object&gt;&lt;object type=&quot;3&quot; unique_id=&quot;519563&quot;&gt;&lt;property id=&quot;20148&quot; value=&quot;5&quot;/&gt;&lt;property id=&quot;20300&quot; value=&quot;Slide 14 - &amp;quot;Wiki&amp;quot;&quot;/&gt;&lt;property id=&quot;20307&quot; value=&quot;385&quot;/&gt;&lt;/object&gt;&lt;object type=&quot;3&quot; unique_id=&quot;519564&quot;&gt;&lt;property id=&quot;20148&quot; value=&quot;5&quot;/&gt;&lt;property id=&quot;20300&quot; value=&quot;Slide 15 - &amp;quot;Newsgroups&amp;quot;&quot;/&gt;&lt;property id=&quot;20307&quot; value=&quot;386&quot;/&gt;&lt;/object&gt;&lt;object type=&quot;3&quot; unique_id=&quot;519565&quot;&gt;&lt;property id=&quot;20148&quot; value=&quot;5&quot;/&gt;&lt;property id=&quot;20300&quot; value=&quot;Slide 16 - &amp;quot;Forums&amp;quot;&quot;/&gt;&lt;property id=&quot;20307&quot; value=&quot;387&quot;/&gt;&lt;/object&gt;&lt;object type=&quot;3&quot; unique_id=&quot;519566&quot;&gt;&lt;property id=&quot;20148&quot; value=&quot;5&quot;/&gt;&lt;property id=&quot;20300&quot; value=&quot;Slide 17 - &amp;quot;VoIP&amp;quot;&quot;/&gt;&lt;property id=&quot;20307&quot; value=&quot;388&quot;/&gt;&lt;/object&gt;&lt;object type=&quot;3&quot; unique_id=&quot;519567&quot;&gt;&lt;property id=&quot;20148&quot; value=&quot;5&quot;/&gt;&lt;property id=&quot;20300&quot; value=&quot;Slide 18 - &amp;quot;Videoconferencing&amp;quot;&quot;/&gt;&lt;property id=&quot;20307&quot; value=&quot;389&quot;/&gt;&lt;/object&gt;&lt;object type=&quot;3&quot; unique_id=&quot;519573&quot;&gt;&lt;property id=&quot;20148&quot; value=&quot;5&quot;/&gt;&lt;property id=&quot;20300&quot; value=&quot;Slide 25 - &amp;quot;Setting Up Email&amp;quot;&quot;/&gt;&lt;property id=&quot;20307&quot; value=&quot;395&quot;/&gt;&lt;/object&gt;&lt;object type=&quot;3&quot; unique_id=&quot;519574&quot;&gt;&lt;property id=&quot;20148&quot; value=&quot;5&quot;/&gt;&lt;property id=&quot;20300&quot; value=&quot;Slide 26 - &amp;quot;Setting Up Email&amp;quot;&quot;/&gt;&lt;property id=&quot;20307&quot; value=&quot;396&quot;/&gt;&lt;/object&gt;&lt;object type=&quot;3&quot; unique_id=&quot;519575&quot;&gt;&lt;property id=&quot;20148&quot; value=&quot;5&quot;/&gt;&lt;property id=&quot;20300&quot; value=&quot;Slide 27 - &amp;quot;A Typical Email Inbox in Outlook&amp;quot;&quot;/&gt;&lt;property id=&quot;20307&quot; value=&quot;397&quot;/&gt;&lt;/object&gt;&lt;object type=&quot;3&quot; unique_id=&quot;519576&quot;&gt;&lt;property id=&quot;20148&quot; value=&quot;5&quot;/&gt;&lt;property id=&quot;20300&quot; value=&quot;Slide 28 - &amp;quot;Sending Email&amp;quot;&quot;/&gt;&lt;property id=&quot;20307&quot; value=&quot;398&quot;/&gt;&lt;/object&gt;&lt;object type=&quot;3&quot; unique_id=&quot;519577&quot;&gt;&lt;property id=&quot;20148&quot; value=&quot;5&quot;/&gt;&lt;property id=&quot;20300&quot; value=&quot;Slide 29 - &amp;quot;Receiving Attachments&amp;quot;&quot;/&gt;&lt;property id=&quot;20307&quot; value=&quot;399&quot;/&gt;&lt;/object&gt;&lt;object type=&quot;3&quot; unique_id=&quot;519578&quot;&gt;&lt;property id=&quot;20148&quot; value=&quot;5&quot;/&gt;&lt;property id=&quot;20300&quot; value=&quot;Slide 30 - &amp;quot;Sending Attachments&amp;quot;&quot;/&gt;&lt;property id=&quot;20307&quot; value=&quot;400&quot;/&gt;&lt;/object&gt;&lt;object type=&quot;3&quot; unique_id=&quot;519579&quot;&gt;&lt;property id=&quot;20148&quot; value=&quot;5&quot;/&gt;&lt;property id=&quot;20300&quot; value=&quot;Slide 31 - &amp;quot;Stored Contacts&amp;quot;&quot;/&gt;&lt;property id=&quot;20307&quot; value=&quot;401&quot;/&gt;&lt;/object&gt;&lt;object type=&quot;3&quot; unique_id=&quot;519580&quot;&gt;&lt;property id=&quot;20148&quot; value=&quot;5&quot;/&gt;&lt;property id=&quot;20300&quot; value=&quot;Slide 32 - &amp;quot;Reply&amp;quot;&quot;/&gt;&lt;property id=&quot;20307&quot; value=&quot;402&quot;/&gt;&lt;/object&gt;&lt;object type=&quot;3&quot; unique_id=&quot;519581&quot;&gt;&lt;property id=&quot;20148&quot; value=&quot;5&quot;/&gt;&lt;property id=&quot;20300&quot; value=&quot;Slide 33 - &amp;quot;Reply Example&amp;quot;&quot;/&gt;&lt;property id=&quot;20307&quot; value=&quot;403&quot;/&gt;&lt;/object&gt;&lt;object type=&quot;3&quot; unique_id=&quot;519582&quot;&gt;&lt;property id=&quot;20148&quot; value=&quot;5&quot;/&gt;&lt;property id=&quot;20300&quot; value=&quot;Slide 34 - &amp;quot;Reply All and Forward&amp;quot;&quot;/&gt;&lt;property id=&quot;20307&quot; value=&quot;404&quot;/&gt;&lt;/object&gt;&lt;object type=&quot;3&quot; unique_id=&quot;519583&quot;&gt;&lt;property id=&quot;20148&quot; value=&quot;5&quot;/&gt;&lt;property id=&quot;20300&quot; value=&quot;Slide 35 - &amp;quot;Out of Office Replies&amp;quot;&quot;/&gt;&lt;property id=&quot;20307&quot; value=&quot;405&quot;/&gt;&lt;/object&gt;&lt;object type=&quot;3&quot; unique_id=&quot;519584&quot;&gt;&lt;property id=&quot;20148&quot; value=&quot;5&quot;/&gt;&lt;property id=&quot;20300&quot; value=&quot;Slide 36 - &amp;quot;Out of Office Reply Setup Example&amp;quot;&quot;/&gt;&lt;property id=&quot;20307&quot; value=&quot;406&quot;/&gt;&lt;/object&gt;&lt;object type=&quot;3&quot; unique_id=&quot;519585&quot;&gt;&lt;property id=&quot;20148&quot; value=&quot;5&quot;/&gt;&lt;property id=&quot;20300&quot; value=&quot;Slide 37 - &amp;quot;Signature&amp;quot;&quot;/&gt;&lt;property id=&quot;20307&quot; value=&quot;407&quot;/&gt;&lt;/object&gt;&lt;object type=&quot;3&quot; unique_id=&quot;519586&quot;&gt;&lt;property id=&quot;20148&quot; value=&quot;5&quot;/&gt;&lt;property id=&quot;20300&quot; value=&quot;Slide 38 - &amp;quot;Archiving Email&amp;quot;&quot;/&gt;&lt;property id=&quot;20307&quot; value=&quot;408&quot;/&gt;&lt;/object&gt;&lt;object type=&quot;3&quot; unique_id=&quot;519587&quot;&gt;&lt;property id=&quot;20148&quot; value=&quot;5&quot;/&gt;&lt;property id=&quot;20300&quot; value=&quot;Slide 39 - &amp;quot;Managing Junk Mail&amp;quot;&quot;/&gt;&lt;property id=&quot;20307&quot; value=&quot;409&quot;/&gt;&lt;/object&gt;&lt;object type=&quot;3&quot; unique_id=&quot;519588&quot;&gt;&lt;property id=&quot;20148&quot; value=&quot;5&quot;/&gt;&lt;property id=&quot;20300&quot; value=&quot;Slide 40 - &amp;quot;Junk Mail Options in Outlook&amp;quot;&quot;/&gt;&lt;property id=&quot;20307&quot; value=&quot;410&quot;/&gt;&lt;/object&gt;&lt;object type=&quot;3&quot; unique_id=&quot;519589&quot;&gt;&lt;property id=&quot;20148&quot; value=&quot;5&quot;/&gt;&lt;property id=&quot;20300&quot; value=&quot;Slide 41 - &amp;quot;Key Terms&amp;quot;&quot;/&gt;&lt;property id=&quot;20307&quot; value=&quot;411&quot;/&gt;&lt;/object&gt;&lt;object type=&quot;3&quot; unique_id=&quot;519590&quot;&gt;&lt;property id=&quot;20148&quot; value=&quot;5&quot;/&gt;&lt;property id=&quot;20300&quot; value=&quot;Slide 42 - &amp;quot;Key Terms, Continued&amp;quot;&quot;/&gt;&lt;property id=&quot;20307&quot; value=&quot;412&quot;/&gt;&lt;/object&gt;&lt;object type=&quot;3&quot; unique_id=&quot;519591&quot;&gt;&lt;property id=&quot;20148&quot; value=&quot;5&quot;/&gt;&lt;property id=&quot;20300&quot; value=&quot;Slide 43 - &amp;quot;Summary&amp;quot;&quot;/&gt;&lt;property id=&quot;20307&quot; value=&quot;413&quot;/&gt;&lt;/object&gt;&lt;object type=&quot;3&quot; unique_id=&quot;521587&quot;&gt;&lt;property id=&quot;20148&quot; value=&quot;5&quot;/&gt;&lt;property id=&quot;20300&quot; value=&quot;Slide 44 - &amp;quot;Test yourself&amp;quot;&quot;/&gt;&lt;property id=&quot;20307&quot; value=&quot;414&quot;/&gt;&lt;/object&gt;&lt;object type=&quot;3&quot; unique_id=&quot;521766&quot;&gt;&lt;property id=&quot;20148&quot; value=&quot;5&quot;/&gt;&lt;property id=&quot;20300&quot; value=&quot;Slide 3 - &amp;quot;introduction&amp;quot;&quot;/&gt;&lt;property id=&quot;20307&quot; value=&quot;415&quot;/&gt;&lt;/object&gt;&lt;object type=&quot;3&quot; unique_id=&quot;522119&quot;&gt;&lt;property id=&quot;20148&quot; value=&quot;5&quot;/&gt;&lt;property id=&quot;20300&quot; value=&quot;Slide 12 - &amp;quot;Microblogs&amp;quot;&quot;/&gt;&lt;property id=&quot;20307&quot; value=&quot;416&quot;/&gt;&lt;/object&gt;&lt;object type=&quot;3&quot; unique_id=&quot;522707&quot;&gt;&lt;property id=&quot;20148&quot; value=&quot;5&quot;/&gt;&lt;property id=&quot;20300&quot; value=&quot;Slide 19 - &amp;quot;Personal vs. Professional Communication&amp;quot;&quot;/&gt;&lt;property id=&quot;20307&quot; value=&quot;417&quot;/&gt;&lt;/object&gt;&lt;object type=&quot;3&quot; unique_id=&quot;522708&quot;&gt;&lt;property id=&quot;20148&quot; value=&quot;5&quot;/&gt;&lt;property id=&quot;20300&quot; value=&quot;Slide 20 - &amp;quot;Verbal vs. Written Communication&amp;quot;&quot;/&gt;&lt;property id=&quot;20307&quot; value=&quot;418&quot;/&gt;&lt;/object&gt;&lt;object type=&quot;3&quot; unique_id=&quot;522709&quot;&gt;&lt;property id=&quot;20148&quot; value=&quot;5&quot;/&gt;&lt;property id=&quot;20300&quot; value=&quot;Slide 21 - &amp;quot;Choosing an Online Method of Communication&amp;quot;&quot;/&gt;&lt;property id=&quot;20307&quot; value=&quot;419&quot;/&gt;&lt;/object&gt;&lt;object type=&quot;3&quot; unique_id=&quot;522710&quot;&gt;&lt;property id=&quot;20148&quot; value=&quot;5&quot;/&gt;&lt;property id=&quot;20300&quot; value=&quot;Slide 22 - &amp;quot;Choosing an Online Method of Communication&amp;quot;&quot;/&gt;&lt;property id=&quot;20307&quot; value=&quot;420&quot;/&gt;&lt;/object&gt;&lt;object type=&quot;3&quot; unique_id=&quot;522711&quot;&gt;&lt;property id=&quot;20148&quot; value=&quot;5&quot;/&gt;&lt;property id=&quot;20300&quot; value=&quot;Slide 23 - &amp;quot;Choosing an Online Method of Communication&amp;quot;&quot;/&gt;&lt;property id=&quot;20307&quot; value=&quot;421&quot;/&gt;&lt;/object&gt;&lt;object type=&quot;3&quot; unique_id=&quot;522712&quot;&gt;&lt;property id=&quot;20148&quot; value=&quot;5&quot;/&gt;&lt;property id=&quot;20300&quot; value=&quot;Slide 24 - &amp;quot;Using and managing email&amp;quot;&quot;/&gt;&lt;property id=&quot;20307&quot; value=&quot;422&quot;/&gt;&lt;/object&gt;&lt;/object&gt;&lt;/object&gt;&lt;/database&gt;"/>
  <p:tag name="SECTOMILLISECCONVERTED" val="1"/>
</p:tagLst>
</file>

<file path=ppt/theme/theme1.xml><?xml version="1.0" encoding="utf-8"?>
<a:theme xmlns:a="http://schemas.openxmlformats.org/drawingml/2006/main" name="Theme3">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3" id="{A1D609F1-FC7F-4937-8275-0392D0E7643B}" vid="{974CFDE4-E6B0-44FE-890D-3CB2418705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Theme3</Template>
  <TotalTime>3570</TotalTime>
  <Words>2789</Words>
  <Application>Microsoft Office PowerPoint</Application>
  <PresentationFormat>Widescreen</PresentationFormat>
  <Paragraphs>382</Paragraphs>
  <Slides>44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ＭＳ Ｐゴシック</vt:lpstr>
      <vt:lpstr>Arial</vt:lpstr>
      <vt:lpstr>Calibri</vt:lpstr>
      <vt:lpstr>Gill Sans MT</vt:lpstr>
      <vt:lpstr>Impact</vt:lpstr>
      <vt:lpstr>Theme3</vt:lpstr>
      <vt:lpstr>Chapter 14:  Online  Communication</vt:lpstr>
      <vt:lpstr>Chapter 14: Online Communication</vt:lpstr>
      <vt:lpstr>introduction</vt:lpstr>
      <vt:lpstr>Internet Communication Types</vt:lpstr>
      <vt:lpstr>How Email Delivery Works</vt:lpstr>
      <vt:lpstr>Email Account Types</vt:lpstr>
      <vt:lpstr>Pull vs. Push Technology</vt:lpstr>
      <vt:lpstr>Messaging</vt:lpstr>
      <vt:lpstr>Instant Messaging Example</vt:lpstr>
      <vt:lpstr>Social Networking</vt:lpstr>
      <vt:lpstr>Blogs </vt:lpstr>
      <vt:lpstr>Microblogs</vt:lpstr>
      <vt:lpstr>Twitter Web Page Example</vt:lpstr>
      <vt:lpstr>Wiki</vt:lpstr>
      <vt:lpstr>Newsgroups</vt:lpstr>
      <vt:lpstr>Forums</vt:lpstr>
      <vt:lpstr>VoIP</vt:lpstr>
      <vt:lpstr>Videoconferencing</vt:lpstr>
      <vt:lpstr>Personal vs. Professional Communication</vt:lpstr>
      <vt:lpstr>Verbal vs. Written Communication</vt:lpstr>
      <vt:lpstr>Choosing an Online Method of Communication</vt:lpstr>
      <vt:lpstr>Choosing an Online Method of Communication</vt:lpstr>
      <vt:lpstr>Choosing an Online Method of Communication</vt:lpstr>
      <vt:lpstr>Using and managing email</vt:lpstr>
      <vt:lpstr>Setting Up Email</vt:lpstr>
      <vt:lpstr>Setting Up Email</vt:lpstr>
      <vt:lpstr>A Typical Email Inbox in Outlook</vt:lpstr>
      <vt:lpstr>Sending Email</vt:lpstr>
      <vt:lpstr>Receiving Attachments</vt:lpstr>
      <vt:lpstr>Sending Attachments</vt:lpstr>
      <vt:lpstr>Stored Contacts</vt:lpstr>
      <vt:lpstr>Reply</vt:lpstr>
      <vt:lpstr>Reply Example</vt:lpstr>
      <vt:lpstr>Reply All and Forward</vt:lpstr>
      <vt:lpstr>Out of Office Replies</vt:lpstr>
      <vt:lpstr>Out of Office Reply Setup Example</vt:lpstr>
      <vt:lpstr>Signature</vt:lpstr>
      <vt:lpstr>Archiving Email</vt:lpstr>
      <vt:lpstr>Managing Junk Mail</vt:lpstr>
      <vt:lpstr>Junk Mail Options in Outlook</vt:lpstr>
      <vt:lpstr>Key Terms</vt:lpstr>
      <vt:lpstr>Key Terms, Continued</vt:lpstr>
      <vt:lpstr>Summary</vt:lpstr>
      <vt:lpstr>Test yourself</vt:lpstr>
    </vt:vector>
  </TitlesOfParts>
  <Company>stimu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Khin Myat Thu</dc:creator>
  <cp:lastModifiedBy>ASUS</cp:lastModifiedBy>
  <cp:revision>181</cp:revision>
  <dcterms:created xsi:type="dcterms:W3CDTF">2020-04-28T15:16:12Z</dcterms:created>
  <dcterms:modified xsi:type="dcterms:W3CDTF">2022-02-19T07:10:41Z</dcterms:modified>
</cp:coreProperties>
</file>