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73" r:id="rId40"/>
    <p:sldId id="363" r:id="rId41"/>
    <p:sldId id="364" r:id="rId42"/>
    <p:sldId id="365" r:id="rId43"/>
    <p:sldId id="366" r:id="rId44"/>
    <p:sldId id="367" r:id="rId45"/>
    <p:sldId id="368" r:id="rId46"/>
    <p:sldId id="369" r:id="rId47"/>
    <p:sldId id="370" r:id="rId48"/>
    <p:sldId id="371" r:id="rId49"/>
    <p:sldId id="372" r:id="rId50"/>
  </p:sldIdLst>
  <p:sldSz cx="12192000" cy="6858000"/>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44" autoAdjust="0"/>
    <p:restoredTop sz="94660"/>
  </p:normalViewPr>
  <p:slideViewPr>
    <p:cSldViewPr snapToGrid="0">
      <p:cViewPr varScale="1">
        <p:scale>
          <a:sx n="80" d="100"/>
          <a:sy n="80" d="100"/>
        </p:scale>
        <p:origin x="114" y="1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46D3B-AB5A-4098-AB18-9786A31DE367}" type="datetimeFigureOut">
              <a:rPr lang="en-US" smtClean="0"/>
              <a:t>2020-12-10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22BC6-F804-4529-93B8-52E5D5D05107}" type="slidenum">
              <a:rPr lang="en-US" smtClean="0"/>
              <a:t>‹#›</a:t>
            </a:fld>
            <a:endParaRPr lang="en-US"/>
          </a:p>
        </p:txBody>
      </p:sp>
    </p:spTree>
    <p:extLst>
      <p:ext uri="{BB962C8B-B14F-4D97-AF65-F5344CB8AC3E}">
        <p14:creationId xmlns:p14="http://schemas.microsoft.com/office/powerpoint/2010/main" val="21269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2</a:t>
            </a:fld>
            <a:endParaRPr lang="en-US"/>
          </a:p>
        </p:txBody>
      </p:sp>
    </p:spTree>
    <p:extLst>
      <p:ext uri="{BB962C8B-B14F-4D97-AF65-F5344CB8AC3E}">
        <p14:creationId xmlns:p14="http://schemas.microsoft.com/office/powerpoint/2010/main" val="231268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way to classify networks is according to the geographical range that they cover, from a few feet within a single person's office to a huge area that covers multiple countries or even multiple continents. Figure 13.6 provides a graphical explanation of some of these ranges</a:t>
            </a:r>
          </a:p>
          <a:p>
            <a:pPr marL="171450" indent="-171450">
              <a:buFont typeface="Arial" panose="020B0604020202020204" pitchFamily="34" charset="0"/>
              <a:buChar char="•"/>
            </a:pPr>
            <a:r>
              <a:rPr lang="en-US" dirty="0"/>
              <a:t>A personal area network (PAN) consists of devices that directly connect to a single computer. For example, if you are showing a presentation in a conference room during a business meeting, you might connect your notebook PC to the projector in the room. You might also form a PAN by connecting your smartphone to your computer.</a:t>
            </a:r>
          </a:p>
          <a:p>
            <a:pPr marL="171450" indent="-171450">
              <a:buFont typeface="Arial" panose="020B0604020202020204" pitchFamily="34" charset="0"/>
              <a:buChar char="•"/>
            </a:pPr>
            <a:r>
              <a:rPr lang="en-US" dirty="0"/>
              <a:t>A local area network (LAN) is a network in which all the devices are located within the same physical location, such as a single building or a group of adjacent buildings. A key characteristic of a LAN is that it is contained within a relatively small area. For example, your home network is a LAN, and so is the network at your school. </a:t>
            </a:r>
          </a:p>
          <a:p>
            <a:pPr marL="171450" indent="-171450">
              <a:buFont typeface="Arial" panose="020B0604020202020204" pitchFamily="34" charset="0"/>
              <a:buChar char="•"/>
            </a:pPr>
            <a:r>
              <a:rPr lang="en-US" dirty="0"/>
              <a:t>A metropolitan area network (MAN) is a network that spans an entire town or city— or, as the name implies, a metropolitan area that might span a major city and its suburbs. A city might invest in a network infrastructure, for example, and then businesses and individuals within that area might sign up to use the network. </a:t>
            </a:r>
          </a:p>
          <a:p>
            <a:pPr marL="171450" indent="-171450">
              <a:buFont typeface="Arial" panose="020B0604020202020204" pitchFamily="34" charset="0"/>
              <a:buChar char="•"/>
            </a:pPr>
            <a:r>
              <a:rPr lang="en-US" dirty="0"/>
              <a:t>A wide area network (WAN) is a geographically dispersed network, usually consisting of at least two LANs connected together by an external link. A business or college with multiple separate campuses might link all the individual LANs together to form a WAN, for example. A WAN is not necessarily managed by a single organization and may include architecture and communications hardware from several different service providers. In this sense, the Internet is a form of global WAN.</a:t>
            </a:r>
          </a:p>
        </p:txBody>
      </p:sp>
      <p:sp>
        <p:nvSpPr>
          <p:cNvPr id="4" name="Slide Number Placeholder 3"/>
          <p:cNvSpPr>
            <a:spLocks noGrp="1"/>
          </p:cNvSpPr>
          <p:nvPr>
            <p:ph type="sldNum" sz="quarter" idx="10"/>
          </p:nvPr>
        </p:nvSpPr>
        <p:spPr/>
        <p:txBody>
          <a:bodyPr/>
          <a:lstStyle/>
          <a:p>
            <a:fld id="{E376C27E-1E82-479A-99F2-BEB202CCAE81}" type="slidenum">
              <a:rPr lang="en-US" smtClean="0"/>
              <a:t>11</a:t>
            </a:fld>
            <a:endParaRPr lang="en-US"/>
          </a:p>
        </p:txBody>
      </p:sp>
    </p:spTree>
    <p:extLst>
      <p:ext uri="{BB962C8B-B14F-4D97-AF65-F5344CB8AC3E}">
        <p14:creationId xmlns:p14="http://schemas.microsoft.com/office/powerpoint/2010/main" val="3034044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way to classify networks is to look at whether or not a server is involved in their management. </a:t>
            </a:r>
          </a:p>
          <a:p>
            <a:pPr marL="171450" indent="-171450">
              <a:buFont typeface="Arial" panose="020B0604020202020204" pitchFamily="34" charset="0"/>
              <a:buChar char="•"/>
            </a:pPr>
            <a:r>
              <a:rPr lang="en-US" dirty="0"/>
              <a:t>As you learned in Chapter 1, a server is a computer that is dedicated to providing network and sharing services to the other computers on the network. Very small networks (10 computers or fewer) can get by without a server by operating as a peer-to-peer (P2P) network, also called a workgroup. </a:t>
            </a:r>
          </a:p>
          <a:p>
            <a:pPr marL="171450" indent="-171450">
              <a:buFont typeface="Arial" panose="020B0604020202020204" pitchFamily="34" charset="0"/>
              <a:buChar char="•"/>
            </a:pPr>
            <a:r>
              <a:rPr lang="en-US" dirty="0"/>
              <a:t>In a P2P network, each computer shares in the administrative burden of maintaining the network, as shown in Figure 13.7. </a:t>
            </a:r>
          </a:p>
          <a:p>
            <a:pPr marL="171450" indent="-171450">
              <a:buFont typeface="Arial" panose="020B0604020202020204" pitchFamily="34" charset="0"/>
              <a:buChar char="•"/>
            </a:pPr>
            <a:r>
              <a:rPr lang="en-US" dirty="0"/>
              <a:t>Each computer is responsible for authenticating other users who want to share its resources (files and printers) and for making those resources available. A P2P network slows down each computer slightly because of the overhead involved in the network. It is not usually noticeable with just a few computers, but the more computers there are, the greater the slowdown. </a:t>
            </a:r>
          </a:p>
        </p:txBody>
      </p:sp>
      <p:sp>
        <p:nvSpPr>
          <p:cNvPr id="4" name="Slide Number Placeholder 3"/>
          <p:cNvSpPr>
            <a:spLocks noGrp="1"/>
          </p:cNvSpPr>
          <p:nvPr>
            <p:ph type="sldNum" sz="quarter" idx="10"/>
          </p:nvPr>
        </p:nvSpPr>
        <p:spPr/>
        <p:txBody>
          <a:bodyPr/>
          <a:lstStyle/>
          <a:p>
            <a:fld id="{E376C27E-1E82-479A-99F2-BEB202CCAE81}" type="slidenum">
              <a:rPr lang="en-US" smtClean="0"/>
              <a:t>12</a:t>
            </a:fld>
            <a:endParaRPr lang="en-US"/>
          </a:p>
        </p:txBody>
      </p:sp>
    </p:spTree>
    <p:extLst>
      <p:ext uri="{BB962C8B-B14F-4D97-AF65-F5344CB8AC3E}">
        <p14:creationId xmlns:p14="http://schemas.microsoft.com/office/powerpoint/2010/main" val="96711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13</a:t>
            </a:fld>
            <a:endParaRPr lang="en-US"/>
          </a:p>
        </p:txBody>
      </p:sp>
    </p:spTree>
    <p:extLst>
      <p:ext uri="{BB962C8B-B14F-4D97-AF65-F5344CB8AC3E}">
        <p14:creationId xmlns:p14="http://schemas.microsoft.com/office/powerpoint/2010/main" val="1079525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organizations have a part of the network that can only be accessed from within the organization. This sub-network is known as an intranet.</a:t>
            </a:r>
          </a:p>
          <a:p>
            <a:pPr marL="171450" indent="-171450">
              <a:buFont typeface="Arial" panose="020B0604020202020204" pitchFamily="34" charset="0"/>
              <a:buChar char="•"/>
            </a:pPr>
            <a:r>
              <a:rPr lang="en-US" dirty="0"/>
              <a:t> The network administrator may enable intranet users to share message board items, link to external web pages, and comment on photos or news items that are posted. </a:t>
            </a:r>
          </a:p>
          <a:p>
            <a:pPr marL="171450" indent="-171450">
              <a:buFont typeface="Arial" panose="020B0604020202020204" pitchFamily="34" charset="0"/>
              <a:buChar char="•"/>
            </a:pPr>
            <a:r>
              <a:rPr lang="en-US" dirty="0"/>
              <a:t>The intranet cannot be accessed by anyone outside the organization and can't be accessed when staff are not physically located in the office unless they are given specific permission for remote access.</a:t>
            </a:r>
          </a:p>
          <a:p>
            <a:pPr marL="171450" indent="-171450">
              <a:buFont typeface="Arial" panose="020B0604020202020204" pitchFamily="34" charset="0"/>
              <a:buChar char="•"/>
            </a:pPr>
            <a:r>
              <a:rPr lang="en-US" dirty="0"/>
              <a:t>In contrast, a company may maintain an extranet, a separate network that is specifically intended for people outside the organization. An extranet may be used by the company's business partners, contract employees, or customers to get real-time information, such as about products they supply that might soon need restocking.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14</a:t>
            </a:fld>
            <a:endParaRPr lang="en-US"/>
          </a:p>
        </p:txBody>
      </p:sp>
    </p:spTree>
    <p:extLst>
      <p:ext uri="{BB962C8B-B14F-4D97-AF65-F5344CB8AC3E}">
        <p14:creationId xmlns:p14="http://schemas.microsoft.com/office/powerpoint/2010/main" val="259951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Over the years since networking began, there have been several popular networking technologies—that is, different sets of standards for networking hardware and software. Each of these technologies has involved different hardware and software installed in each computer, different connection hardware, and different types of cables. </a:t>
            </a:r>
          </a:p>
          <a:p>
            <a:pPr marL="171450" indent="-171450">
              <a:buFont typeface="Arial" panose="020B0604020202020204" pitchFamily="34" charset="0"/>
              <a:buChar char="•"/>
            </a:pPr>
            <a:r>
              <a:rPr lang="en-US" dirty="0"/>
              <a:t>Some of the early networking technologies included Token Ring, Banyan Vines, and Ethernet. </a:t>
            </a:r>
          </a:p>
          <a:p>
            <a:pPr marL="171450" indent="-171450">
              <a:buFont typeface="Arial" panose="020B0604020202020204" pitchFamily="34" charset="0"/>
              <a:buChar char="•"/>
            </a:pPr>
            <a:r>
              <a:rPr lang="en-US" dirty="0"/>
              <a:t>All of those technologies have become obsolete except Ethernet. Most network hardware that you buy in stores today can be assumed to be </a:t>
            </a:r>
            <a:r>
              <a:rPr lang="en-US" dirty="0" err="1"/>
              <a:t>Ethernetcompatible</a:t>
            </a:r>
            <a:r>
              <a:rPr lang="en-US" dirty="0"/>
              <a:t> unless it specifies otherwise.</a:t>
            </a:r>
          </a:p>
          <a:p>
            <a:pPr marL="171450" indent="-171450">
              <a:buFont typeface="Arial" panose="020B0604020202020204" pitchFamily="34" charset="0"/>
              <a:buChar char="•"/>
            </a:pPr>
            <a:r>
              <a:rPr lang="en-US" dirty="0"/>
              <a:t>Ethernet can technically be either wired or wireless, but it is becoming increasingly common to refer to only the wired type as Ethernet; wireless Ethernet is popularly called Wi-Fi. (See the following section for more information about Wi-Fi.) </a:t>
            </a:r>
          </a:p>
          <a:p>
            <a:pPr marL="171450" indent="-171450">
              <a:buFont typeface="Arial" panose="020B0604020202020204" pitchFamily="34" charset="0"/>
              <a:buChar char="•"/>
            </a:pPr>
            <a:r>
              <a:rPr lang="en-US" dirty="0"/>
              <a:t>Ethernet devices have a certain maximum speed. For example, 1000BaseT Ethernet, which is common in most residential and business networks, transfers data at up to 1000 Mbps (1 </a:t>
            </a:r>
            <a:r>
              <a:rPr lang="en-US" dirty="0" err="1"/>
              <a:t>Gbps</a:t>
            </a:r>
            <a:r>
              <a:rPr lang="en-US" dirty="0"/>
              <a:t>). The “T” in the name refers to the twisted-pair cables used; you will learn more about cables in the “Network Hardware” section later in this chapter. The Ethernet standard also allows fiber optic cable and very high rates of data transfer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15</a:t>
            </a:fld>
            <a:endParaRPr lang="en-US"/>
          </a:p>
        </p:txBody>
      </p:sp>
    </p:spTree>
    <p:extLst>
      <p:ext uri="{BB962C8B-B14F-4D97-AF65-F5344CB8AC3E}">
        <p14:creationId xmlns:p14="http://schemas.microsoft.com/office/powerpoint/2010/main" val="3155790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network can connect devices using either wired or wireless connections. A wired connection runs a cable between the points, whereas wireless connects the two points via radio frequency (RF) or infrared. Wireless communications have two main uses. The first use is at the endpoints of network connectivity, where a device such as a smartphone or laptop computer connects wirelessly to a router or other device that provides network and/or Internet access. The second use is as a source of transferring data between locations when using cables is not practical, such as with satellite and microwave systems. </a:t>
            </a:r>
          </a:p>
        </p:txBody>
      </p:sp>
      <p:sp>
        <p:nvSpPr>
          <p:cNvPr id="4" name="Slide Number Placeholder 3"/>
          <p:cNvSpPr>
            <a:spLocks noGrp="1"/>
          </p:cNvSpPr>
          <p:nvPr>
            <p:ph type="sldNum" sz="quarter" idx="10"/>
          </p:nvPr>
        </p:nvSpPr>
        <p:spPr/>
        <p:txBody>
          <a:bodyPr/>
          <a:lstStyle/>
          <a:p>
            <a:fld id="{E376C27E-1E82-479A-99F2-BEB202CCAE81}" type="slidenum">
              <a:rPr lang="en-US" smtClean="0"/>
              <a:t>16</a:t>
            </a:fld>
            <a:endParaRPr lang="en-US"/>
          </a:p>
        </p:txBody>
      </p:sp>
    </p:spTree>
    <p:extLst>
      <p:ext uri="{BB962C8B-B14F-4D97-AF65-F5344CB8AC3E}">
        <p14:creationId xmlns:p14="http://schemas.microsoft.com/office/powerpoint/2010/main" val="3837334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Wi-Fi is the common name for the wireless networking technology that's used for almost all home and business networks today, often referred to by its standard number: IEEE 802.11. </a:t>
            </a:r>
          </a:p>
          <a:p>
            <a:pPr marL="171450" indent="-171450">
              <a:buFont typeface="Arial" panose="020B0604020202020204" pitchFamily="34" charset="0"/>
              <a:buChar char="•"/>
            </a:pPr>
            <a:r>
              <a:rPr lang="en-US" dirty="0"/>
              <a:t>Whenever you use wireless networking to access the Internet at your home or workplace or in a public location such as a cafe or library, you are using Wi-Fi. </a:t>
            </a:r>
          </a:p>
          <a:p>
            <a:pPr marL="171450" indent="-171450">
              <a:buFont typeface="Arial" panose="020B0604020202020204" pitchFamily="34" charset="0"/>
              <a:buChar char="•"/>
            </a:pPr>
            <a:r>
              <a:rPr lang="en-US" dirty="0"/>
              <a:t>There have been different versions of the Wi-Fi standard since its original development. The popular version today is 802.11n, which can carry up to 600 Mbps of data over a range of up to 230 feet indoors or 840 feet outdoors. </a:t>
            </a:r>
          </a:p>
          <a:p>
            <a:pPr marL="171450" indent="-171450">
              <a:buFont typeface="Arial" panose="020B0604020202020204" pitchFamily="34" charset="0"/>
              <a:buChar char="•"/>
            </a:pPr>
            <a:r>
              <a:rPr lang="en-US" dirty="0"/>
              <a:t>An update to it called 802.11ac has recently been approved; it may already be incorporated into networking devices you can buy in stores by the time you read this. 802.11ac has a maximum throughput of 1.3 </a:t>
            </a:r>
            <a:r>
              <a:rPr lang="en-US" dirty="0" err="1"/>
              <a:t>Gbps</a:t>
            </a:r>
            <a:r>
              <a:rPr lang="en-US" dirty="0"/>
              <a:t>, more than doubling the capacity of 802.11n. Table 13.1 lists the different Wi-Fi standards and their speeds and distances.</a:t>
            </a:r>
          </a:p>
        </p:txBody>
      </p:sp>
      <p:sp>
        <p:nvSpPr>
          <p:cNvPr id="4" name="Slide Number Placeholder 3"/>
          <p:cNvSpPr>
            <a:spLocks noGrp="1"/>
          </p:cNvSpPr>
          <p:nvPr>
            <p:ph type="sldNum" sz="quarter" idx="10"/>
          </p:nvPr>
        </p:nvSpPr>
        <p:spPr/>
        <p:txBody>
          <a:bodyPr/>
          <a:lstStyle/>
          <a:p>
            <a:fld id="{E376C27E-1E82-479A-99F2-BEB202CCAE81}" type="slidenum">
              <a:rPr lang="en-US" smtClean="0"/>
              <a:t>17</a:t>
            </a:fld>
            <a:endParaRPr lang="en-US"/>
          </a:p>
        </p:txBody>
      </p:sp>
    </p:spTree>
    <p:extLst>
      <p:ext uri="{BB962C8B-B14F-4D97-AF65-F5344CB8AC3E}">
        <p14:creationId xmlns:p14="http://schemas.microsoft.com/office/powerpoint/2010/main" val="2065877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Bluetooth is a wireless technology used to connect individual devices to one another in close proximity. It is most commonly used to connect a computer to an input or output device. </a:t>
            </a:r>
          </a:p>
          <a:p>
            <a:pPr marL="171450" indent="-171450">
              <a:buFont typeface="Arial" panose="020B0604020202020204" pitchFamily="34" charset="0"/>
              <a:buChar char="•"/>
            </a:pPr>
            <a:r>
              <a:rPr lang="en-US" dirty="0"/>
              <a:t>For example, you might have a Bluetooth headphone that you use with your smartphone, or you might have a Bluetooth-enabled printer that you can use with your notebook PC. </a:t>
            </a:r>
          </a:p>
          <a:p>
            <a:pPr marL="171450" indent="-171450">
              <a:buFont typeface="Arial" panose="020B0604020202020204" pitchFamily="34" charset="0"/>
              <a:buChar char="•"/>
            </a:pPr>
            <a:r>
              <a:rPr lang="en-US" dirty="0"/>
              <a:t>A personal area network (PAN) forms when the devices are within range of each other and they are paired (by using software to authenticate them to one another). When the devices are no longer in range of one another, the PAN stops. </a:t>
            </a:r>
          </a:p>
          <a:p>
            <a:pPr marL="171450" indent="-171450">
              <a:buFont typeface="Arial" panose="020B0604020202020204" pitchFamily="34" charset="0"/>
              <a:buChar char="•"/>
            </a:pPr>
            <a:r>
              <a:rPr lang="en-US" dirty="0"/>
              <a:t>Bluetooth is limited to about 20 feet in range, so it isn't a practical technology to use for wireless networking in general (such as to share an Internet connection with computers all over a home or office). </a:t>
            </a:r>
          </a:p>
        </p:txBody>
      </p:sp>
      <p:sp>
        <p:nvSpPr>
          <p:cNvPr id="4" name="Slide Number Placeholder 3"/>
          <p:cNvSpPr>
            <a:spLocks noGrp="1"/>
          </p:cNvSpPr>
          <p:nvPr>
            <p:ph type="sldNum" sz="quarter" idx="10"/>
          </p:nvPr>
        </p:nvSpPr>
        <p:spPr/>
        <p:txBody>
          <a:bodyPr/>
          <a:lstStyle/>
          <a:p>
            <a:fld id="{E376C27E-1E82-479A-99F2-BEB202CCAE81}" type="slidenum">
              <a:rPr lang="en-US" smtClean="0"/>
              <a:t>18</a:t>
            </a:fld>
            <a:endParaRPr lang="en-US"/>
          </a:p>
        </p:txBody>
      </p:sp>
    </p:spTree>
    <p:extLst>
      <p:ext uri="{BB962C8B-B14F-4D97-AF65-F5344CB8AC3E}">
        <p14:creationId xmlns:p14="http://schemas.microsoft.com/office/powerpoint/2010/main" val="4086266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Infrared technology uses light waves to “beam” information from device to device. </a:t>
            </a:r>
          </a:p>
          <a:p>
            <a:pPr marL="171450" indent="-171450">
              <a:buFont typeface="Arial" panose="020B0604020202020204" pitchFamily="34" charset="0"/>
              <a:buChar char="•"/>
            </a:pPr>
            <a:r>
              <a:rPr lang="en-US" dirty="0"/>
              <a:t>Infrared was the method of choice for connecting wireless peripherals a decade or so ago, but Bluetooth has mainly superseded it today. However, infrared is still used for most remote controls for TVs and other home theater components. </a:t>
            </a:r>
          </a:p>
          <a:p>
            <a:pPr marL="171450" indent="-171450">
              <a:buFont typeface="Arial" panose="020B0604020202020204" pitchFamily="34" charset="0"/>
              <a:buChar char="•"/>
            </a:pPr>
            <a:r>
              <a:rPr lang="en-US" dirty="0"/>
              <a:t>The main drawback of infrared transmission is that it must have a clear line of sight between the two points. The standard for an infrared connection is IrDA (short for Infrared Data Association, the organization that created and manages the standard). </a:t>
            </a:r>
          </a:p>
        </p:txBody>
      </p:sp>
      <p:sp>
        <p:nvSpPr>
          <p:cNvPr id="4" name="Slide Number Placeholder 3"/>
          <p:cNvSpPr>
            <a:spLocks noGrp="1"/>
          </p:cNvSpPr>
          <p:nvPr>
            <p:ph type="sldNum" sz="quarter" idx="10"/>
          </p:nvPr>
        </p:nvSpPr>
        <p:spPr/>
        <p:txBody>
          <a:bodyPr/>
          <a:lstStyle/>
          <a:p>
            <a:fld id="{E376C27E-1E82-479A-99F2-BEB202CCAE81}" type="slidenum">
              <a:rPr lang="en-US" smtClean="0"/>
              <a:t>19</a:t>
            </a:fld>
            <a:endParaRPr lang="en-US"/>
          </a:p>
        </p:txBody>
      </p:sp>
    </p:spTree>
    <p:extLst>
      <p:ext uri="{BB962C8B-B14F-4D97-AF65-F5344CB8AC3E}">
        <p14:creationId xmlns:p14="http://schemas.microsoft.com/office/powerpoint/2010/main" val="3645356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22BC6-F804-4529-93B8-52E5D5D05107}" type="slidenum">
              <a:rPr lang="en-US" smtClean="0"/>
              <a:t>25</a:t>
            </a:fld>
            <a:endParaRPr lang="en-US"/>
          </a:p>
        </p:txBody>
      </p:sp>
    </p:spTree>
    <p:extLst>
      <p:ext uri="{BB962C8B-B14F-4D97-AF65-F5344CB8AC3E}">
        <p14:creationId xmlns:p14="http://schemas.microsoft.com/office/powerpoint/2010/main" val="236206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Networking is nearly everywhere, and many of our everyday activities are enabled or assisted by computer networking, even the activities that might not on the surface seem to have anything to do with it. </a:t>
            </a:r>
          </a:p>
          <a:p>
            <a:pPr marL="171450" indent="-171450">
              <a:buFont typeface="Arial" panose="020B0604020202020204" pitchFamily="34" charset="0"/>
              <a:buChar char="•"/>
            </a:pPr>
            <a:r>
              <a:rPr lang="en-US" dirty="0"/>
              <a:t>For example, when you withdraw funds at your local bank branch, the bank verifies your account balance on the bank's main server at the home office. </a:t>
            </a:r>
          </a:p>
          <a:p>
            <a:pPr marL="171450" indent="-171450">
              <a:buFont typeface="Arial" panose="020B0604020202020204" pitchFamily="34" charset="0"/>
              <a:buChar char="•"/>
            </a:pPr>
            <a:r>
              <a:rPr lang="en-US" dirty="0"/>
              <a:t>When you buy an item at your local discount chain store and pay for your purchase with a credit card, the digital cash register's software checks a credit card verification server to make sure your card is valid before charging your purchase. </a:t>
            </a:r>
          </a:p>
          <a:p>
            <a:pPr marL="171450" indent="-171450">
              <a:buFont typeface="Arial" panose="020B0604020202020204" pitchFamily="34" charset="0"/>
              <a:buChar char="•"/>
            </a:pPr>
            <a:r>
              <a:rPr lang="en-US" dirty="0"/>
              <a:t>It then sends the information to the store's internal inventory management system via the local network. </a:t>
            </a:r>
          </a:p>
          <a:p>
            <a:pPr marL="171450" indent="-171450">
              <a:buFont typeface="Arial" panose="020B0604020202020204" pitchFamily="34" charset="0"/>
              <a:buChar char="•"/>
            </a:pPr>
            <a:r>
              <a:rPr lang="en-US" dirty="0"/>
              <a:t>The local server then sends an updated inventory report to the company's web server, so that someone ordering from the store's website will know that the item is no longer in stock. </a:t>
            </a:r>
          </a:p>
          <a:p>
            <a:pPr marL="171450" indent="-171450">
              <a:buFont typeface="Arial" panose="020B0604020202020204" pitchFamily="34" charset="0"/>
              <a:buChar char="•"/>
            </a:pPr>
            <a:r>
              <a:rPr lang="en-US" dirty="0"/>
              <a:t>When you call your mother on your cell phone on the way home to tell her about your purchase, your call goes through the wireless network for your cell phone provider</a:t>
            </a:r>
          </a:p>
        </p:txBody>
      </p:sp>
      <p:sp>
        <p:nvSpPr>
          <p:cNvPr id="4" name="Slide Number Placeholder 3"/>
          <p:cNvSpPr>
            <a:spLocks noGrp="1"/>
          </p:cNvSpPr>
          <p:nvPr>
            <p:ph type="sldNum" sz="quarter" idx="10"/>
          </p:nvPr>
        </p:nvSpPr>
        <p:spPr/>
        <p:txBody>
          <a:bodyPr/>
          <a:lstStyle/>
          <a:p>
            <a:fld id="{E376C27E-1E82-479A-99F2-BEB202CCAE81}" type="slidenum">
              <a:rPr lang="en-US" smtClean="0"/>
              <a:t>3</a:t>
            </a:fld>
            <a:endParaRPr lang="en-US"/>
          </a:p>
        </p:txBody>
      </p:sp>
    </p:spTree>
    <p:extLst>
      <p:ext uri="{BB962C8B-B14F-4D97-AF65-F5344CB8AC3E}">
        <p14:creationId xmlns:p14="http://schemas.microsoft.com/office/powerpoint/2010/main" val="3818306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522BC6-F804-4529-93B8-52E5D5D05107}" type="slidenum">
              <a:rPr lang="en-US" smtClean="0"/>
              <a:t>28</a:t>
            </a:fld>
            <a:endParaRPr lang="en-US"/>
          </a:p>
        </p:txBody>
      </p:sp>
    </p:spTree>
    <p:extLst>
      <p:ext uri="{BB962C8B-B14F-4D97-AF65-F5344CB8AC3E}">
        <p14:creationId xmlns:p14="http://schemas.microsoft.com/office/powerpoint/2010/main" val="259330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22BC6-F804-4529-93B8-52E5D5D05107}" type="slidenum">
              <a:rPr lang="en-US" smtClean="0"/>
              <a:t>32</a:t>
            </a:fld>
            <a:endParaRPr lang="en-US"/>
          </a:p>
        </p:txBody>
      </p:sp>
    </p:spTree>
    <p:extLst>
      <p:ext uri="{BB962C8B-B14F-4D97-AF65-F5344CB8AC3E}">
        <p14:creationId xmlns:p14="http://schemas.microsoft.com/office/powerpoint/2010/main" val="418259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49</a:t>
            </a:fld>
            <a:endParaRPr lang="en-US"/>
          </a:p>
        </p:txBody>
      </p:sp>
    </p:spTree>
    <p:extLst>
      <p:ext uri="{BB962C8B-B14F-4D97-AF65-F5344CB8AC3E}">
        <p14:creationId xmlns:p14="http://schemas.microsoft.com/office/powerpoint/2010/main" val="268487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worldwide network ever created was the telephone network, predating computers by many decades. </a:t>
            </a:r>
          </a:p>
          <a:p>
            <a:pPr marL="171450" indent="-171450">
              <a:buFont typeface="Arial" panose="020B0604020202020204" pitchFamily="34" charset="0"/>
              <a:buChar char="•"/>
            </a:pPr>
            <a:r>
              <a:rPr lang="en-US" dirty="0"/>
              <a:t>This network is an example of a circuit-switched network. </a:t>
            </a:r>
          </a:p>
          <a:p>
            <a:pPr marL="171450" indent="-171450">
              <a:buFont typeface="Arial" panose="020B0604020202020204" pitchFamily="34" charset="0"/>
              <a:buChar char="•"/>
            </a:pPr>
            <a:r>
              <a:rPr lang="en-US" dirty="0"/>
              <a:t>It works by creating a point-to-point circuit between the two locations, as shown in Figure 13.1. </a:t>
            </a:r>
          </a:p>
          <a:p>
            <a:pPr marL="171450" indent="-171450">
              <a:buFont typeface="Arial" panose="020B0604020202020204" pitchFamily="34" charset="0"/>
              <a:buChar char="•"/>
            </a:pPr>
            <a:r>
              <a:rPr lang="en-US" dirty="0"/>
              <a:t>The telephone network creates a pathway between the two points, and that pathway remains open for the duration of the phone call. </a:t>
            </a:r>
          </a:p>
          <a:p>
            <a:pPr marL="171450" indent="-171450">
              <a:buFont typeface="Arial" panose="020B0604020202020204" pitchFamily="34" charset="0"/>
              <a:buChar char="•"/>
            </a:pPr>
            <a:r>
              <a:rPr lang="en-US" dirty="0"/>
              <a:t>Networks can be public or private. The public telephone system—the whole of the world's circuit-switched telephone networks—is known as the public-switched telephone network (PSTN). </a:t>
            </a:r>
          </a:p>
        </p:txBody>
      </p:sp>
      <p:sp>
        <p:nvSpPr>
          <p:cNvPr id="4" name="Slide Number Placeholder 3"/>
          <p:cNvSpPr>
            <a:spLocks noGrp="1"/>
          </p:cNvSpPr>
          <p:nvPr>
            <p:ph type="sldNum" sz="quarter" idx="10"/>
          </p:nvPr>
        </p:nvSpPr>
        <p:spPr/>
        <p:txBody>
          <a:bodyPr/>
          <a:lstStyle/>
          <a:p>
            <a:fld id="{E376C27E-1E82-479A-99F2-BEB202CCAE81}" type="slidenum">
              <a:rPr lang="en-US" smtClean="0"/>
              <a:t>4</a:t>
            </a:fld>
            <a:endParaRPr lang="en-US"/>
          </a:p>
        </p:txBody>
      </p:sp>
    </p:spTree>
    <p:extLst>
      <p:ext uri="{BB962C8B-B14F-4D97-AF65-F5344CB8AC3E}">
        <p14:creationId xmlns:p14="http://schemas.microsoft.com/office/powerpoint/2010/main" val="256368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contrast, computer networks are packet-switched networks. </a:t>
            </a:r>
          </a:p>
          <a:p>
            <a:pPr marL="171450" indent="-171450">
              <a:buFont typeface="Arial" panose="020B0604020202020204" pitchFamily="34" charset="0"/>
              <a:buChar char="•"/>
            </a:pPr>
            <a:r>
              <a:rPr lang="en-US" dirty="0"/>
              <a:t>A communication channel does not remain open between two points for an entire conversation; instead, the data is broken up at the sending end into small packets, each with an electronic envelope around it that states the source and the destination, and sent individually to the receiver. </a:t>
            </a:r>
          </a:p>
          <a:p>
            <a:pPr marL="171450" indent="-171450">
              <a:buFont typeface="Arial" panose="020B0604020202020204" pitchFamily="34" charset="0"/>
              <a:buChar char="•"/>
            </a:pPr>
            <a:r>
              <a:rPr lang="en-US" dirty="0"/>
              <a:t>Depending on the network traffic, each packet may take a different route to the destination, but when they arrive they are unpacked and reassembled into the original message, as in Figure 13.2. </a:t>
            </a:r>
          </a:p>
        </p:txBody>
      </p:sp>
      <p:sp>
        <p:nvSpPr>
          <p:cNvPr id="4" name="Slide Number Placeholder 3"/>
          <p:cNvSpPr>
            <a:spLocks noGrp="1"/>
          </p:cNvSpPr>
          <p:nvPr>
            <p:ph type="sldNum" sz="quarter" idx="10"/>
          </p:nvPr>
        </p:nvSpPr>
        <p:spPr/>
        <p:txBody>
          <a:bodyPr/>
          <a:lstStyle/>
          <a:p>
            <a:fld id="{E376C27E-1E82-479A-99F2-BEB202CCAE81}" type="slidenum">
              <a:rPr lang="en-US" smtClean="0"/>
              <a:t>5</a:t>
            </a:fld>
            <a:endParaRPr lang="en-US"/>
          </a:p>
        </p:txBody>
      </p:sp>
    </p:spTree>
    <p:extLst>
      <p:ext uri="{BB962C8B-B14F-4D97-AF65-F5344CB8AC3E}">
        <p14:creationId xmlns:p14="http://schemas.microsoft.com/office/powerpoint/2010/main" val="242189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Internet is the world's largest computer network. It is not owned or maintained by any one company; instead, it is a cooperative effort among many companies and governments, with multiple standards organizations managing the rules for its operation. </a:t>
            </a:r>
          </a:p>
          <a:p>
            <a:pPr marL="171450" indent="-171450">
              <a:buFont typeface="Arial" panose="020B0604020202020204" pitchFamily="34" charset="0"/>
              <a:buChar char="•"/>
            </a:pPr>
            <a:r>
              <a:rPr lang="en-US" dirty="0"/>
              <a:t>The Internet is a packet-switched network with a worldwide addressing system. </a:t>
            </a:r>
          </a:p>
          <a:p>
            <a:pPr marL="171450" indent="-171450">
              <a:buFont typeface="Arial" panose="020B0604020202020204" pitchFamily="34" charset="0"/>
              <a:buChar char="•"/>
            </a:pPr>
            <a:r>
              <a:rPr lang="en-US" dirty="0"/>
              <a:t>The Internet uses various protocols (rules) that all participating computers have standardized on, so that services like the web, email, and instant messaging work the same everywhere. </a:t>
            </a:r>
          </a:p>
          <a:p>
            <a:pPr marL="171450" indent="-171450">
              <a:buFont typeface="Arial" panose="020B0604020202020204" pitchFamily="34" charset="0"/>
              <a:buChar char="•"/>
            </a:pPr>
            <a:r>
              <a:rPr lang="en-US" dirty="0"/>
              <a:t>Most companies and individuals don't connect directly to the Internet; instead, they connect to an Internet service provider (ISP), which in turn connects to the Internet</a:t>
            </a:r>
          </a:p>
          <a:p>
            <a:pPr marL="171450" indent="-171450">
              <a:buFont typeface="Arial" panose="020B0604020202020204" pitchFamily="34" charset="0"/>
              <a:buChar char="•"/>
            </a:pPr>
            <a:r>
              <a:rPr lang="en-US" dirty="0"/>
              <a:t>The Internet is based on a protocol stack (a set of protocols) called Transmission Control Protocol/Internet Protocol (TCP/IP). TCP/IP provides a common set of standards by which data can be sent and received. It is used not only on the Internet, but in most private networks today as well. One of the key features of TCP/IP is IP addressing, which is a means of uniquely identifying each connected computer on the network by a numeric value</a:t>
            </a:r>
          </a:p>
        </p:txBody>
      </p:sp>
      <p:sp>
        <p:nvSpPr>
          <p:cNvPr id="4" name="Slide Number Placeholder 3"/>
          <p:cNvSpPr>
            <a:spLocks noGrp="1"/>
          </p:cNvSpPr>
          <p:nvPr>
            <p:ph type="sldNum" sz="quarter" idx="10"/>
          </p:nvPr>
        </p:nvSpPr>
        <p:spPr/>
        <p:txBody>
          <a:bodyPr/>
          <a:lstStyle/>
          <a:p>
            <a:fld id="{E376C27E-1E82-479A-99F2-BEB202CCAE81}" type="slidenum">
              <a:rPr lang="en-US" smtClean="0"/>
              <a:t>6</a:t>
            </a:fld>
            <a:endParaRPr lang="en-US"/>
          </a:p>
        </p:txBody>
      </p:sp>
    </p:spTree>
    <p:extLst>
      <p:ext uri="{BB962C8B-B14F-4D97-AF65-F5344CB8AC3E}">
        <p14:creationId xmlns:p14="http://schemas.microsoft.com/office/powerpoint/2010/main" val="221556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companies maintain high-speed connections between their locations. </a:t>
            </a:r>
          </a:p>
          <a:p>
            <a:pPr marL="171450" indent="-171450">
              <a:buFont typeface="Arial" panose="020B0604020202020204" pitchFamily="34" charset="0"/>
              <a:buChar char="•"/>
            </a:pPr>
            <a:r>
              <a:rPr lang="en-US" dirty="0"/>
              <a:t>They can do so by leasing a line running their own, or using the existing pathways of the Internet. </a:t>
            </a:r>
          </a:p>
          <a:p>
            <a:pPr marL="171450" indent="-171450">
              <a:buFont typeface="Arial" panose="020B0604020202020204" pitchFamily="34" charset="0"/>
              <a:buChar char="•"/>
            </a:pPr>
            <a:r>
              <a:rPr lang="en-US" dirty="0"/>
              <a:t>Using the Internet is the most cost-effective method, but not the most reliable method, because the connection can be affected by Internet traffic problems and connections that other companies control and maintain. </a:t>
            </a:r>
          </a:p>
          <a:p>
            <a:pPr marL="171450" indent="-171450">
              <a:buFont typeface="Arial" panose="020B0604020202020204" pitchFamily="34" charset="0"/>
              <a:buChar char="•"/>
            </a:pPr>
            <a:r>
              <a:rPr lang="en-US" dirty="0"/>
              <a:t>Using the Internet is also not very secure; it's an open system, and data being sent and received can easily be snooped. </a:t>
            </a:r>
          </a:p>
          <a:p>
            <a:pPr marL="171450" indent="-171450">
              <a:buFont typeface="Arial" panose="020B0604020202020204" pitchFamily="34" charset="0"/>
              <a:buChar char="•"/>
            </a:pPr>
            <a:r>
              <a:rPr lang="en-US" dirty="0"/>
              <a:t>To tighten the security when using the Internet as a conduit (a pipe or passage through which</a:t>
            </a:r>
            <a:r>
              <a:rPr lang="en-US" baseline="0" dirty="0"/>
              <a:t> water, gas passes)</a:t>
            </a:r>
            <a:r>
              <a:rPr lang="en-US" dirty="0"/>
              <a:t>, many companies use a software technology called virtual private networking (VPN). VPN technology creates a secure, tamper-resistant data tunnel between two points on the Internet, so that sensitive information can be exchanged securely, as in Figure 13.3. </a:t>
            </a:r>
          </a:p>
          <a:p>
            <a:pPr marL="171450" indent="-171450">
              <a:buFont typeface="Arial" panose="020B0604020202020204" pitchFamily="34" charset="0"/>
              <a:buChar char="•"/>
            </a:pPr>
            <a:r>
              <a:rPr lang="en-US" dirty="0"/>
              <a:t>A VPN allows an employee who is working outside of the company's main building to connect to any of the internal network resources, just as if he or she were in the building</a:t>
            </a:r>
          </a:p>
        </p:txBody>
      </p:sp>
      <p:sp>
        <p:nvSpPr>
          <p:cNvPr id="4" name="Slide Number Placeholder 3"/>
          <p:cNvSpPr>
            <a:spLocks noGrp="1"/>
          </p:cNvSpPr>
          <p:nvPr>
            <p:ph type="sldNum" sz="quarter" idx="10"/>
          </p:nvPr>
        </p:nvSpPr>
        <p:spPr/>
        <p:txBody>
          <a:bodyPr/>
          <a:lstStyle/>
          <a:p>
            <a:fld id="{E376C27E-1E82-479A-99F2-BEB202CCAE81}" type="slidenum">
              <a:rPr lang="en-US" smtClean="0"/>
              <a:t>7</a:t>
            </a:fld>
            <a:endParaRPr lang="en-US"/>
          </a:p>
        </p:txBody>
      </p:sp>
    </p:spTree>
    <p:extLst>
      <p:ext uri="{BB962C8B-B14F-4D97-AF65-F5344CB8AC3E}">
        <p14:creationId xmlns:p14="http://schemas.microsoft.com/office/powerpoint/2010/main" val="37043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satellite is a transmitter/receiver unit that orbits the Earth, more than 22,000 miles up. </a:t>
            </a:r>
          </a:p>
          <a:p>
            <a:pPr marL="171450" indent="-171450">
              <a:buFont typeface="Arial" panose="020B0604020202020204" pitchFamily="34" charset="0"/>
              <a:buChar char="•"/>
            </a:pPr>
            <a:r>
              <a:rPr lang="en-US" dirty="0"/>
              <a:t>Satellites are in geosynchronous orbit (that is, their orbit is synchronized with the Earth's orbit), so they do not appear to change in position compared to any location on Earth. A satellite contains transponders, which are two-way radios that communicate with stations on the ground. Satellites are used to quickly send information between two points on Earth that are physically separated by a great distance. </a:t>
            </a:r>
          </a:p>
          <a:p>
            <a:pPr marL="171450" indent="-171450">
              <a:buFont typeface="Arial" panose="020B0604020202020204" pitchFamily="34" charset="0"/>
              <a:buChar char="•"/>
            </a:pPr>
            <a:r>
              <a:rPr lang="en-US" dirty="0"/>
              <a:t>For example, when the Olympics are held in one country, satellites are used to broadcast the video of each competition nearly instantly to every other country. Satellites are also used for services like satellite radio (Sirius/XM, for example) and satellite TV broadcasts such as DirecTV and Dish Network (see Figure 13.4). </a:t>
            </a:r>
          </a:p>
          <a:p>
            <a:pPr marL="171450" indent="-171450">
              <a:buFont typeface="Arial" panose="020B0604020202020204" pitchFamily="34" charset="0"/>
              <a:buChar char="•"/>
            </a:pPr>
            <a:r>
              <a:rPr lang="en-US" dirty="0"/>
              <a:t>Some Internet services also use satellites to provide Internet access to areas where other high-speed connection technologies are not available. </a:t>
            </a:r>
          </a:p>
        </p:txBody>
      </p:sp>
      <p:sp>
        <p:nvSpPr>
          <p:cNvPr id="4" name="Slide Number Placeholder 3"/>
          <p:cNvSpPr>
            <a:spLocks noGrp="1"/>
          </p:cNvSpPr>
          <p:nvPr>
            <p:ph type="sldNum" sz="quarter" idx="10"/>
          </p:nvPr>
        </p:nvSpPr>
        <p:spPr/>
        <p:txBody>
          <a:bodyPr/>
          <a:lstStyle/>
          <a:p>
            <a:fld id="{E376C27E-1E82-479A-99F2-BEB202CCAE81}" type="slidenum">
              <a:rPr lang="en-US" smtClean="0"/>
              <a:t>8</a:t>
            </a:fld>
            <a:endParaRPr lang="en-US"/>
          </a:p>
        </p:txBody>
      </p:sp>
    </p:spTree>
    <p:extLst>
      <p:ext uri="{BB962C8B-B14F-4D97-AF65-F5344CB8AC3E}">
        <p14:creationId xmlns:p14="http://schemas.microsoft.com/office/powerpoint/2010/main" val="174614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Cellular telephone companies have their own data networks, using a combination of satellites, cables, and on-ground towers with transmitters and receivers on them. </a:t>
            </a:r>
          </a:p>
          <a:p>
            <a:pPr marL="171450" indent="-171450">
              <a:buFont typeface="Arial" panose="020B0604020202020204" pitchFamily="34" charset="0"/>
              <a:buChar char="•"/>
            </a:pPr>
            <a:r>
              <a:rPr lang="en-US" dirty="0"/>
              <a:t>Calls connect to the cell tower that is closest to the phone's current location, and that cell tower then taps into the larger telecommunications network via satellites and cables. </a:t>
            </a:r>
          </a:p>
          <a:p>
            <a:pPr marL="171450" indent="-171450">
              <a:buFont typeface="Arial" panose="020B0604020202020204" pitchFamily="34" charset="0"/>
              <a:buChar char="•"/>
            </a:pPr>
            <a:r>
              <a:rPr lang="en-US" b="1" dirty="0"/>
              <a:t>smartphone </a:t>
            </a:r>
            <a:r>
              <a:rPr lang="en-US" dirty="0"/>
              <a:t>A cellular phone that includes computer applications and Internet access capability. </a:t>
            </a:r>
          </a:p>
          <a:p>
            <a:pPr marL="171450" indent="-171450">
              <a:buFont typeface="Arial" panose="020B0604020202020204" pitchFamily="34" charset="0"/>
              <a:buChar char="•"/>
            </a:pPr>
            <a:r>
              <a:rPr lang="en-US" b="1" dirty="0"/>
              <a:t>tether</a:t>
            </a:r>
            <a:r>
              <a:rPr lang="en-US" dirty="0"/>
              <a:t> To connect a smartphone to a computer so that the computer can use the smartphone's Internet access. </a:t>
            </a:r>
          </a:p>
          <a:p>
            <a:pPr marL="171450" indent="-171450">
              <a:buFont typeface="Arial" panose="020B0604020202020204" pitchFamily="34" charset="0"/>
              <a:buChar char="•"/>
            </a:pPr>
            <a:r>
              <a:rPr lang="en-US" dirty="0"/>
              <a:t>Some cell phone networks can also be used to access the Internet (see Figure 13.5). You can access the Internet on a smartphone (a cell phone that includes computer functionality), and you can tether (connect) a smartphone to a computer and use the phone as a modem to allow the computer Internet access. </a:t>
            </a:r>
          </a:p>
        </p:txBody>
      </p:sp>
      <p:sp>
        <p:nvSpPr>
          <p:cNvPr id="4" name="Slide Number Placeholder 3"/>
          <p:cNvSpPr>
            <a:spLocks noGrp="1"/>
          </p:cNvSpPr>
          <p:nvPr>
            <p:ph type="sldNum" sz="quarter" idx="10"/>
          </p:nvPr>
        </p:nvSpPr>
        <p:spPr/>
        <p:txBody>
          <a:bodyPr/>
          <a:lstStyle/>
          <a:p>
            <a:fld id="{E376C27E-1E82-479A-99F2-BEB202CCAE81}" type="slidenum">
              <a:rPr lang="en-US" smtClean="0"/>
              <a:t>9</a:t>
            </a:fld>
            <a:endParaRPr lang="en-US"/>
          </a:p>
        </p:txBody>
      </p:sp>
    </p:spTree>
    <p:extLst>
      <p:ext uri="{BB962C8B-B14F-4D97-AF65-F5344CB8AC3E}">
        <p14:creationId xmlns:p14="http://schemas.microsoft.com/office/powerpoint/2010/main" val="31704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10</a:t>
            </a:fld>
            <a:endParaRPr lang="en-US"/>
          </a:p>
        </p:txBody>
      </p:sp>
    </p:spTree>
    <p:extLst>
      <p:ext uri="{BB962C8B-B14F-4D97-AF65-F5344CB8AC3E}">
        <p14:creationId xmlns:p14="http://schemas.microsoft.com/office/powerpoint/2010/main" val="2673941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E5A74E0-990B-4BB8-81E3-BF9FB0433BA3}" type="datetime1">
              <a:rPr lang="en-US" smtClean="0"/>
              <a:t>2020-12-10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418" y="0"/>
            <a:ext cx="1936623" cy="801494"/>
          </a:xfrm>
          <a:prstGeom prst="rect">
            <a:avLst/>
          </a:prstGeom>
        </p:spPr>
      </p:pic>
    </p:spTree>
  </p:cSld>
  <p:clrMapOvr>
    <a:masterClrMapping/>
  </p:clrMapOvr>
  <p:transition spd="slow" advTm="37046">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7B23E-1D86-41A0-B18A-36FEC0F35BD9}" type="datetime1">
              <a:rPr lang="en-US" smtClean="0"/>
              <a:t>2020-12-10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transition spd="slow" advTm="37046">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D3C1F-64FD-44DA-98F9-E7E643E118E3}" type="datetime1">
              <a:rPr lang="en-US" smtClean="0"/>
              <a:t>2020-12-10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transition spd="slow" advTm="37046">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08989-BBCF-4069-B02C-2115FBFDF931}" type="datetime1">
              <a:rPr lang="en-US" smtClean="0"/>
              <a:t>2020-12-10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transition spd="slow" advTm="37046">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904FC0B-DA04-41CC-B81B-14A0E60E1FB3}" type="datetime1">
              <a:rPr lang="en-US" smtClean="0"/>
              <a:t>2020-12-10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4071" y="-29099"/>
            <a:ext cx="2204729" cy="912452"/>
          </a:xfrm>
          <a:prstGeom prst="rect">
            <a:avLst/>
          </a:prstGeom>
        </p:spPr>
      </p:pic>
    </p:spTree>
  </p:cSld>
  <p:clrMapOvr>
    <a:overrideClrMapping bg1="dk1" tx1="lt1" bg2="dk2" tx2="lt2" accent1="accent1" accent2="accent2" accent3="accent3" accent4="accent4" accent5="accent5" accent6="accent6" hlink="hlink" folHlink="folHlink"/>
  </p:clrMapOvr>
  <p:transition spd="slow" advTm="37046">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FB8031-19B7-4B66-ACB2-C13ED13AF18F}" type="datetime1">
              <a:rPr lang="en-US" smtClean="0"/>
              <a:t>2020-12-10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transition spd="slow" advTm="37046">
    <p:randomBar dir="vert"/>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2971A8-BAEE-435C-B2C7-59C44D75AC38}" type="datetime1">
              <a:rPr lang="en-US" smtClean="0"/>
              <a:t>2020-12-10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transition spd="slow" advTm="37046">
    <p:randomBar dir="vert"/>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BAE4A-46E8-4C08-AEFD-12A164198185}" type="datetime1">
              <a:rPr lang="en-US" smtClean="0"/>
              <a:t>2020-12-10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transition spd="slow" advTm="37046">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5EE63-3248-4C70-8D6A-CACEFEA64A64}" type="datetime1">
              <a:rPr lang="en-US" smtClean="0"/>
              <a:t>2020-12-10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transition spd="slow" advTm="37046">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E56DFF0-2B57-48C8-A1B8-F4CC295C8CDC}" type="datetime1">
              <a:rPr lang="en-US" smtClean="0"/>
              <a:t>2020-12-10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4071" y="-29099"/>
            <a:ext cx="2204729" cy="912452"/>
          </a:xfrm>
          <a:prstGeom prst="rect">
            <a:avLst/>
          </a:prstGeom>
        </p:spPr>
      </p:pic>
    </p:spTree>
  </p:cSld>
  <p:clrMapOvr>
    <a:masterClrMapping/>
  </p:clrMapOvr>
  <p:transition spd="slow" advTm="37046">
    <p:randomBar dir="vert"/>
  </p:transition>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849CD6EB-1176-4E46-A1A2-5B151355167C}" type="datetime1">
              <a:rPr lang="en-US" smtClean="0"/>
              <a:t>2020-12-10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4071" y="-29099"/>
            <a:ext cx="2204729" cy="912452"/>
          </a:xfrm>
          <a:prstGeom prst="rect">
            <a:avLst/>
          </a:prstGeom>
        </p:spPr>
      </p:pic>
    </p:spTree>
  </p:cSld>
  <p:clrMapOvr>
    <a:masterClrMapping/>
  </p:clrMapOvr>
  <p:transition spd="slow" advTm="37046">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C480E98-E9E8-4BBC-95ED-96A8780B0DE3}" type="datetime1">
              <a:rPr lang="en-US" smtClean="0"/>
              <a:t>2020-12-10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019118" y="-12700"/>
            <a:ext cx="1936623" cy="80149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7046">
    <p:randomBar dir="vert"/>
  </p:transition>
  <p:hf hdr="0" ftr="0" dt="0"/>
  <p:txStyles>
    <p:titleStyle>
      <a:lvl1pPr algn="l" defTabSz="914400" rtl="0" eaLnBrk="1" latinLnBrk="0" hangingPunct="1">
        <a:lnSpc>
          <a:spcPct val="90000"/>
        </a:lnSpc>
        <a:spcBef>
          <a:spcPct val="0"/>
        </a:spcBef>
        <a:buNone/>
        <a:defRPr sz="5100" b="0" i="0" u="none"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3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2.gif"/></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5.png"/><Relationship Id="rId4" Type="http://schemas.openxmlformats.org/officeDocument/2006/relationships/image" Target="../media/image12.gif"/></Relationships>
</file>

<file path=ppt/slides/_rels/slide3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eaLnBrk="1" hangingPunct="1"/>
            <a:r>
              <a:rPr lang="en-US" altLang="en-US" b="1" dirty="0">
                <a:solidFill>
                  <a:schemeClr val="bg1"/>
                </a:solidFill>
                <a:ea typeface="ＭＳ Ｐゴシック" panose="020B0600070205080204" pitchFamily="34" charset="-128"/>
              </a:rPr>
              <a:t>Instructor: &lt;</a:t>
            </a:r>
            <a:r>
              <a:rPr lang="en-US" altLang="en-US" b="1" dirty="0" err="1">
                <a:solidFill>
                  <a:schemeClr val="bg1"/>
                </a:solidFill>
                <a:ea typeface="ＭＳ Ｐゴシック" panose="020B0600070205080204" pitchFamily="34" charset="-128"/>
              </a:rPr>
              <a:t>Daw</a:t>
            </a:r>
            <a:r>
              <a:rPr lang="en-US" altLang="en-US" b="1" dirty="0">
                <a:solidFill>
                  <a:schemeClr val="bg1"/>
                </a:solidFill>
                <a:ea typeface="ＭＳ Ｐゴシック" panose="020B0600070205080204" pitchFamily="34" charset="-128"/>
              </a:rPr>
              <a:t> </a:t>
            </a:r>
            <a:r>
              <a:rPr lang="en-US" altLang="en-US" b="1" dirty="0" err="1">
                <a:solidFill>
                  <a:schemeClr val="bg1"/>
                </a:solidFill>
                <a:ea typeface="ＭＳ Ｐゴシック" panose="020B0600070205080204" pitchFamily="34" charset="-128"/>
              </a:rPr>
              <a:t>Khin</a:t>
            </a:r>
            <a:r>
              <a:rPr lang="en-US" altLang="en-US" b="1" dirty="0">
                <a:solidFill>
                  <a:schemeClr val="bg1"/>
                </a:solidFill>
                <a:ea typeface="ＭＳ Ｐゴシック" panose="020B0600070205080204" pitchFamily="34" charset="-128"/>
              </a:rPr>
              <a:t> </a:t>
            </a:r>
            <a:r>
              <a:rPr lang="en-US" altLang="en-US" b="1" dirty="0" err="1">
                <a:solidFill>
                  <a:schemeClr val="bg1"/>
                </a:solidFill>
                <a:ea typeface="ＭＳ Ｐゴシック" panose="020B0600070205080204" pitchFamily="34" charset="-128"/>
              </a:rPr>
              <a:t>Myat</a:t>
            </a:r>
            <a:r>
              <a:rPr lang="en-US" altLang="en-US" b="1" dirty="0">
                <a:solidFill>
                  <a:schemeClr val="bg1"/>
                </a:solidFill>
                <a:ea typeface="ＭＳ Ｐゴシック" panose="020B0600070205080204" pitchFamily="34" charset="-128"/>
              </a:rPr>
              <a:t> Thu&gt;</a:t>
            </a:r>
          </a:p>
        </p:txBody>
      </p:sp>
      <p:sp>
        <p:nvSpPr>
          <p:cNvPr id="3" name="Title 2"/>
          <p:cNvSpPr>
            <a:spLocks noGrp="1"/>
          </p:cNvSpPr>
          <p:nvPr>
            <p:ph type="ctrTitle"/>
          </p:nvPr>
        </p:nvSpPr>
        <p:spPr>
          <a:xfrm>
            <a:off x="3630706" y="1411940"/>
            <a:ext cx="5190564" cy="3920071"/>
          </a:xfrm>
        </p:spPr>
        <p:txBody>
          <a:bodyPr/>
          <a:lstStyle/>
          <a:p>
            <a:r>
              <a:rPr lang="en-US" sz="4000" b="1" dirty="0">
                <a:solidFill>
                  <a:schemeClr val="tx1"/>
                </a:solidFill>
              </a:rPr>
              <a:t>Chapter 13: Networking and Internet Basics</a:t>
            </a:r>
          </a:p>
        </p:txBody>
      </p:sp>
      <p:sp>
        <p:nvSpPr>
          <p:cNvPr id="2" name="Slide Number Placeholder 1"/>
          <p:cNvSpPr>
            <a:spLocks noGrp="1"/>
          </p:cNvSpPr>
          <p:nvPr>
            <p:ph type="sldNum" sz="quarter" idx="12"/>
          </p:nvPr>
        </p:nvSpPr>
        <p:spPr/>
        <p:txBody>
          <a:bodyPr/>
          <a:lstStyle/>
          <a:p>
            <a:fld id="{71766878-3199-4EAB-94E7-2D6D11070E14}" type="slidenum">
              <a:rPr lang="en-US" smtClean="0"/>
              <a:pPr/>
              <a:t>1</a:t>
            </a:fld>
            <a:endParaRPr lang="en-US" dirty="0"/>
          </a:p>
        </p:txBody>
      </p:sp>
    </p:spTree>
    <p:extLst>
      <p:ext uri="{BB962C8B-B14F-4D97-AF65-F5344CB8AC3E}">
        <p14:creationId xmlns:p14="http://schemas.microsoft.com/office/powerpoint/2010/main" val="982924307"/>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66" y="475149"/>
            <a:ext cx="10178322" cy="1492132"/>
          </a:xfrm>
        </p:spPr>
        <p:txBody>
          <a:bodyPr/>
          <a:lstStyle/>
          <a:p>
            <a:r>
              <a:rPr lang="en-US" dirty="0"/>
              <a:t>Ways of Classifying Networks</a:t>
            </a:r>
          </a:p>
        </p:txBody>
      </p:sp>
      <p:sp>
        <p:nvSpPr>
          <p:cNvPr id="3" name="Content Placeholder 2"/>
          <p:cNvSpPr>
            <a:spLocks noGrp="1"/>
          </p:cNvSpPr>
          <p:nvPr>
            <p:ph idx="1"/>
          </p:nvPr>
        </p:nvSpPr>
        <p:spPr>
          <a:xfrm>
            <a:off x="4027640" y="1933363"/>
            <a:ext cx="8672360" cy="4479714"/>
          </a:xfrm>
        </p:spPr>
        <p:txBody>
          <a:bodyPr/>
          <a:lstStyle/>
          <a:p>
            <a:pPr>
              <a:lnSpc>
                <a:spcPct val="150000"/>
              </a:lnSpc>
            </a:pPr>
            <a:r>
              <a:rPr lang="en-US" dirty="0"/>
              <a:t>Geographical Range</a:t>
            </a:r>
          </a:p>
          <a:p>
            <a:pPr>
              <a:lnSpc>
                <a:spcPct val="150000"/>
              </a:lnSpc>
            </a:pPr>
            <a:r>
              <a:rPr lang="en-US" dirty="0"/>
              <a:t>Peer-to-Peer and Client/Server</a:t>
            </a:r>
          </a:p>
          <a:p>
            <a:pPr>
              <a:lnSpc>
                <a:spcPct val="150000"/>
              </a:lnSpc>
            </a:pPr>
            <a:r>
              <a:rPr lang="en-US" dirty="0"/>
              <a:t>Intranets and Extranets</a:t>
            </a:r>
          </a:p>
          <a:p>
            <a:pPr>
              <a:lnSpc>
                <a:spcPct val="150000"/>
              </a:lnSpc>
            </a:pPr>
            <a:r>
              <a:rPr lang="en-US" dirty="0"/>
              <a:t>Ethernet</a:t>
            </a:r>
          </a:p>
          <a:p>
            <a:pPr>
              <a:lnSpc>
                <a:spcPct val="150000"/>
              </a:lnSpc>
            </a:pPr>
            <a:r>
              <a:rPr lang="en-US" dirty="0"/>
              <a:t>Wireless Technologies</a:t>
            </a:r>
          </a:p>
          <a:p>
            <a:pPr>
              <a:lnSpc>
                <a:spcPct val="150000"/>
              </a:lnSpc>
            </a:pPr>
            <a:endParaRPr lang="en-US" dirty="0"/>
          </a:p>
        </p:txBody>
      </p:sp>
      <p:pic>
        <p:nvPicPr>
          <p:cNvPr id="5" name="Picture 4">
            <a:extLst>
              <a:ext uri="{FF2B5EF4-FFF2-40B4-BE49-F238E27FC236}">
                <a16:creationId xmlns:a16="http://schemas.microsoft.com/office/drawing/2014/main" id="{C155D919-DD1D-C940-AB92-F7569C7D2B1C}"/>
              </a:ext>
            </a:extLst>
          </p:cNvPr>
          <p:cNvPicPr>
            <a:picLocks noChangeAspect="1"/>
          </p:cNvPicPr>
          <p:nvPr/>
        </p:nvPicPr>
        <p:blipFill>
          <a:blip r:embed="rId3"/>
          <a:stretch>
            <a:fillRect/>
          </a:stretch>
        </p:blipFill>
        <p:spPr>
          <a:xfrm>
            <a:off x="721549" y="1234103"/>
            <a:ext cx="3451909" cy="5623897"/>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10</a:t>
            </a:fld>
            <a:endParaRPr lang="en-US" dirty="0"/>
          </a:p>
        </p:txBody>
      </p:sp>
    </p:spTree>
    <p:extLst>
      <p:ext uri="{BB962C8B-B14F-4D97-AF65-F5344CB8AC3E}">
        <p14:creationId xmlns:p14="http://schemas.microsoft.com/office/powerpoint/2010/main" val="767653704"/>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by="(-#ppt_w*2)" calcmode="lin" valueType="num">
                                      <p:cBhvr rctx="PPT">
                                        <p:cTn id="20" dur="250" autoRev="1" fill="hold">
                                          <p:stCondLst>
                                            <p:cond delay="0"/>
                                          </p:stCondLst>
                                        </p:cTn>
                                        <p:tgtEl>
                                          <p:spTgt spid="3">
                                            <p:txEl>
                                              <p:pRg st="0" end="0"/>
                                            </p:txEl>
                                          </p:spTgt>
                                        </p:tgtEl>
                                        <p:attrNameLst>
                                          <p:attrName>ppt_w</p:attrName>
                                        </p:attrNameLst>
                                      </p:cBhvr>
                                    </p:anim>
                                    <p:anim by="(#ppt_w*0.50)" calcmode="lin" valueType="num">
                                      <p:cBhvr>
                                        <p:cTn id="21" dur="250" decel="50000" autoRev="1" fill="hold">
                                          <p:stCondLst>
                                            <p:cond delay="0"/>
                                          </p:stCondLst>
                                        </p:cTn>
                                        <p:tgtEl>
                                          <p:spTgt spid="3">
                                            <p:txEl>
                                              <p:pRg st="0" end="0"/>
                                            </p:txEl>
                                          </p:spTgt>
                                        </p:tgtEl>
                                        <p:attrNameLst>
                                          <p:attrName>ppt_x</p:attrName>
                                        </p:attrNameLst>
                                      </p:cBhvr>
                                    </p:anim>
                                    <p:anim from="(-#ppt_h/2)" to="(#ppt_y)" calcmode="lin" valueType="num">
                                      <p:cBhvr>
                                        <p:cTn id="22" dur="500" fill="hold">
                                          <p:stCondLst>
                                            <p:cond delay="0"/>
                                          </p:stCondLst>
                                        </p:cTn>
                                        <p:tgtEl>
                                          <p:spTgt spid="3">
                                            <p:txEl>
                                              <p:pRg st="0" end="0"/>
                                            </p:txEl>
                                          </p:spTgt>
                                        </p:tgtEl>
                                        <p:attrNameLst>
                                          <p:attrName>ppt_y</p:attrName>
                                        </p:attrNameLst>
                                      </p:cBhvr>
                                    </p:anim>
                                    <p:animRot by="21600000">
                                      <p:cBhvr>
                                        <p:cTn id="23" dur="500" fill="hold">
                                          <p:stCondLst>
                                            <p:cond delay="0"/>
                                          </p:stCondLst>
                                        </p:cTn>
                                        <p:tgtEl>
                                          <p:spTgt spid="3">
                                            <p:txEl>
                                              <p:pRg st="0" end="0"/>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 by="(-#ppt_w*2)" calcmode="lin" valueType="num">
                                      <p:cBhvr rctx="PPT">
                                        <p:cTn id="28" dur="250" autoRev="1" fill="hold">
                                          <p:stCondLst>
                                            <p:cond delay="0"/>
                                          </p:stCondLst>
                                        </p:cTn>
                                        <p:tgtEl>
                                          <p:spTgt spid="3">
                                            <p:txEl>
                                              <p:pRg st="1" end="1"/>
                                            </p:txEl>
                                          </p:spTgt>
                                        </p:tgtEl>
                                        <p:attrNameLst>
                                          <p:attrName>ppt_w</p:attrName>
                                        </p:attrNameLst>
                                      </p:cBhvr>
                                    </p:anim>
                                    <p:anim by="(#ppt_w*0.50)" calcmode="lin" valueType="num">
                                      <p:cBhvr>
                                        <p:cTn id="29" dur="250" decel="50000" autoRev="1" fill="hold">
                                          <p:stCondLst>
                                            <p:cond delay="0"/>
                                          </p:stCondLst>
                                        </p:cTn>
                                        <p:tgtEl>
                                          <p:spTgt spid="3">
                                            <p:txEl>
                                              <p:pRg st="1" end="1"/>
                                            </p:txEl>
                                          </p:spTgt>
                                        </p:tgtEl>
                                        <p:attrNameLst>
                                          <p:attrName>ppt_x</p:attrName>
                                        </p:attrNameLst>
                                      </p:cBhvr>
                                    </p:anim>
                                    <p:anim from="(-#ppt_h/2)" to="(#ppt_y)" calcmode="lin" valueType="num">
                                      <p:cBhvr>
                                        <p:cTn id="30" dur="500" fill="hold">
                                          <p:stCondLst>
                                            <p:cond delay="0"/>
                                          </p:stCondLst>
                                        </p:cTn>
                                        <p:tgtEl>
                                          <p:spTgt spid="3">
                                            <p:txEl>
                                              <p:pRg st="1" end="1"/>
                                            </p:txEl>
                                          </p:spTgt>
                                        </p:tgtEl>
                                        <p:attrNameLst>
                                          <p:attrName>ppt_y</p:attrName>
                                        </p:attrNameLst>
                                      </p:cBhvr>
                                    </p:anim>
                                    <p:animRot by="21600000">
                                      <p:cBhvr>
                                        <p:cTn id="31" dur="500" fill="hold">
                                          <p:stCondLst>
                                            <p:cond delay="0"/>
                                          </p:stCondLst>
                                        </p:cTn>
                                        <p:tgtEl>
                                          <p:spTgt spid="3">
                                            <p:txEl>
                                              <p:pRg st="1" end="1"/>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3">
                                            <p:txEl>
                                              <p:pRg st="2" end="2"/>
                                            </p:txEl>
                                          </p:spTgt>
                                        </p:tgtEl>
                                        <p:attrNameLst>
                                          <p:attrName>style.visibility</p:attrName>
                                        </p:attrNameLst>
                                      </p:cBhvr>
                                      <p:to>
                                        <p:strVal val="visible"/>
                                      </p:to>
                                    </p:set>
                                    <p:anim by="(-#ppt_w*2)" calcmode="lin" valueType="num">
                                      <p:cBhvr rctx="PPT">
                                        <p:cTn id="36" dur="250" autoRev="1" fill="hold">
                                          <p:stCondLst>
                                            <p:cond delay="0"/>
                                          </p:stCondLst>
                                        </p:cTn>
                                        <p:tgtEl>
                                          <p:spTgt spid="3">
                                            <p:txEl>
                                              <p:pRg st="2" end="2"/>
                                            </p:txEl>
                                          </p:spTgt>
                                        </p:tgtEl>
                                        <p:attrNameLst>
                                          <p:attrName>ppt_w</p:attrName>
                                        </p:attrNameLst>
                                      </p:cBhvr>
                                    </p:anim>
                                    <p:anim by="(#ppt_w*0.50)" calcmode="lin" valueType="num">
                                      <p:cBhvr>
                                        <p:cTn id="37" dur="250" decel="50000" autoRev="1" fill="hold">
                                          <p:stCondLst>
                                            <p:cond delay="0"/>
                                          </p:stCondLst>
                                        </p:cTn>
                                        <p:tgtEl>
                                          <p:spTgt spid="3">
                                            <p:txEl>
                                              <p:pRg st="2" end="2"/>
                                            </p:txEl>
                                          </p:spTgt>
                                        </p:tgtEl>
                                        <p:attrNameLst>
                                          <p:attrName>ppt_x</p:attrName>
                                        </p:attrNameLst>
                                      </p:cBhvr>
                                    </p:anim>
                                    <p:anim from="(-#ppt_h/2)" to="(#ppt_y)" calcmode="lin" valueType="num">
                                      <p:cBhvr>
                                        <p:cTn id="38" dur="500" fill="hold">
                                          <p:stCondLst>
                                            <p:cond delay="0"/>
                                          </p:stCondLst>
                                        </p:cTn>
                                        <p:tgtEl>
                                          <p:spTgt spid="3">
                                            <p:txEl>
                                              <p:pRg st="2" end="2"/>
                                            </p:txEl>
                                          </p:spTgt>
                                        </p:tgtEl>
                                        <p:attrNameLst>
                                          <p:attrName>ppt_y</p:attrName>
                                        </p:attrNameLst>
                                      </p:cBhvr>
                                    </p:anim>
                                    <p:animRot by="21600000">
                                      <p:cBhvr>
                                        <p:cTn id="39" dur="500" fill="hold">
                                          <p:stCondLst>
                                            <p:cond delay="0"/>
                                          </p:stCondLst>
                                        </p:cTn>
                                        <p:tgtEl>
                                          <p:spTgt spid="3">
                                            <p:txEl>
                                              <p:pRg st="2" end="2"/>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3">
                                            <p:txEl>
                                              <p:pRg st="3" end="3"/>
                                            </p:txEl>
                                          </p:spTgt>
                                        </p:tgtEl>
                                        <p:attrNameLst>
                                          <p:attrName>style.visibility</p:attrName>
                                        </p:attrNameLst>
                                      </p:cBhvr>
                                      <p:to>
                                        <p:strVal val="visible"/>
                                      </p:to>
                                    </p:set>
                                    <p:anim by="(-#ppt_w*2)" calcmode="lin" valueType="num">
                                      <p:cBhvr rctx="PPT">
                                        <p:cTn id="44" dur="250" autoRev="1" fill="hold">
                                          <p:stCondLst>
                                            <p:cond delay="0"/>
                                          </p:stCondLst>
                                        </p:cTn>
                                        <p:tgtEl>
                                          <p:spTgt spid="3">
                                            <p:txEl>
                                              <p:pRg st="3" end="3"/>
                                            </p:txEl>
                                          </p:spTgt>
                                        </p:tgtEl>
                                        <p:attrNameLst>
                                          <p:attrName>ppt_w</p:attrName>
                                        </p:attrNameLst>
                                      </p:cBhvr>
                                    </p:anim>
                                    <p:anim by="(#ppt_w*0.50)" calcmode="lin" valueType="num">
                                      <p:cBhvr>
                                        <p:cTn id="45" dur="250" decel="50000" autoRev="1" fill="hold">
                                          <p:stCondLst>
                                            <p:cond delay="0"/>
                                          </p:stCondLst>
                                        </p:cTn>
                                        <p:tgtEl>
                                          <p:spTgt spid="3">
                                            <p:txEl>
                                              <p:pRg st="3" end="3"/>
                                            </p:txEl>
                                          </p:spTgt>
                                        </p:tgtEl>
                                        <p:attrNameLst>
                                          <p:attrName>ppt_x</p:attrName>
                                        </p:attrNameLst>
                                      </p:cBhvr>
                                    </p:anim>
                                    <p:anim from="(-#ppt_h/2)" to="(#ppt_y)" calcmode="lin" valueType="num">
                                      <p:cBhvr>
                                        <p:cTn id="46" dur="500" fill="hold">
                                          <p:stCondLst>
                                            <p:cond delay="0"/>
                                          </p:stCondLst>
                                        </p:cTn>
                                        <p:tgtEl>
                                          <p:spTgt spid="3">
                                            <p:txEl>
                                              <p:pRg st="3" end="3"/>
                                            </p:txEl>
                                          </p:spTgt>
                                        </p:tgtEl>
                                        <p:attrNameLst>
                                          <p:attrName>ppt_y</p:attrName>
                                        </p:attrNameLst>
                                      </p:cBhvr>
                                    </p:anim>
                                    <p:animRot by="21600000">
                                      <p:cBhvr>
                                        <p:cTn id="47" dur="500" fill="hold">
                                          <p:stCondLst>
                                            <p:cond delay="0"/>
                                          </p:stCondLst>
                                        </p:cTn>
                                        <p:tgtEl>
                                          <p:spTgt spid="3">
                                            <p:txEl>
                                              <p:pRg st="3" end="3"/>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3">
                                            <p:txEl>
                                              <p:pRg st="4" end="4"/>
                                            </p:txEl>
                                          </p:spTgt>
                                        </p:tgtEl>
                                        <p:attrNameLst>
                                          <p:attrName>style.visibility</p:attrName>
                                        </p:attrNameLst>
                                      </p:cBhvr>
                                      <p:to>
                                        <p:strVal val="visible"/>
                                      </p:to>
                                    </p:set>
                                    <p:anim by="(-#ppt_w*2)" calcmode="lin" valueType="num">
                                      <p:cBhvr rctx="PPT">
                                        <p:cTn id="52" dur="250" autoRev="1" fill="hold">
                                          <p:stCondLst>
                                            <p:cond delay="0"/>
                                          </p:stCondLst>
                                        </p:cTn>
                                        <p:tgtEl>
                                          <p:spTgt spid="3">
                                            <p:txEl>
                                              <p:pRg st="4" end="4"/>
                                            </p:txEl>
                                          </p:spTgt>
                                        </p:tgtEl>
                                        <p:attrNameLst>
                                          <p:attrName>ppt_w</p:attrName>
                                        </p:attrNameLst>
                                      </p:cBhvr>
                                    </p:anim>
                                    <p:anim by="(#ppt_w*0.50)" calcmode="lin" valueType="num">
                                      <p:cBhvr>
                                        <p:cTn id="53" dur="250" decel="50000" autoRev="1" fill="hold">
                                          <p:stCondLst>
                                            <p:cond delay="0"/>
                                          </p:stCondLst>
                                        </p:cTn>
                                        <p:tgtEl>
                                          <p:spTgt spid="3">
                                            <p:txEl>
                                              <p:pRg st="4" end="4"/>
                                            </p:txEl>
                                          </p:spTgt>
                                        </p:tgtEl>
                                        <p:attrNameLst>
                                          <p:attrName>ppt_x</p:attrName>
                                        </p:attrNameLst>
                                      </p:cBhvr>
                                    </p:anim>
                                    <p:anim from="(-#ppt_h/2)" to="(#ppt_y)" calcmode="lin" valueType="num">
                                      <p:cBhvr>
                                        <p:cTn id="54" dur="500" fill="hold">
                                          <p:stCondLst>
                                            <p:cond delay="0"/>
                                          </p:stCondLst>
                                        </p:cTn>
                                        <p:tgtEl>
                                          <p:spTgt spid="3">
                                            <p:txEl>
                                              <p:pRg st="4" end="4"/>
                                            </p:txEl>
                                          </p:spTgt>
                                        </p:tgtEl>
                                        <p:attrNameLst>
                                          <p:attrName>ppt_y</p:attrName>
                                        </p:attrNameLst>
                                      </p:cBhvr>
                                    </p:anim>
                                    <p:animRot by="21600000">
                                      <p:cBhvr>
                                        <p:cTn id="55" dur="5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972" y="236611"/>
            <a:ext cx="10178322" cy="1492132"/>
          </a:xfrm>
        </p:spPr>
        <p:txBody>
          <a:bodyPr/>
          <a:lstStyle/>
          <a:p>
            <a:r>
              <a:rPr lang="en-US" dirty="0"/>
              <a:t>Geographical Range</a:t>
            </a:r>
          </a:p>
        </p:txBody>
      </p:sp>
      <p:sp>
        <p:nvSpPr>
          <p:cNvPr id="3" name="Content Placeholder 2"/>
          <p:cNvSpPr>
            <a:spLocks noGrp="1"/>
          </p:cNvSpPr>
          <p:nvPr>
            <p:ph idx="1"/>
          </p:nvPr>
        </p:nvSpPr>
        <p:spPr>
          <a:xfrm>
            <a:off x="2862471" y="1126437"/>
            <a:ext cx="9064486" cy="3048000"/>
          </a:xfrm>
        </p:spPr>
        <p:txBody>
          <a:bodyPr>
            <a:normAutofit fontScale="92500" lnSpcReduction="20000"/>
          </a:bodyPr>
          <a:lstStyle/>
          <a:p>
            <a:r>
              <a:rPr lang="en-US" dirty="0"/>
              <a:t>Personal area network: single user</a:t>
            </a:r>
          </a:p>
          <a:p>
            <a:r>
              <a:rPr lang="en-US" dirty="0"/>
              <a:t>Local area network: in the same building or campus or a group of adjacent buildings</a:t>
            </a:r>
          </a:p>
          <a:p>
            <a:pPr marL="0" indent="0">
              <a:buNone/>
            </a:pPr>
            <a:r>
              <a:rPr lang="en-US" dirty="0"/>
              <a:t>		      : key characteristic is that it is contained within a relatively small      		        area.</a:t>
            </a:r>
          </a:p>
          <a:p>
            <a:r>
              <a:rPr lang="en-US" dirty="0"/>
              <a:t>Metropolitan area network: in the same city or town.</a:t>
            </a:r>
          </a:p>
          <a:p>
            <a:r>
              <a:rPr lang="en-US" dirty="0"/>
              <a:t>Wide area network: geographically dispersed network,  at least two LANs connected 		       together. </a:t>
            </a:r>
          </a:p>
          <a:p>
            <a:pPr marL="0" indent="0">
              <a:buNone/>
            </a:pPr>
            <a:r>
              <a:rPr lang="en-US" dirty="0"/>
              <a:t>		    : Not managed by a single organization.</a:t>
            </a:r>
          </a:p>
          <a:p>
            <a:pPr marL="0" indent="0">
              <a:buNone/>
            </a:pPr>
            <a:r>
              <a:rPr lang="en-US" dirty="0"/>
              <a:t>		    : Internet is a form of global WAN.</a:t>
            </a:r>
          </a:p>
        </p:txBody>
      </p:sp>
      <p:pic>
        <p:nvPicPr>
          <p:cNvPr id="5" name="Picture 4"/>
          <p:cNvPicPr>
            <a:picLocks noChangeAspect="1"/>
          </p:cNvPicPr>
          <p:nvPr/>
        </p:nvPicPr>
        <p:blipFill>
          <a:blip r:embed="rId3"/>
          <a:stretch>
            <a:fillRect/>
          </a:stretch>
        </p:blipFill>
        <p:spPr>
          <a:xfrm>
            <a:off x="3195069" y="4081671"/>
            <a:ext cx="6926584" cy="2776329"/>
          </a:xfrm>
          <a:prstGeom prst="rect">
            <a:avLst/>
          </a:prstGeom>
        </p:spPr>
      </p:pic>
      <p:pic>
        <p:nvPicPr>
          <p:cNvPr id="6" name="Picture 5">
            <a:extLst>
              <a:ext uri="{FF2B5EF4-FFF2-40B4-BE49-F238E27FC236}">
                <a16:creationId xmlns:a16="http://schemas.microsoft.com/office/drawing/2014/main" id="{5326CDA6-7971-3D40-9C42-397148A2D59D}"/>
              </a:ext>
            </a:extLst>
          </p:cNvPr>
          <p:cNvPicPr>
            <a:picLocks noChangeAspect="1"/>
          </p:cNvPicPr>
          <p:nvPr/>
        </p:nvPicPr>
        <p:blipFill>
          <a:blip r:embed="rId4"/>
          <a:stretch>
            <a:fillRect/>
          </a:stretch>
        </p:blipFill>
        <p:spPr>
          <a:xfrm>
            <a:off x="71983" y="846681"/>
            <a:ext cx="3592690" cy="6104085"/>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11</a:t>
            </a:fld>
            <a:endParaRPr lang="en-US" dirty="0"/>
          </a:p>
        </p:txBody>
      </p:sp>
    </p:spTree>
    <p:extLst>
      <p:ext uri="{BB962C8B-B14F-4D97-AF65-F5344CB8AC3E}">
        <p14:creationId xmlns:p14="http://schemas.microsoft.com/office/powerpoint/2010/main" val="2066435932"/>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p:cTn id="52"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p:cTn id="61"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63"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
                                            <p:txEl>
                                              <p:pRg st="5" end="5"/>
                                            </p:txEl>
                                          </p:spTgt>
                                        </p:tgtEl>
                                        <p:attrNameLst>
                                          <p:attrName>style.visibility</p:attrName>
                                        </p:attrNameLst>
                                      </p:cBhvr>
                                      <p:to>
                                        <p:strVal val="visible"/>
                                      </p:to>
                                    </p:set>
                                    <p:anim calcmode="lin" valueType="num">
                                      <p:cBhvr>
                                        <p:cTn id="70"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72"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p:cTn id="79"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to Peer Network</a:t>
            </a:r>
          </a:p>
        </p:txBody>
      </p:sp>
      <p:sp>
        <p:nvSpPr>
          <p:cNvPr id="3" name="Content Placeholder 2"/>
          <p:cNvSpPr>
            <a:spLocks noGrp="1"/>
          </p:cNvSpPr>
          <p:nvPr>
            <p:ph idx="1"/>
          </p:nvPr>
        </p:nvSpPr>
        <p:spPr>
          <a:xfrm>
            <a:off x="861391" y="1537253"/>
            <a:ext cx="6113626" cy="4856921"/>
          </a:xfrm>
        </p:spPr>
        <p:txBody>
          <a:bodyPr>
            <a:normAutofit/>
          </a:bodyPr>
          <a:lstStyle/>
          <a:p>
            <a:pPr algn="just"/>
            <a:r>
              <a:rPr lang="en-US" dirty="0"/>
              <a:t>To look at whether or not a server is involved in their management</a:t>
            </a:r>
          </a:p>
          <a:p>
            <a:pPr algn="just"/>
            <a:r>
              <a:rPr lang="en-US" dirty="0"/>
              <a:t>A server is a computer that is dedicated to providing network and sharing services to the other computers on the network </a:t>
            </a:r>
          </a:p>
          <a:p>
            <a:pPr algn="just"/>
            <a:r>
              <a:rPr lang="en-US" dirty="0"/>
              <a:t>Very small networks (10 computers or fewer) can get by without a server by operating as P2P also called workgroup </a:t>
            </a:r>
          </a:p>
          <a:p>
            <a:pPr algn="just"/>
            <a:r>
              <a:rPr lang="en-US" dirty="0"/>
              <a:t>A P2P network slows down each computer slightly because of the overhead involved in the network.</a:t>
            </a:r>
          </a:p>
          <a:p>
            <a:pPr algn="just"/>
            <a:r>
              <a:rPr lang="en-US" dirty="0"/>
              <a:t>Good for small groups of computers </a:t>
            </a:r>
          </a:p>
          <a:p>
            <a:pPr algn="just"/>
            <a:endParaRPr lang="en-US" dirty="0"/>
          </a:p>
        </p:txBody>
      </p:sp>
      <p:pic>
        <p:nvPicPr>
          <p:cNvPr id="4" name="Picture 3"/>
          <p:cNvPicPr>
            <a:picLocks noChangeAspect="1"/>
          </p:cNvPicPr>
          <p:nvPr/>
        </p:nvPicPr>
        <p:blipFill>
          <a:blip r:embed="rId3"/>
          <a:stretch>
            <a:fillRect/>
          </a:stretch>
        </p:blipFill>
        <p:spPr>
          <a:xfrm>
            <a:off x="6975017" y="3429000"/>
            <a:ext cx="4872426" cy="3440718"/>
          </a:xfrm>
          <a:prstGeom prst="rect">
            <a:avLst/>
          </a:prstGeom>
        </p:spPr>
      </p:pic>
      <p:pic>
        <p:nvPicPr>
          <p:cNvPr id="9" name="Picture 8">
            <a:extLst>
              <a:ext uri="{FF2B5EF4-FFF2-40B4-BE49-F238E27FC236}">
                <a16:creationId xmlns:a16="http://schemas.microsoft.com/office/drawing/2014/main" id="{8B03639B-A1B4-824C-A5A0-E044A6040158}"/>
              </a:ext>
            </a:extLst>
          </p:cNvPr>
          <p:cNvPicPr>
            <a:picLocks noChangeAspect="1"/>
          </p:cNvPicPr>
          <p:nvPr/>
        </p:nvPicPr>
        <p:blipFill>
          <a:blip r:embed="rId4"/>
          <a:stretch>
            <a:fillRect/>
          </a:stretch>
        </p:blipFill>
        <p:spPr>
          <a:xfrm>
            <a:off x="7794414" y="712491"/>
            <a:ext cx="2364961" cy="2716509"/>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12</a:t>
            </a:fld>
            <a:endParaRPr lang="en-US" dirty="0"/>
          </a:p>
        </p:txBody>
      </p:sp>
    </p:spTree>
    <p:extLst>
      <p:ext uri="{BB962C8B-B14F-4D97-AF65-F5344CB8AC3E}">
        <p14:creationId xmlns:p14="http://schemas.microsoft.com/office/powerpoint/2010/main" val="91889973"/>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by="(-#ppt_w*2)" calcmode="lin" valueType="num">
                                      <p:cBhvr rctx="PPT">
                                        <p:cTn id="23" dur="250" autoRev="1" fill="hold">
                                          <p:stCondLst>
                                            <p:cond delay="0"/>
                                          </p:stCondLst>
                                        </p:cTn>
                                        <p:tgtEl>
                                          <p:spTgt spid="3">
                                            <p:txEl>
                                              <p:pRg st="0" end="0"/>
                                            </p:txEl>
                                          </p:spTgt>
                                        </p:tgtEl>
                                        <p:attrNameLst>
                                          <p:attrName>ppt_w</p:attrName>
                                        </p:attrNameLst>
                                      </p:cBhvr>
                                    </p:anim>
                                    <p:anim by="(#ppt_w*0.50)" calcmode="lin" valueType="num">
                                      <p:cBhvr>
                                        <p:cTn id="24" dur="250" decel="50000" autoRev="1" fill="hold">
                                          <p:stCondLst>
                                            <p:cond delay="0"/>
                                          </p:stCondLst>
                                        </p:cTn>
                                        <p:tgtEl>
                                          <p:spTgt spid="3">
                                            <p:txEl>
                                              <p:pRg st="0" end="0"/>
                                            </p:txEl>
                                          </p:spTgt>
                                        </p:tgtEl>
                                        <p:attrNameLst>
                                          <p:attrName>ppt_x</p:attrName>
                                        </p:attrNameLst>
                                      </p:cBhvr>
                                    </p:anim>
                                    <p:anim from="(-#ppt_h/2)" to="(#ppt_y)" calcmode="lin" valueType="num">
                                      <p:cBhvr>
                                        <p:cTn id="25" dur="500" fill="hold">
                                          <p:stCondLst>
                                            <p:cond delay="0"/>
                                          </p:stCondLst>
                                        </p:cTn>
                                        <p:tgtEl>
                                          <p:spTgt spid="3">
                                            <p:txEl>
                                              <p:pRg st="0" end="0"/>
                                            </p:txEl>
                                          </p:spTgt>
                                        </p:tgtEl>
                                        <p:attrNameLst>
                                          <p:attrName>ppt_y</p:attrName>
                                        </p:attrNameLst>
                                      </p:cBhvr>
                                    </p:anim>
                                    <p:animRot by="21600000">
                                      <p:cBhvr>
                                        <p:cTn id="26" dur="500" fill="hold">
                                          <p:stCondLst>
                                            <p:cond delay="0"/>
                                          </p:stCondLst>
                                        </p:cTn>
                                        <p:tgtEl>
                                          <p:spTgt spid="3">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by="(-#ppt_w*2)" calcmode="lin" valueType="num">
                                      <p:cBhvr rctx="PPT">
                                        <p:cTn id="31" dur="250" autoRev="1" fill="hold">
                                          <p:stCondLst>
                                            <p:cond delay="0"/>
                                          </p:stCondLst>
                                        </p:cTn>
                                        <p:tgtEl>
                                          <p:spTgt spid="3">
                                            <p:txEl>
                                              <p:pRg st="1" end="1"/>
                                            </p:txEl>
                                          </p:spTgt>
                                        </p:tgtEl>
                                        <p:attrNameLst>
                                          <p:attrName>ppt_w</p:attrName>
                                        </p:attrNameLst>
                                      </p:cBhvr>
                                    </p:anim>
                                    <p:anim by="(#ppt_w*0.50)" calcmode="lin" valueType="num">
                                      <p:cBhvr>
                                        <p:cTn id="32" dur="250" decel="50000" autoRev="1" fill="hold">
                                          <p:stCondLst>
                                            <p:cond delay="0"/>
                                          </p:stCondLst>
                                        </p:cTn>
                                        <p:tgtEl>
                                          <p:spTgt spid="3">
                                            <p:txEl>
                                              <p:pRg st="1" end="1"/>
                                            </p:txEl>
                                          </p:spTgt>
                                        </p:tgtEl>
                                        <p:attrNameLst>
                                          <p:attrName>ppt_x</p:attrName>
                                        </p:attrNameLst>
                                      </p:cBhvr>
                                    </p:anim>
                                    <p:anim from="(-#ppt_h/2)" to="(#ppt_y)" calcmode="lin" valueType="num">
                                      <p:cBhvr>
                                        <p:cTn id="33" dur="500" fill="hold">
                                          <p:stCondLst>
                                            <p:cond delay="0"/>
                                          </p:stCondLst>
                                        </p:cTn>
                                        <p:tgtEl>
                                          <p:spTgt spid="3">
                                            <p:txEl>
                                              <p:pRg st="1" end="1"/>
                                            </p:txEl>
                                          </p:spTgt>
                                        </p:tgtEl>
                                        <p:attrNameLst>
                                          <p:attrName>ppt_y</p:attrName>
                                        </p:attrNameLst>
                                      </p:cBhvr>
                                    </p:anim>
                                    <p:animRot by="21600000">
                                      <p:cBhvr>
                                        <p:cTn id="34" dur="500" fill="hold">
                                          <p:stCondLst>
                                            <p:cond delay="0"/>
                                          </p:stCondLst>
                                        </p:cTn>
                                        <p:tgtEl>
                                          <p:spTgt spid="3">
                                            <p:txEl>
                                              <p:pRg st="1" end="1"/>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2" end="2"/>
                                            </p:txEl>
                                          </p:spTgt>
                                        </p:tgtEl>
                                        <p:attrNameLst>
                                          <p:attrName>style.visibility</p:attrName>
                                        </p:attrNameLst>
                                      </p:cBhvr>
                                      <p:to>
                                        <p:strVal val="visible"/>
                                      </p:to>
                                    </p:set>
                                    <p:anim by="(-#ppt_w*2)" calcmode="lin" valueType="num">
                                      <p:cBhvr rctx="PPT">
                                        <p:cTn id="39" dur="250" autoRev="1" fill="hold">
                                          <p:stCondLst>
                                            <p:cond delay="0"/>
                                          </p:stCondLst>
                                        </p:cTn>
                                        <p:tgtEl>
                                          <p:spTgt spid="3">
                                            <p:txEl>
                                              <p:pRg st="2" end="2"/>
                                            </p:txEl>
                                          </p:spTgt>
                                        </p:tgtEl>
                                        <p:attrNameLst>
                                          <p:attrName>ppt_w</p:attrName>
                                        </p:attrNameLst>
                                      </p:cBhvr>
                                    </p:anim>
                                    <p:anim by="(#ppt_w*0.50)" calcmode="lin" valueType="num">
                                      <p:cBhvr>
                                        <p:cTn id="40" dur="250" decel="50000" autoRev="1" fill="hold">
                                          <p:stCondLst>
                                            <p:cond delay="0"/>
                                          </p:stCondLst>
                                        </p:cTn>
                                        <p:tgtEl>
                                          <p:spTgt spid="3">
                                            <p:txEl>
                                              <p:pRg st="2" end="2"/>
                                            </p:txEl>
                                          </p:spTgt>
                                        </p:tgtEl>
                                        <p:attrNameLst>
                                          <p:attrName>ppt_x</p:attrName>
                                        </p:attrNameLst>
                                      </p:cBhvr>
                                    </p:anim>
                                    <p:anim from="(-#ppt_h/2)" to="(#ppt_y)" calcmode="lin" valueType="num">
                                      <p:cBhvr>
                                        <p:cTn id="41" dur="500" fill="hold">
                                          <p:stCondLst>
                                            <p:cond delay="0"/>
                                          </p:stCondLst>
                                        </p:cTn>
                                        <p:tgtEl>
                                          <p:spTgt spid="3">
                                            <p:txEl>
                                              <p:pRg st="2" end="2"/>
                                            </p:txEl>
                                          </p:spTgt>
                                        </p:tgtEl>
                                        <p:attrNameLst>
                                          <p:attrName>ppt_y</p:attrName>
                                        </p:attrNameLst>
                                      </p:cBhvr>
                                    </p:anim>
                                    <p:animRot by="21600000">
                                      <p:cBhvr>
                                        <p:cTn id="42" dur="500" fill="hold">
                                          <p:stCondLst>
                                            <p:cond delay="0"/>
                                          </p:stCondLst>
                                        </p:cTn>
                                        <p:tgtEl>
                                          <p:spTgt spid="3">
                                            <p:txEl>
                                              <p:pRg st="2" end="2"/>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xEl>
                                              <p:pRg st="3" end="3"/>
                                            </p:txEl>
                                          </p:spTgt>
                                        </p:tgtEl>
                                        <p:attrNameLst>
                                          <p:attrName>style.visibility</p:attrName>
                                        </p:attrNameLst>
                                      </p:cBhvr>
                                      <p:to>
                                        <p:strVal val="visible"/>
                                      </p:to>
                                    </p:set>
                                    <p:anim by="(-#ppt_w*2)" calcmode="lin" valueType="num">
                                      <p:cBhvr rctx="PPT">
                                        <p:cTn id="47" dur="250" autoRev="1" fill="hold">
                                          <p:stCondLst>
                                            <p:cond delay="0"/>
                                          </p:stCondLst>
                                        </p:cTn>
                                        <p:tgtEl>
                                          <p:spTgt spid="3">
                                            <p:txEl>
                                              <p:pRg st="3" end="3"/>
                                            </p:txEl>
                                          </p:spTgt>
                                        </p:tgtEl>
                                        <p:attrNameLst>
                                          <p:attrName>ppt_w</p:attrName>
                                        </p:attrNameLst>
                                      </p:cBhvr>
                                    </p:anim>
                                    <p:anim by="(#ppt_w*0.50)" calcmode="lin" valueType="num">
                                      <p:cBhvr>
                                        <p:cTn id="48" dur="250" decel="50000" autoRev="1" fill="hold">
                                          <p:stCondLst>
                                            <p:cond delay="0"/>
                                          </p:stCondLst>
                                        </p:cTn>
                                        <p:tgtEl>
                                          <p:spTgt spid="3">
                                            <p:txEl>
                                              <p:pRg st="3" end="3"/>
                                            </p:txEl>
                                          </p:spTgt>
                                        </p:tgtEl>
                                        <p:attrNameLst>
                                          <p:attrName>ppt_x</p:attrName>
                                        </p:attrNameLst>
                                      </p:cBhvr>
                                    </p:anim>
                                    <p:anim from="(-#ppt_h/2)" to="(#ppt_y)" calcmode="lin" valueType="num">
                                      <p:cBhvr>
                                        <p:cTn id="49" dur="500" fill="hold">
                                          <p:stCondLst>
                                            <p:cond delay="0"/>
                                          </p:stCondLst>
                                        </p:cTn>
                                        <p:tgtEl>
                                          <p:spTgt spid="3">
                                            <p:txEl>
                                              <p:pRg st="3" end="3"/>
                                            </p:txEl>
                                          </p:spTgt>
                                        </p:tgtEl>
                                        <p:attrNameLst>
                                          <p:attrName>ppt_y</p:attrName>
                                        </p:attrNameLst>
                                      </p:cBhvr>
                                    </p:anim>
                                    <p:animRot by="21600000">
                                      <p:cBhvr>
                                        <p:cTn id="50" dur="500" fill="hold">
                                          <p:stCondLst>
                                            <p:cond delay="0"/>
                                          </p:stCondLst>
                                        </p:cTn>
                                        <p:tgtEl>
                                          <p:spTgt spid="3">
                                            <p:txEl>
                                              <p:pRg st="3" end="3"/>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3">
                                            <p:txEl>
                                              <p:pRg st="4" end="4"/>
                                            </p:txEl>
                                          </p:spTgt>
                                        </p:tgtEl>
                                        <p:attrNameLst>
                                          <p:attrName>style.visibility</p:attrName>
                                        </p:attrNameLst>
                                      </p:cBhvr>
                                      <p:to>
                                        <p:strVal val="visible"/>
                                      </p:to>
                                    </p:set>
                                    <p:anim by="(-#ppt_w*2)" calcmode="lin" valueType="num">
                                      <p:cBhvr rctx="PPT">
                                        <p:cTn id="55" dur="250" autoRev="1" fill="hold">
                                          <p:stCondLst>
                                            <p:cond delay="0"/>
                                          </p:stCondLst>
                                        </p:cTn>
                                        <p:tgtEl>
                                          <p:spTgt spid="3">
                                            <p:txEl>
                                              <p:pRg st="4" end="4"/>
                                            </p:txEl>
                                          </p:spTgt>
                                        </p:tgtEl>
                                        <p:attrNameLst>
                                          <p:attrName>ppt_w</p:attrName>
                                        </p:attrNameLst>
                                      </p:cBhvr>
                                    </p:anim>
                                    <p:anim by="(#ppt_w*0.50)" calcmode="lin" valueType="num">
                                      <p:cBhvr>
                                        <p:cTn id="56" dur="250" decel="50000" autoRev="1" fill="hold">
                                          <p:stCondLst>
                                            <p:cond delay="0"/>
                                          </p:stCondLst>
                                        </p:cTn>
                                        <p:tgtEl>
                                          <p:spTgt spid="3">
                                            <p:txEl>
                                              <p:pRg st="4" end="4"/>
                                            </p:txEl>
                                          </p:spTgt>
                                        </p:tgtEl>
                                        <p:attrNameLst>
                                          <p:attrName>ppt_x</p:attrName>
                                        </p:attrNameLst>
                                      </p:cBhvr>
                                    </p:anim>
                                    <p:anim from="(-#ppt_h/2)" to="(#ppt_y)" calcmode="lin" valueType="num">
                                      <p:cBhvr>
                                        <p:cTn id="57" dur="500" fill="hold">
                                          <p:stCondLst>
                                            <p:cond delay="0"/>
                                          </p:stCondLst>
                                        </p:cTn>
                                        <p:tgtEl>
                                          <p:spTgt spid="3">
                                            <p:txEl>
                                              <p:pRg st="4" end="4"/>
                                            </p:txEl>
                                          </p:spTgt>
                                        </p:tgtEl>
                                        <p:attrNameLst>
                                          <p:attrName>ppt_y</p:attrName>
                                        </p:attrNameLst>
                                      </p:cBhvr>
                                    </p:anim>
                                    <p:animRot by="21600000">
                                      <p:cBhvr>
                                        <p:cTn id="58" dur="5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16328"/>
          </a:xfrm>
        </p:spPr>
        <p:txBody>
          <a:bodyPr/>
          <a:lstStyle/>
          <a:p>
            <a:r>
              <a:rPr lang="en-US" dirty="0"/>
              <a:t>Client/Server Networks</a:t>
            </a:r>
          </a:p>
        </p:txBody>
      </p:sp>
      <p:sp>
        <p:nvSpPr>
          <p:cNvPr id="3" name="Content Placeholder 2"/>
          <p:cNvSpPr>
            <a:spLocks noGrp="1"/>
          </p:cNvSpPr>
          <p:nvPr>
            <p:ph idx="1"/>
          </p:nvPr>
        </p:nvSpPr>
        <p:spPr>
          <a:xfrm>
            <a:off x="973381" y="1614798"/>
            <a:ext cx="7322479" cy="2135568"/>
          </a:xfrm>
        </p:spPr>
        <p:txBody>
          <a:bodyPr/>
          <a:lstStyle/>
          <a:p>
            <a:r>
              <a:rPr lang="en-US" dirty="0"/>
              <a:t>Consists of one or more dedicated servers and client</a:t>
            </a:r>
          </a:p>
          <a:p>
            <a:r>
              <a:rPr lang="en-US" dirty="0"/>
              <a:t>Central management of security and identities</a:t>
            </a:r>
          </a:p>
          <a:p>
            <a:r>
              <a:rPr lang="en-US" dirty="0"/>
              <a:t>Each server may perform a different type of network task, such as a file server or a print server</a:t>
            </a:r>
          </a:p>
          <a:p>
            <a:r>
              <a:rPr lang="en-US" dirty="0"/>
              <a:t>Good for large groups of computers (&gt;10)</a:t>
            </a:r>
          </a:p>
        </p:txBody>
      </p:sp>
      <p:pic>
        <p:nvPicPr>
          <p:cNvPr id="4" name="Picture 3"/>
          <p:cNvPicPr>
            <a:picLocks noChangeAspect="1"/>
          </p:cNvPicPr>
          <p:nvPr/>
        </p:nvPicPr>
        <p:blipFill>
          <a:blip r:embed="rId3"/>
          <a:stretch>
            <a:fillRect/>
          </a:stretch>
        </p:blipFill>
        <p:spPr>
          <a:xfrm>
            <a:off x="1095590" y="3689385"/>
            <a:ext cx="5514462" cy="3168615"/>
          </a:xfrm>
          <a:prstGeom prst="rect">
            <a:avLst/>
          </a:prstGeom>
        </p:spPr>
      </p:pic>
      <p:pic>
        <p:nvPicPr>
          <p:cNvPr id="7" name="Picture 6">
            <a:extLst>
              <a:ext uri="{FF2B5EF4-FFF2-40B4-BE49-F238E27FC236}">
                <a16:creationId xmlns:a16="http://schemas.microsoft.com/office/drawing/2014/main" id="{090701DE-7F52-6347-99F1-EEC5824E4C02}"/>
              </a:ext>
            </a:extLst>
          </p:cNvPr>
          <p:cNvPicPr>
            <a:picLocks noChangeAspect="1"/>
          </p:cNvPicPr>
          <p:nvPr/>
        </p:nvPicPr>
        <p:blipFill>
          <a:blip r:embed="rId4"/>
          <a:stretch>
            <a:fillRect/>
          </a:stretch>
        </p:blipFill>
        <p:spPr>
          <a:xfrm flipH="1">
            <a:off x="8195467" y="1478510"/>
            <a:ext cx="3023152" cy="5318509"/>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13</a:t>
            </a:fld>
            <a:endParaRPr lang="en-US" dirty="0"/>
          </a:p>
        </p:txBody>
      </p:sp>
    </p:spTree>
    <p:extLst>
      <p:ext uri="{BB962C8B-B14F-4D97-AF65-F5344CB8AC3E}">
        <p14:creationId xmlns:p14="http://schemas.microsoft.com/office/powerpoint/2010/main" val="2750914109"/>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4"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Intranets and Extranets</a:t>
            </a:r>
          </a:p>
        </p:txBody>
      </p:sp>
      <p:sp>
        <p:nvSpPr>
          <p:cNvPr id="3" name="Content Placeholder 2"/>
          <p:cNvSpPr>
            <a:spLocks noGrp="1"/>
          </p:cNvSpPr>
          <p:nvPr>
            <p:ph idx="1"/>
          </p:nvPr>
        </p:nvSpPr>
        <p:spPr>
          <a:xfrm>
            <a:off x="3606800" y="1874516"/>
            <a:ext cx="8178800" cy="4259583"/>
          </a:xfrm>
        </p:spPr>
        <p:txBody>
          <a:bodyPr>
            <a:normAutofit/>
          </a:bodyPr>
          <a:lstStyle/>
          <a:p>
            <a:pPr algn="just"/>
            <a:r>
              <a:rPr lang="en-US" b="1" dirty="0"/>
              <a:t>Intranet: </a:t>
            </a:r>
            <a:r>
              <a:rPr lang="en-US" dirty="0"/>
              <a:t>A secure network that only staff within the company can access, and only on-site</a:t>
            </a:r>
          </a:p>
          <a:p>
            <a:pPr marL="0" indent="0" algn="just">
              <a:buNone/>
            </a:pPr>
            <a:r>
              <a:rPr lang="en-US" dirty="0"/>
              <a:t>	- The intranet cannot be accessed by anyone outside the 	organization and can't be accessed when staff are not physically 	located in the office unless they are given specific permission for 	remote access. </a:t>
            </a:r>
          </a:p>
          <a:p>
            <a:pPr algn="just"/>
            <a:r>
              <a:rPr lang="en-US" b="1" dirty="0"/>
              <a:t>Extranet: </a:t>
            </a:r>
            <a:r>
              <a:rPr lang="en-US" dirty="0"/>
              <a:t>A secure network that is available to both employees and outsiders</a:t>
            </a:r>
          </a:p>
          <a:p>
            <a:pPr marL="0" indent="0" algn="just">
              <a:buNone/>
            </a:pPr>
            <a:r>
              <a:rPr lang="en-US" dirty="0"/>
              <a:t>	- An extranet may be used by the company's business partners, 	contract employees, or customers to get real-time information, such 	as about products they supply that might soon need restocking. </a:t>
            </a:r>
          </a:p>
        </p:txBody>
      </p:sp>
      <p:pic>
        <p:nvPicPr>
          <p:cNvPr id="7" name="Picture 6">
            <a:extLst>
              <a:ext uri="{FF2B5EF4-FFF2-40B4-BE49-F238E27FC236}">
                <a16:creationId xmlns:a16="http://schemas.microsoft.com/office/drawing/2014/main" id="{E9744E9A-AFEB-7C4D-A9BF-C4697B6C5B40}"/>
              </a:ext>
            </a:extLst>
          </p:cNvPr>
          <p:cNvPicPr>
            <a:picLocks noChangeAspect="1"/>
          </p:cNvPicPr>
          <p:nvPr/>
        </p:nvPicPr>
        <p:blipFill>
          <a:blip r:embed="rId3"/>
          <a:stretch>
            <a:fillRect/>
          </a:stretch>
        </p:blipFill>
        <p:spPr>
          <a:xfrm>
            <a:off x="-1590142" y="1386840"/>
            <a:ext cx="6276442" cy="5282672"/>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14</a:t>
            </a:fld>
            <a:endParaRPr lang="en-US" dirty="0"/>
          </a:p>
        </p:txBody>
      </p:sp>
    </p:spTree>
    <p:extLst>
      <p:ext uri="{BB962C8B-B14F-4D97-AF65-F5344CB8AC3E}">
        <p14:creationId xmlns:p14="http://schemas.microsoft.com/office/powerpoint/2010/main" val="172769729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by="(-#ppt_w*2)" calcmode="lin" valueType="num">
                                      <p:cBhvr rctx="PPT">
                                        <p:cTn id="17" dur="250" autoRev="1" fill="hold">
                                          <p:stCondLst>
                                            <p:cond delay="0"/>
                                          </p:stCondLst>
                                        </p:cTn>
                                        <p:tgtEl>
                                          <p:spTgt spid="3">
                                            <p:txEl>
                                              <p:pRg st="0" end="0"/>
                                            </p:txEl>
                                          </p:spTgt>
                                        </p:tgtEl>
                                        <p:attrNameLst>
                                          <p:attrName>ppt_w</p:attrName>
                                        </p:attrNameLst>
                                      </p:cBhvr>
                                    </p:anim>
                                    <p:anim by="(#ppt_w*0.50)" calcmode="lin" valueType="num">
                                      <p:cBhvr>
                                        <p:cTn id="18" dur="250" decel="50000" autoRev="1" fill="hold">
                                          <p:stCondLst>
                                            <p:cond delay="0"/>
                                          </p:stCondLst>
                                        </p:cTn>
                                        <p:tgtEl>
                                          <p:spTgt spid="3">
                                            <p:txEl>
                                              <p:pRg st="0" end="0"/>
                                            </p:txEl>
                                          </p:spTgt>
                                        </p:tgtEl>
                                        <p:attrNameLst>
                                          <p:attrName>ppt_x</p:attrName>
                                        </p:attrNameLst>
                                      </p:cBhvr>
                                    </p:anim>
                                    <p:anim from="(-#ppt_h/2)" to="(#ppt_y)" calcmode="lin" valueType="num">
                                      <p:cBhvr>
                                        <p:cTn id="19" dur="500" fill="hold">
                                          <p:stCondLst>
                                            <p:cond delay="0"/>
                                          </p:stCondLst>
                                        </p:cTn>
                                        <p:tgtEl>
                                          <p:spTgt spid="3">
                                            <p:txEl>
                                              <p:pRg st="0" end="0"/>
                                            </p:txEl>
                                          </p:spTgt>
                                        </p:tgtEl>
                                        <p:attrNameLst>
                                          <p:attrName>ppt_y</p:attrName>
                                        </p:attrNameLst>
                                      </p:cBhvr>
                                    </p:anim>
                                    <p:animRot by="21600000">
                                      <p:cBhvr>
                                        <p:cTn id="20" dur="500" fill="hold">
                                          <p:stCondLst>
                                            <p:cond delay="0"/>
                                          </p:stCondLst>
                                        </p:cTn>
                                        <p:tgtEl>
                                          <p:spTgt spid="3">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by="(-#ppt_w*2)" calcmode="lin" valueType="num">
                                      <p:cBhvr rctx="PPT">
                                        <p:cTn id="25" dur="250" autoRev="1" fill="hold">
                                          <p:stCondLst>
                                            <p:cond delay="0"/>
                                          </p:stCondLst>
                                        </p:cTn>
                                        <p:tgtEl>
                                          <p:spTgt spid="3">
                                            <p:txEl>
                                              <p:pRg st="1" end="1"/>
                                            </p:txEl>
                                          </p:spTgt>
                                        </p:tgtEl>
                                        <p:attrNameLst>
                                          <p:attrName>ppt_w</p:attrName>
                                        </p:attrNameLst>
                                      </p:cBhvr>
                                    </p:anim>
                                    <p:anim by="(#ppt_w*0.50)" calcmode="lin" valueType="num">
                                      <p:cBhvr>
                                        <p:cTn id="26" dur="250" decel="50000" autoRev="1" fill="hold">
                                          <p:stCondLst>
                                            <p:cond delay="0"/>
                                          </p:stCondLst>
                                        </p:cTn>
                                        <p:tgtEl>
                                          <p:spTgt spid="3">
                                            <p:txEl>
                                              <p:pRg st="1" end="1"/>
                                            </p:txEl>
                                          </p:spTgt>
                                        </p:tgtEl>
                                        <p:attrNameLst>
                                          <p:attrName>ppt_x</p:attrName>
                                        </p:attrNameLst>
                                      </p:cBhvr>
                                    </p:anim>
                                    <p:anim from="(-#ppt_h/2)" to="(#ppt_y)" calcmode="lin" valueType="num">
                                      <p:cBhvr>
                                        <p:cTn id="27" dur="500" fill="hold">
                                          <p:stCondLst>
                                            <p:cond delay="0"/>
                                          </p:stCondLst>
                                        </p:cTn>
                                        <p:tgtEl>
                                          <p:spTgt spid="3">
                                            <p:txEl>
                                              <p:pRg st="1" end="1"/>
                                            </p:txEl>
                                          </p:spTgt>
                                        </p:tgtEl>
                                        <p:attrNameLst>
                                          <p:attrName>ppt_y</p:attrName>
                                        </p:attrNameLst>
                                      </p:cBhvr>
                                    </p:anim>
                                    <p:animRot by="21600000">
                                      <p:cBhvr>
                                        <p:cTn id="28" dur="500" fill="hold">
                                          <p:stCondLst>
                                            <p:cond delay="0"/>
                                          </p:stCondLst>
                                        </p:cTn>
                                        <p:tgtEl>
                                          <p:spTgt spid="3">
                                            <p:txEl>
                                              <p:pRg st="1" end="1"/>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 by="(-#ppt_w*2)" calcmode="lin" valueType="num">
                                      <p:cBhvr rctx="PPT">
                                        <p:cTn id="33" dur="250" autoRev="1" fill="hold">
                                          <p:stCondLst>
                                            <p:cond delay="0"/>
                                          </p:stCondLst>
                                        </p:cTn>
                                        <p:tgtEl>
                                          <p:spTgt spid="3">
                                            <p:txEl>
                                              <p:pRg st="2" end="2"/>
                                            </p:txEl>
                                          </p:spTgt>
                                        </p:tgtEl>
                                        <p:attrNameLst>
                                          <p:attrName>ppt_w</p:attrName>
                                        </p:attrNameLst>
                                      </p:cBhvr>
                                    </p:anim>
                                    <p:anim by="(#ppt_w*0.50)" calcmode="lin" valueType="num">
                                      <p:cBhvr>
                                        <p:cTn id="34" dur="250" decel="50000" autoRev="1" fill="hold">
                                          <p:stCondLst>
                                            <p:cond delay="0"/>
                                          </p:stCondLst>
                                        </p:cTn>
                                        <p:tgtEl>
                                          <p:spTgt spid="3">
                                            <p:txEl>
                                              <p:pRg st="2" end="2"/>
                                            </p:txEl>
                                          </p:spTgt>
                                        </p:tgtEl>
                                        <p:attrNameLst>
                                          <p:attrName>ppt_x</p:attrName>
                                        </p:attrNameLst>
                                      </p:cBhvr>
                                    </p:anim>
                                    <p:anim from="(-#ppt_h/2)" to="(#ppt_y)" calcmode="lin" valueType="num">
                                      <p:cBhvr>
                                        <p:cTn id="35" dur="500" fill="hold">
                                          <p:stCondLst>
                                            <p:cond delay="0"/>
                                          </p:stCondLst>
                                        </p:cTn>
                                        <p:tgtEl>
                                          <p:spTgt spid="3">
                                            <p:txEl>
                                              <p:pRg st="2" end="2"/>
                                            </p:txEl>
                                          </p:spTgt>
                                        </p:tgtEl>
                                        <p:attrNameLst>
                                          <p:attrName>ppt_y</p:attrName>
                                        </p:attrNameLst>
                                      </p:cBhvr>
                                    </p:anim>
                                    <p:animRot by="21600000">
                                      <p:cBhvr>
                                        <p:cTn id="36" dur="500" fill="hold">
                                          <p:stCondLst>
                                            <p:cond delay="0"/>
                                          </p:stCondLst>
                                        </p:cTn>
                                        <p:tgtEl>
                                          <p:spTgt spid="3">
                                            <p:txEl>
                                              <p:pRg st="2" end="2"/>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3">
                                            <p:txEl>
                                              <p:pRg st="3" end="3"/>
                                            </p:txEl>
                                          </p:spTgt>
                                        </p:tgtEl>
                                        <p:attrNameLst>
                                          <p:attrName>style.visibility</p:attrName>
                                        </p:attrNameLst>
                                      </p:cBhvr>
                                      <p:to>
                                        <p:strVal val="visible"/>
                                      </p:to>
                                    </p:set>
                                    <p:anim by="(-#ppt_w*2)" calcmode="lin" valueType="num">
                                      <p:cBhvr rctx="PPT">
                                        <p:cTn id="41" dur="250" autoRev="1" fill="hold">
                                          <p:stCondLst>
                                            <p:cond delay="0"/>
                                          </p:stCondLst>
                                        </p:cTn>
                                        <p:tgtEl>
                                          <p:spTgt spid="3">
                                            <p:txEl>
                                              <p:pRg st="3" end="3"/>
                                            </p:txEl>
                                          </p:spTgt>
                                        </p:tgtEl>
                                        <p:attrNameLst>
                                          <p:attrName>ppt_w</p:attrName>
                                        </p:attrNameLst>
                                      </p:cBhvr>
                                    </p:anim>
                                    <p:anim by="(#ppt_w*0.50)" calcmode="lin" valueType="num">
                                      <p:cBhvr>
                                        <p:cTn id="42" dur="250" decel="50000" autoRev="1" fill="hold">
                                          <p:stCondLst>
                                            <p:cond delay="0"/>
                                          </p:stCondLst>
                                        </p:cTn>
                                        <p:tgtEl>
                                          <p:spTgt spid="3">
                                            <p:txEl>
                                              <p:pRg st="3" end="3"/>
                                            </p:txEl>
                                          </p:spTgt>
                                        </p:tgtEl>
                                        <p:attrNameLst>
                                          <p:attrName>ppt_x</p:attrName>
                                        </p:attrNameLst>
                                      </p:cBhvr>
                                    </p:anim>
                                    <p:anim from="(-#ppt_h/2)" to="(#ppt_y)" calcmode="lin" valueType="num">
                                      <p:cBhvr>
                                        <p:cTn id="43" dur="500" fill="hold">
                                          <p:stCondLst>
                                            <p:cond delay="0"/>
                                          </p:stCondLst>
                                        </p:cTn>
                                        <p:tgtEl>
                                          <p:spTgt spid="3">
                                            <p:txEl>
                                              <p:pRg st="3" end="3"/>
                                            </p:txEl>
                                          </p:spTgt>
                                        </p:tgtEl>
                                        <p:attrNameLst>
                                          <p:attrName>ppt_y</p:attrName>
                                        </p:attrNameLst>
                                      </p:cBhvr>
                                    </p:anim>
                                    <p:animRot by="21600000">
                                      <p:cBhvr>
                                        <p:cTn id="44" dur="5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EE3222-8211-D84D-8579-16C63C47FCD7}"/>
              </a:ext>
            </a:extLst>
          </p:cNvPr>
          <p:cNvPicPr>
            <a:picLocks noChangeAspect="1"/>
          </p:cNvPicPr>
          <p:nvPr/>
        </p:nvPicPr>
        <p:blipFill>
          <a:blip r:embed="rId3"/>
          <a:stretch>
            <a:fillRect/>
          </a:stretch>
        </p:blipFill>
        <p:spPr>
          <a:xfrm flipH="1">
            <a:off x="9615488" y="773091"/>
            <a:ext cx="2003076" cy="6084909"/>
          </a:xfrm>
          <a:prstGeom prst="rect">
            <a:avLst/>
          </a:prstGeom>
        </p:spPr>
      </p:pic>
      <p:sp>
        <p:nvSpPr>
          <p:cNvPr id="2" name="Title 1"/>
          <p:cNvSpPr>
            <a:spLocks noGrp="1"/>
          </p:cNvSpPr>
          <p:nvPr>
            <p:ph type="title"/>
          </p:nvPr>
        </p:nvSpPr>
        <p:spPr/>
        <p:txBody>
          <a:bodyPr/>
          <a:lstStyle/>
          <a:p>
            <a:r>
              <a:rPr lang="en-US" dirty="0"/>
              <a:t>Ethernet</a:t>
            </a:r>
          </a:p>
        </p:txBody>
      </p:sp>
      <p:sp>
        <p:nvSpPr>
          <p:cNvPr id="3" name="Content Placeholder 2"/>
          <p:cNvSpPr>
            <a:spLocks noGrp="1"/>
          </p:cNvSpPr>
          <p:nvPr>
            <p:ph idx="1"/>
          </p:nvPr>
        </p:nvSpPr>
        <p:spPr/>
        <p:txBody>
          <a:bodyPr/>
          <a:lstStyle/>
          <a:p>
            <a:r>
              <a:rPr lang="en-US" dirty="0"/>
              <a:t>The current dominant standard for local area networking devices</a:t>
            </a:r>
          </a:p>
          <a:p>
            <a:r>
              <a:rPr lang="en-US" dirty="0"/>
              <a:t>Can be wired or wireless (refer only the wired type as Ethernet)</a:t>
            </a:r>
          </a:p>
          <a:p>
            <a:r>
              <a:rPr lang="en-US" dirty="0"/>
              <a:t>Wireless version is also called Wi-Fi or 802.11</a:t>
            </a:r>
          </a:p>
          <a:p>
            <a:r>
              <a:rPr lang="en-US" dirty="0"/>
              <a:t>Devices have a maximum speed, such as 1 </a:t>
            </a:r>
            <a:r>
              <a:rPr lang="en-US" dirty="0" err="1"/>
              <a:t>Gbps</a:t>
            </a:r>
            <a:endParaRPr lang="en-US" dirty="0"/>
          </a:p>
          <a:p>
            <a:r>
              <a:rPr lang="en-US" dirty="0"/>
              <a:t>Twisted-pair copper cable is the most common medium</a:t>
            </a:r>
          </a:p>
          <a:p>
            <a:r>
              <a:rPr lang="en-US" dirty="0"/>
              <a:t>1000BaseT means 1000 Mbps (1 Gbps) and twisted pair cable (T for </a:t>
            </a:r>
            <a:r>
              <a:rPr lang="en-US" i="1" dirty="0"/>
              <a:t>twisted</a:t>
            </a:r>
            <a:r>
              <a:rPr lang="en-US" dirty="0"/>
              <a:t>)</a:t>
            </a:r>
          </a:p>
          <a:p>
            <a:r>
              <a:rPr lang="en-US" dirty="0"/>
              <a:t>Also allows fiber optic cable and very high rates of data transfer up to 10 Gbps.</a:t>
            </a:r>
          </a:p>
        </p:txBody>
      </p:sp>
      <p:sp>
        <p:nvSpPr>
          <p:cNvPr id="4" name="Slide Number Placeholder 3"/>
          <p:cNvSpPr>
            <a:spLocks noGrp="1"/>
          </p:cNvSpPr>
          <p:nvPr>
            <p:ph type="sldNum" sz="quarter" idx="12"/>
          </p:nvPr>
        </p:nvSpPr>
        <p:spPr/>
        <p:txBody>
          <a:bodyPr/>
          <a:lstStyle/>
          <a:p>
            <a:fld id="{71766878-3199-4EAB-94E7-2D6D11070E14}" type="slidenum">
              <a:rPr lang="en-US" smtClean="0"/>
              <a:t>15</a:t>
            </a:fld>
            <a:endParaRPr lang="en-US" dirty="0"/>
          </a:p>
        </p:txBody>
      </p:sp>
    </p:spTree>
    <p:extLst>
      <p:ext uri="{BB962C8B-B14F-4D97-AF65-F5344CB8AC3E}">
        <p14:creationId xmlns:p14="http://schemas.microsoft.com/office/powerpoint/2010/main" val="41128372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6"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3">
                                            <p:txEl>
                                              <p:pRg st="6" end="6"/>
                                            </p:txEl>
                                          </p:spTgt>
                                        </p:tgtEl>
                                        <p:attrNameLst>
                                          <p:attrName>style.visibility</p:attrName>
                                        </p:attrNameLst>
                                      </p:cBhvr>
                                      <p:to>
                                        <p:strVal val="visible"/>
                                      </p:to>
                                    </p:set>
                                    <p:anim calcmode="lin" valueType="num">
                                      <p:cBhvr>
                                        <p:cTn id="72"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74"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Networking</a:t>
            </a:r>
          </a:p>
        </p:txBody>
      </p:sp>
      <p:sp>
        <p:nvSpPr>
          <p:cNvPr id="3" name="Content Placeholder 2"/>
          <p:cNvSpPr>
            <a:spLocks noGrp="1"/>
          </p:cNvSpPr>
          <p:nvPr>
            <p:ph idx="1"/>
          </p:nvPr>
        </p:nvSpPr>
        <p:spPr>
          <a:xfrm>
            <a:off x="3972910" y="2002222"/>
            <a:ext cx="7898524" cy="3121572"/>
          </a:xfrm>
        </p:spPr>
        <p:txBody>
          <a:bodyPr>
            <a:normAutofit/>
          </a:bodyPr>
          <a:lstStyle/>
          <a:p>
            <a:r>
              <a:rPr lang="en-US" sz="2400" dirty="0"/>
              <a:t>Two main uses:</a:t>
            </a:r>
          </a:p>
          <a:p>
            <a:pPr marL="0" indent="0">
              <a:buNone/>
            </a:pPr>
            <a:r>
              <a:rPr lang="en-US" sz="2400" dirty="0"/>
              <a:t>	</a:t>
            </a:r>
            <a:r>
              <a:rPr lang="en-US" sz="2800" dirty="0"/>
              <a:t>- </a:t>
            </a:r>
            <a:r>
              <a:rPr lang="en-US" sz="2400" dirty="0"/>
              <a:t>Endpoints of connectivity: laptops, smart phones</a:t>
            </a:r>
          </a:p>
          <a:p>
            <a:pPr marL="0" indent="0">
              <a:buNone/>
            </a:pPr>
            <a:r>
              <a:rPr lang="en-US" sz="2400" dirty="0"/>
              <a:t>	- Source of transferring data between locations when 	using cables is not practical, such as with satellite and 	microwave systems.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46" y="1308618"/>
            <a:ext cx="3184634" cy="5551197"/>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16</a:t>
            </a:fld>
            <a:endParaRPr lang="en-US" dirty="0"/>
          </a:p>
        </p:txBody>
      </p:sp>
    </p:spTree>
    <p:extLst>
      <p:ext uri="{BB962C8B-B14F-4D97-AF65-F5344CB8AC3E}">
        <p14:creationId xmlns:p14="http://schemas.microsoft.com/office/powerpoint/2010/main" val="1417793447"/>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2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2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2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Wi-Fi</a:t>
            </a:r>
          </a:p>
        </p:txBody>
      </p:sp>
      <p:sp>
        <p:nvSpPr>
          <p:cNvPr id="3" name="Content Placeholder 2"/>
          <p:cNvSpPr>
            <a:spLocks noGrp="1"/>
          </p:cNvSpPr>
          <p:nvPr>
            <p:ph idx="1"/>
          </p:nvPr>
        </p:nvSpPr>
        <p:spPr>
          <a:xfrm>
            <a:off x="1251678" y="1874518"/>
            <a:ext cx="10178322" cy="1672724"/>
          </a:xfrm>
        </p:spPr>
        <p:txBody>
          <a:bodyPr>
            <a:normAutofit/>
          </a:bodyPr>
          <a:lstStyle/>
          <a:p>
            <a:r>
              <a:rPr lang="en-US" sz="2400" dirty="0"/>
              <a:t>Wireless fidelity</a:t>
            </a:r>
          </a:p>
          <a:p>
            <a:r>
              <a:rPr lang="en-US" sz="2400" dirty="0"/>
              <a:t>The wireless version of Ethernet</a:t>
            </a:r>
          </a:p>
          <a:p>
            <a:r>
              <a:rPr lang="en-US" sz="2400" dirty="0"/>
              <a:t>IEEE 802.11 standard</a:t>
            </a:r>
          </a:p>
        </p:txBody>
      </p:sp>
      <p:pic>
        <p:nvPicPr>
          <p:cNvPr id="4" name="Picture 3"/>
          <p:cNvPicPr>
            <a:picLocks noChangeAspect="1"/>
          </p:cNvPicPr>
          <p:nvPr/>
        </p:nvPicPr>
        <p:blipFill>
          <a:blip r:embed="rId3"/>
          <a:stretch>
            <a:fillRect/>
          </a:stretch>
        </p:blipFill>
        <p:spPr>
          <a:xfrm>
            <a:off x="1030518" y="3673366"/>
            <a:ext cx="10620641" cy="2490006"/>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17</a:t>
            </a:fld>
            <a:endParaRPr lang="en-US" dirty="0"/>
          </a:p>
        </p:txBody>
      </p:sp>
    </p:spTree>
    <p:extLst>
      <p:ext uri="{BB962C8B-B14F-4D97-AF65-F5344CB8AC3E}">
        <p14:creationId xmlns:p14="http://schemas.microsoft.com/office/powerpoint/2010/main" val="3507956643"/>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Bluetooth</a:t>
            </a:r>
          </a:p>
        </p:txBody>
      </p:sp>
      <p:sp>
        <p:nvSpPr>
          <p:cNvPr id="3" name="Content Placeholder 2"/>
          <p:cNvSpPr>
            <a:spLocks noGrp="1"/>
          </p:cNvSpPr>
          <p:nvPr>
            <p:ph idx="1"/>
          </p:nvPr>
        </p:nvSpPr>
        <p:spPr>
          <a:xfrm>
            <a:off x="2791572" y="1433081"/>
            <a:ext cx="8890671" cy="4005075"/>
          </a:xfrm>
        </p:spPr>
        <p:txBody>
          <a:bodyPr/>
          <a:lstStyle/>
          <a:p>
            <a:r>
              <a:rPr lang="en-US" b="1" dirty="0"/>
              <a:t>Short-range wireless networking</a:t>
            </a:r>
          </a:p>
          <a:p>
            <a:r>
              <a:rPr lang="en-US" b="1" dirty="0"/>
              <a:t>Most commonly used to connect a computer to an input or output device</a:t>
            </a:r>
          </a:p>
          <a:p>
            <a:r>
              <a:rPr lang="en-US" b="1" dirty="0"/>
              <a:t>Used to connect personal devices such as headsets or Bluetooth-enabled printer</a:t>
            </a:r>
          </a:p>
          <a:p>
            <a:r>
              <a:rPr lang="en-US" b="1" dirty="0"/>
              <a:t>Used to create personal area networks</a:t>
            </a:r>
          </a:p>
          <a:p>
            <a:r>
              <a:rPr lang="en-US" b="1" dirty="0"/>
              <a:t>Range limit of 20 feet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89" y="1560786"/>
            <a:ext cx="2834210" cy="5297214"/>
          </a:xfrm>
          <a:prstGeom prst="rect">
            <a:avLst/>
          </a:prstGeom>
        </p:spPr>
      </p:pic>
      <p:pic>
        <p:nvPicPr>
          <p:cNvPr id="6" name="Picture 5"/>
          <p:cNvPicPr>
            <a:picLocks noChangeAspect="1"/>
          </p:cNvPicPr>
          <p:nvPr/>
        </p:nvPicPr>
        <p:blipFill rotWithShape="1">
          <a:blip r:embed="rId4"/>
          <a:srcRect l="13569" t="17564" r="30209" b="20152"/>
          <a:stretch/>
        </p:blipFill>
        <p:spPr>
          <a:xfrm>
            <a:off x="5880538" y="3892520"/>
            <a:ext cx="5234153" cy="2965480"/>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18</a:t>
            </a:fld>
            <a:endParaRPr lang="en-US" dirty="0"/>
          </a:p>
        </p:txBody>
      </p:sp>
    </p:spTree>
    <p:extLst>
      <p:ext uri="{BB962C8B-B14F-4D97-AF65-F5344CB8AC3E}">
        <p14:creationId xmlns:p14="http://schemas.microsoft.com/office/powerpoint/2010/main" val="4006897066"/>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2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2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2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2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lt">
                                    <p:tmPct val="2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Infrared</a:t>
            </a:r>
          </a:p>
        </p:txBody>
      </p:sp>
      <p:sp>
        <p:nvSpPr>
          <p:cNvPr id="3" name="Content Placeholder 2"/>
          <p:cNvSpPr>
            <a:spLocks noGrp="1"/>
          </p:cNvSpPr>
          <p:nvPr>
            <p:ph idx="1"/>
          </p:nvPr>
        </p:nvSpPr>
        <p:spPr>
          <a:xfrm>
            <a:off x="1030961" y="1450429"/>
            <a:ext cx="8633301" cy="1043389"/>
          </a:xfrm>
        </p:spPr>
        <p:txBody>
          <a:bodyPr>
            <a:normAutofit/>
          </a:bodyPr>
          <a:lstStyle/>
          <a:p>
            <a:pPr>
              <a:lnSpc>
                <a:spcPct val="150000"/>
              </a:lnSpc>
            </a:pPr>
            <a:r>
              <a:rPr lang="en-US" b="1" dirty="0"/>
              <a:t>Uses light waves to beam information between devices.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087874" y="643260"/>
            <a:ext cx="3872078" cy="6167438"/>
          </a:xfrm>
          <a:prstGeom prst="rect">
            <a:avLst/>
          </a:prstGeom>
        </p:spPr>
      </p:pic>
      <p:pic>
        <p:nvPicPr>
          <p:cNvPr id="5" name="Picture 4"/>
          <p:cNvPicPr>
            <a:picLocks noChangeAspect="1"/>
          </p:cNvPicPr>
          <p:nvPr/>
        </p:nvPicPr>
        <p:blipFill>
          <a:blip r:embed="rId4"/>
          <a:stretch>
            <a:fillRect/>
          </a:stretch>
        </p:blipFill>
        <p:spPr>
          <a:xfrm>
            <a:off x="6403903" y="4324434"/>
            <a:ext cx="2393258" cy="2496966"/>
          </a:xfrm>
          <a:prstGeom prst="rect">
            <a:avLst/>
          </a:prstGeom>
        </p:spPr>
      </p:pic>
      <p:sp>
        <p:nvSpPr>
          <p:cNvPr id="6" name="Content Placeholder 2"/>
          <p:cNvSpPr txBox="1">
            <a:spLocks/>
          </p:cNvSpPr>
          <p:nvPr/>
        </p:nvSpPr>
        <p:spPr>
          <a:xfrm>
            <a:off x="1015195" y="1937291"/>
            <a:ext cx="8633301" cy="359359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nSpc>
                <a:spcPct val="150000"/>
              </a:lnSpc>
            </a:pPr>
            <a:r>
              <a:rPr lang="en-US" b="1" dirty="0"/>
              <a:t>Older technology, mainly replaced by Bluetooth </a:t>
            </a:r>
          </a:p>
          <a:p>
            <a:pPr>
              <a:lnSpc>
                <a:spcPct val="150000"/>
              </a:lnSpc>
            </a:pPr>
            <a:r>
              <a:rPr lang="en-US" b="1" dirty="0"/>
              <a:t>Still used in TV remote controls</a:t>
            </a:r>
          </a:p>
          <a:p>
            <a:pPr>
              <a:lnSpc>
                <a:spcPct val="150000"/>
              </a:lnSpc>
            </a:pPr>
            <a:r>
              <a:rPr lang="en-US" b="1" dirty="0"/>
              <a:t>IrDA is the standard (Infrared Data Association)</a:t>
            </a:r>
          </a:p>
          <a:p>
            <a:pPr>
              <a:lnSpc>
                <a:spcPct val="150000"/>
              </a:lnSpc>
            </a:pPr>
            <a:r>
              <a:rPr lang="en-US" b="1" dirty="0"/>
              <a:t>The main drawback of infrared transmission is that it must have a clear line of sight between the two points.</a:t>
            </a:r>
          </a:p>
        </p:txBody>
      </p:sp>
      <p:sp>
        <p:nvSpPr>
          <p:cNvPr id="7" name="Slide Number Placeholder 6"/>
          <p:cNvSpPr>
            <a:spLocks noGrp="1"/>
          </p:cNvSpPr>
          <p:nvPr>
            <p:ph type="sldNum" sz="quarter" idx="12"/>
          </p:nvPr>
        </p:nvSpPr>
        <p:spPr/>
        <p:txBody>
          <a:bodyPr/>
          <a:lstStyle/>
          <a:p>
            <a:fld id="{71766878-3199-4EAB-94E7-2D6D11070E14}" type="slidenum">
              <a:rPr lang="en-US" smtClean="0"/>
              <a:t>19</a:t>
            </a:fld>
            <a:endParaRPr lang="en-US" dirty="0"/>
          </a:p>
        </p:txBody>
      </p:sp>
    </p:spTree>
    <p:extLst>
      <p:ext uri="{BB962C8B-B14F-4D97-AF65-F5344CB8AC3E}">
        <p14:creationId xmlns:p14="http://schemas.microsoft.com/office/powerpoint/2010/main" val="1810488236"/>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iterate type="lt">
                                    <p:tmPct val="10000"/>
                                  </p:iterate>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iterate type="lt">
                                    <p:tmPct val="10000"/>
                                  </p:iterate>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1000"/>
                                        <p:tgtEl>
                                          <p:spTgt spid="6">
                                            <p:txEl>
                                              <p:pRg st="2" end="2"/>
                                            </p:txEl>
                                          </p:spTgt>
                                        </p:tgtEl>
                                      </p:cBhvr>
                                    </p:animEffect>
                                    <p:anim calcmode="lin" valueType="num">
                                      <p:cBhvr>
                                        <p:cTn id="4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iterate type="lt">
                                    <p:tmPct val="10000"/>
                                  </p:iterate>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1000"/>
                                        <p:tgtEl>
                                          <p:spTgt spid="6">
                                            <p:txEl>
                                              <p:pRg st="3" end="3"/>
                                            </p:txEl>
                                          </p:spTgt>
                                        </p:tgtEl>
                                      </p:cBhvr>
                                    </p:animEffect>
                                    <p:anim calcmode="lin" valueType="num">
                                      <p:cBhvr>
                                        <p:cTn id="5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8"/>
          <p:cNvSpPr>
            <a:spLocks noGrp="1" noChangeArrowheads="1"/>
          </p:cNvSpPr>
          <p:nvPr>
            <p:ph type="title"/>
          </p:nvPr>
        </p:nvSpPr>
        <p:spPr>
          <a:xfrm>
            <a:off x="1479176" y="274638"/>
            <a:ext cx="8731624" cy="1143000"/>
          </a:xfrm>
          <a:noFill/>
        </p:spPr>
        <p:txBody>
          <a:bodyPr>
            <a:normAutofit fontScale="90000"/>
          </a:bodyPr>
          <a:lstStyle/>
          <a:p>
            <a:pPr algn="ctr" eaLnBrk="1" hangingPunct="1"/>
            <a:r>
              <a:rPr lang="en-US" altLang="en-US" dirty="0">
                <a:ea typeface="ＭＳ Ｐゴシック" panose="020B0600070205080204" pitchFamily="34" charset="-128"/>
              </a:rPr>
              <a:t>Chapter 13: Networking and Internet Basics</a:t>
            </a:r>
          </a:p>
        </p:txBody>
      </p:sp>
      <p:sp>
        <p:nvSpPr>
          <p:cNvPr id="3079" name="Rectangle 9"/>
          <p:cNvSpPr>
            <a:spLocks noGrp="1" noChangeArrowheads="1"/>
          </p:cNvSpPr>
          <p:nvPr>
            <p:ph idx="1"/>
          </p:nvPr>
        </p:nvSpPr>
        <p:spPr>
          <a:xfrm>
            <a:off x="3137648" y="2133600"/>
            <a:ext cx="6858000" cy="4953000"/>
          </a:xfrm>
        </p:spPr>
        <p:txBody>
          <a:bodyPr>
            <a:normAutofit/>
          </a:bodyPr>
          <a:lstStyle/>
          <a:p>
            <a:pPr>
              <a:buFontTx/>
              <a:buNone/>
            </a:pPr>
            <a:r>
              <a:rPr lang="en-US" altLang="en-US" b="1" dirty="0">
                <a:solidFill>
                  <a:schemeClr val="tx1"/>
                </a:solidFill>
                <a:ea typeface="ＭＳ Ｐゴシック" panose="020B0600070205080204" pitchFamily="34" charset="-128"/>
              </a:rPr>
              <a:t>Learning Objectives:</a:t>
            </a:r>
          </a:p>
          <a:p>
            <a:pPr>
              <a:buFontTx/>
              <a:buNone/>
            </a:pPr>
            <a:endParaRPr lang="en-US" altLang="en-US" b="1" dirty="0">
              <a:solidFill>
                <a:schemeClr val="tx1"/>
              </a:solidFill>
              <a:ea typeface="ＭＳ Ｐゴシック" panose="020B0600070205080204" pitchFamily="34" charset="-128"/>
            </a:endParaRPr>
          </a:p>
          <a:p>
            <a:r>
              <a:rPr lang="en-US" dirty="0">
                <a:solidFill>
                  <a:schemeClr val="tx1"/>
                </a:solidFill>
              </a:rPr>
              <a:t>Identify communications networks in daily life</a:t>
            </a:r>
          </a:p>
          <a:p>
            <a:r>
              <a:rPr lang="en-US" dirty="0">
                <a:solidFill>
                  <a:schemeClr val="tx1"/>
                </a:solidFill>
              </a:rPr>
              <a:t>Distinguish between types of networks</a:t>
            </a:r>
          </a:p>
          <a:p>
            <a:r>
              <a:rPr lang="en-US" dirty="0">
                <a:solidFill>
                  <a:schemeClr val="tx1"/>
                </a:solidFill>
              </a:rPr>
              <a:t>Identify common types of network hardware</a:t>
            </a:r>
          </a:p>
          <a:p>
            <a:r>
              <a:rPr lang="en-US" dirty="0">
                <a:solidFill>
                  <a:schemeClr val="tx1"/>
                </a:solidFill>
              </a:rPr>
              <a:t>Understand the Internet and choose a connection method</a:t>
            </a:r>
          </a:p>
          <a:p>
            <a:r>
              <a:rPr lang="en-US" dirty="0">
                <a:solidFill>
                  <a:schemeClr val="tx1"/>
                </a:solidFill>
              </a:rPr>
              <a:t>Troubleshoot common network and Internet connectivity problems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86" y="654424"/>
            <a:ext cx="2653483" cy="6203576"/>
          </a:xfrm>
          <a:prstGeom prst="rect">
            <a:avLst/>
          </a:prstGeom>
        </p:spPr>
      </p:pic>
      <p:sp>
        <p:nvSpPr>
          <p:cNvPr id="2" name="Slide Number Placeholder 1"/>
          <p:cNvSpPr>
            <a:spLocks noGrp="1"/>
          </p:cNvSpPr>
          <p:nvPr>
            <p:ph type="sldNum" sz="quarter" idx="12"/>
          </p:nvPr>
        </p:nvSpPr>
        <p:spPr/>
        <p:txBody>
          <a:bodyPr/>
          <a:lstStyle/>
          <a:p>
            <a:fld id="{71766878-3199-4EAB-94E7-2D6D11070E14}" type="slidenum">
              <a:rPr lang="en-US" smtClean="0"/>
              <a:t>2</a:t>
            </a:fld>
            <a:endParaRPr lang="en-US" dirty="0"/>
          </a:p>
        </p:txBody>
      </p:sp>
    </p:spTree>
    <p:extLst>
      <p:ext uri="{BB962C8B-B14F-4D97-AF65-F5344CB8AC3E}">
        <p14:creationId xmlns:p14="http://schemas.microsoft.com/office/powerpoint/2010/main" val="237541266"/>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wd">
                                    <p:tmPct val="50000"/>
                                  </p:iterate>
                                  <p:childTnLst>
                                    <p:set>
                                      <p:cBhvr>
                                        <p:cTn id="13" dur="1" fill="hold">
                                          <p:stCondLst>
                                            <p:cond delay="0"/>
                                          </p:stCondLst>
                                        </p:cTn>
                                        <p:tgtEl>
                                          <p:spTgt spid="3079">
                                            <p:txEl>
                                              <p:pRg st="0" end="0"/>
                                            </p:txEl>
                                          </p:spTgt>
                                        </p:tgtEl>
                                        <p:attrNameLst>
                                          <p:attrName>style.visibility</p:attrName>
                                        </p:attrNameLst>
                                      </p:cBhvr>
                                      <p:to>
                                        <p:strVal val="visible"/>
                                      </p:to>
                                    </p:set>
                                    <p:anim calcmode="lin" valueType="num">
                                      <p:cBhvr additive="base">
                                        <p:cTn id="14" dur="500" fill="hold"/>
                                        <p:tgtEl>
                                          <p:spTgt spid="307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wd">
                                    <p:tmPct val="50000"/>
                                  </p:iterate>
                                  <p:childTnLst>
                                    <p:set>
                                      <p:cBhvr>
                                        <p:cTn id="19" dur="1" fill="hold">
                                          <p:stCondLst>
                                            <p:cond delay="0"/>
                                          </p:stCondLst>
                                        </p:cTn>
                                        <p:tgtEl>
                                          <p:spTgt spid="3079">
                                            <p:txEl>
                                              <p:pRg st="2" end="2"/>
                                            </p:txEl>
                                          </p:spTgt>
                                        </p:tgtEl>
                                        <p:attrNameLst>
                                          <p:attrName>style.visibility</p:attrName>
                                        </p:attrNameLst>
                                      </p:cBhvr>
                                      <p:to>
                                        <p:strVal val="visible"/>
                                      </p:to>
                                    </p:set>
                                    <p:anim calcmode="lin" valueType="num">
                                      <p:cBhvr additive="base">
                                        <p:cTn id="20" dur="500" fill="hold"/>
                                        <p:tgtEl>
                                          <p:spTgt spid="307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0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wd">
                                    <p:tmPct val="50000"/>
                                  </p:iterate>
                                  <p:childTnLst>
                                    <p:set>
                                      <p:cBhvr>
                                        <p:cTn id="25" dur="1" fill="hold">
                                          <p:stCondLst>
                                            <p:cond delay="0"/>
                                          </p:stCondLst>
                                        </p:cTn>
                                        <p:tgtEl>
                                          <p:spTgt spid="3079">
                                            <p:txEl>
                                              <p:pRg st="3" end="3"/>
                                            </p:txEl>
                                          </p:spTgt>
                                        </p:tgtEl>
                                        <p:attrNameLst>
                                          <p:attrName>style.visibility</p:attrName>
                                        </p:attrNameLst>
                                      </p:cBhvr>
                                      <p:to>
                                        <p:strVal val="visible"/>
                                      </p:to>
                                    </p:set>
                                    <p:anim calcmode="lin" valueType="num">
                                      <p:cBhvr additive="base">
                                        <p:cTn id="26" dur="500" fill="hold"/>
                                        <p:tgtEl>
                                          <p:spTgt spid="307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iterate type="wd">
                                    <p:tmPct val="50000"/>
                                  </p:iterate>
                                  <p:childTnLst>
                                    <p:set>
                                      <p:cBhvr>
                                        <p:cTn id="31" dur="1" fill="hold">
                                          <p:stCondLst>
                                            <p:cond delay="0"/>
                                          </p:stCondLst>
                                        </p:cTn>
                                        <p:tgtEl>
                                          <p:spTgt spid="3079">
                                            <p:txEl>
                                              <p:pRg st="4" end="4"/>
                                            </p:txEl>
                                          </p:spTgt>
                                        </p:tgtEl>
                                        <p:attrNameLst>
                                          <p:attrName>style.visibility</p:attrName>
                                        </p:attrNameLst>
                                      </p:cBhvr>
                                      <p:to>
                                        <p:strVal val="visible"/>
                                      </p:to>
                                    </p:set>
                                    <p:anim calcmode="lin" valueType="num">
                                      <p:cBhvr additive="base">
                                        <p:cTn id="32" dur="500" fill="hold"/>
                                        <p:tgtEl>
                                          <p:spTgt spid="307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0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iterate type="wd">
                                    <p:tmPct val="50000"/>
                                  </p:iterate>
                                  <p:childTnLst>
                                    <p:set>
                                      <p:cBhvr>
                                        <p:cTn id="37" dur="1" fill="hold">
                                          <p:stCondLst>
                                            <p:cond delay="0"/>
                                          </p:stCondLst>
                                        </p:cTn>
                                        <p:tgtEl>
                                          <p:spTgt spid="3079">
                                            <p:txEl>
                                              <p:pRg st="5" end="5"/>
                                            </p:txEl>
                                          </p:spTgt>
                                        </p:tgtEl>
                                        <p:attrNameLst>
                                          <p:attrName>style.visibility</p:attrName>
                                        </p:attrNameLst>
                                      </p:cBhvr>
                                      <p:to>
                                        <p:strVal val="visible"/>
                                      </p:to>
                                    </p:set>
                                    <p:anim calcmode="lin" valueType="num">
                                      <p:cBhvr additive="base">
                                        <p:cTn id="38" dur="500" fill="hold"/>
                                        <p:tgtEl>
                                          <p:spTgt spid="3079">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0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iterate type="wd">
                                    <p:tmPct val="50000"/>
                                  </p:iterate>
                                  <p:childTnLst>
                                    <p:set>
                                      <p:cBhvr>
                                        <p:cTn id="43" dur="1" fill="hold">
                                          <p:stCondLst>
                                            <p:cond delay="0"/>
                                          </p:stCondLst>
                                        </p:cTn>
                                        <p:tgtEl>
                                          <p:spTgt spid="3079">
                                            <p:txEl>
                                              <p:pRg st="6" end="6"/>
                                            </p:txEl>
                                          </p:spTgt>
                                        </p:tgtEl>
                                        <p:attrNameLst>
                                          <p:attrName>style.visibility</p:attrName>
                                        </p:attrNameLst>
                                      </p:cBhvr>
                                      <p:to>
                                        <p:strVal val="visible"/>
                                      </p:to>
                                    </p:set>
                                    <p:anim calcmode="lin" valueType="num">
                                      <p:cBhvr additive="base">
                                        <p:cTn id="44" dur="500" fill="hold"/>
                                        <p:tgtEl>
                                          <p:spTgt spid="3079">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0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Microwave</a:t>
            </a:r>
          </a:p>
        </p:txBody>
      </p:sp>
      <p:sp>
        <p:nvSpPr>
          <p:cNvPr id="3" name="Content Placeholder 2"/>
          <p:cNvSpPr>
            <a:spLocks noGrp="1"/>
          </p:cNvSpPr>
          <p:nvPr>
            <p:ph idx="1"/>
          </p:nvPr>
        </p:nvSpPr>
        <p:spPr>
          <a:xfrm>
            <a:off x="3058510" y="1874517"/>
            <a:ext cx="8213835" cy="4778531"/>
          </a:xfrm>
        </p:spPr>
        <p:txBody>
          <a:bodyPr>
            <a:normAutofit/>
          </a:bodyPr>
          <a:lstStyle/>
          <a:p>
            <a:r>
              <a:rPr lang="en-US" b="1" dirty="0"/>
              <a:t>High-frequency radio waves. </a:t>
            </a:r>
          </a:p>
          <a:p>
            <a:r>
              <a:rPr lang="en-US" b="1" dirty="0"/>
              <a:t>Much higher than that used for Wi-Fi or Bluetooth. </a:t>
            </a:r>
          </a:p>
          <a:p>
            <a:r>
              <a:rPr lang="en-US" b="1" dirty="0"/>
              <a:t>The points can be miles apart (up to about 25 miles)</a:t>
            </a:r>
          </a:p>
          <a:p>
            <a:r>
              <a:rPr lang="en-US" b="1" dirty="0"/>
              <a:t>Because line of sight is so critical for microwave communications, the transmitters are often placed high up on towers or buildings. </a:t>
            </a:r>
          </a:p>
          <a:p>
            <a:r>
              <a:rPr lang="en-US" b="1" dirty="0"/>
              <a:t>Microwave technology is not as widely used today but use in where security is critical.</a:t>
            </a:r>
          </a:p>
          <a:p>
            <a:r>
              <a:rPr lang="en-US" b="1" dirty="0"/>
              <a:t>A point-to-point microwave connection is more secure than a connection that goes through a satellite.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82" y="694121"/>
            <a:ext cx="3832024" cy="6510720"/>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20</a:t>
            </a:fld>
            <a:endParaRPr lang="en-US" dirty="0"/>
          </a:p>
        </p:txBody>
      </p:sp>
    </p:spTree>
    <p:extLst>
      <p:ext uri="{BB962C8B-B14F-4D97-AF65-F5344CB8AC3E}">
        <p14:creationId xmlns:p14="http://schemas.microsoft.com/office/powerpoint/2010/main" val="2766575293"/>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lt">
                                    <p:tmPct val="2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type="lt">
                                    <p:tmPct val="2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type="lt">
                                    <p:tmPct val="2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type="lt">
                                    <p:tmPct val="2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type="lt">
                                    <p:tmPct val="20000"/>
                                  </p:iterate>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iterate type="lt">
                                    <p:tmPct val="20000"/>
                                  </p:iterate>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hardware</a:t>
            </a:r>
          </a:p>
        </p:txBody>
      </p:sp>
      <p:sp>
        <p:nvSpPr>
          <p:cNvPr id="3" name="Content Placeholder 2"/>
          <p:cNvSpPr>
            <a:spLocks noGrp="1"/>
          </p:cNvSpPr>
          <p:nvPr>
            <p:ph idx="1"/>
          </p:nvPr>
        </p:nvSpPr>
        <p:spPr>
          <a:xfrm>
            <a:off x="1251678" y="1874517"/>
            <a:ext cx="8176101" cy="4005075"/>
          </a:xfrm>
        </p:spPr>
        <p:txBody>
          <a:bodyPr>
            <a:normAutofit/>
          </a:bodyPr>
          <a:lstStyle/>
          <a:p>
            <a:r>
              <a:rPr lang="en-US" sz="2400" dirty="0"/>
              <a:t>Network connectivity requires both hardware and software. </a:t>
            </a:r>
          </a:p>
          <a:p>
            <a:r>
              <a:rPr lang="en-US" sz="2400" dirty="0"/>
              <a:t>The software portion is handled by the operating system</a:t>
            </a:r>
          </a:p>
          <a:p>
            <a:r>
              <a:rPr lang="en-US" sz="2400" dirty="0"/>
              <a:t> Not all computers include networking hardware, and some network hardware is independent of any one computer</a:t>
            </a:r>
          </a:p>
          <a:p>
            <a:r>
              <a:rPr lang="en-US" sz="2400" dirty="0"/>
              <a:t>Network Installer position in IT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9840" y="507564"/>
            <a:ext cx="3470878" cy="8114564"/>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21</a:t>
            </a:fld>
            <a:endParaRPr lang="en-US" dirty="0"/>
          </a:p>
        </p:txBody>
      </p:sp>
    </p:spTree>
    <p:extLst>
      <p:ext uri="{BB962C8B-B14F-4D97-AF65-F5344CB8AC3E}">
        <p14:creationId xmlns:p14="http://schemas.microsoft.com/office/powerpoint/2010/main" val="3705903175"/>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Adapter</a:t>
            </a:r>
          </a:p>
        </p:txBody>
      </p:sp>
      <p:sp>
        <p:nvSpPr>
          <p:cNvPr id="3" name="Content Placeholder 2"/>
          <p:cNvSpPr>
            <a:spLocks noGrp="1"/>
          </p:cNvSpPr>
          <p:nvPr>
            <p:ph idx="1"/>
          </p:nvPr>
        </p:nvSpPr>
        <p:spPr>
          <a:xfrm>
            <a:off x="2995796" y="1874517"/>
            <a:ext cx="8891403" cy="5383923"/>
          </a:xfrm>
        </p:spPr>
        <p:txBody>
          <a:bodyPr>
            <a:normAutofit/>
          </a:bodyPr>
          <a:lstStyle/>
          <a:p>
            <a:pPr>
              <a:lnSpc>
                <a:spcPct val="150000"/>
              </a:lnSpc>
            </a:pPr>
            <a:r>
              <a:rPr lang="en-US" b="1" dirty="0"/>
              <a:t>Provides networking interface hardware needed for a computer to connect to a network</a:t>
            </a:r>
          </a:p>
          <a:p>
            <a:pPr>
              <a:lnSpc>
                <a:spcPct val="150000"/>
              </a:lnSpc>
            </a:pPr>
            <a:r>
              <a:rPr lang="en-US" b="1" dirty="0"/>
              <a:t>Each network client device (computer, tablet, printer, and so on) must have a network adapter. </a:t>
            </a:r>
          </a:p>
          <a:p>
            <a:pPr>
              <a:lnSpc>
                <a:spcPct val="150000"/>
              </a:lnSpc>
            </a:pPr>
            <a:r>
              <a:rPr lang="en-US" b="1" dirty="0"/>
              <a:t>Most desktop and notebook computers come with a wired Ethernet adapter built in, and notebook computers almost always include a built-in wireless adapter as well. </a:t>
            </a:r>
          </a:p>
          <a:p>
            <a:pPr>
              <a:lnSpc>
                <a:spcPct val="150000"/>
              </a:lnSpc>
            </a:pPr>
            <a:r>
              <a:rPr lang="en-US" b="1" dirty="0"/>
              <a:t>Can be built into motherboard or separate, it is called a network interface card (NIC)</a:t>
            </a:r>
          </a:p>
          <a:p>
            <a:pPr>
              <a:lnSpc>
                <a:spcPct val="150000"/>
              </a:lnSpc>
            </a:pP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8404"/>
            <a:ext cx="3657600" cy="5925720"/>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22</a:t>
            </a:fld>
            <a:endParaRPr lang="en-US" dirty="0"/>
          </a:p>
        </p:txBody>
      </p:sp>
    </p:spTree>
    <p:extLst>
      <p:ext uri="{BB962C8B-B14F-4D97-AF65-F5344CB8AC3E}">
        <p14:creationId xmlns:p14="http://schemas.microsoft.com/office/powerpoint/2010/main" val="379081462"/>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lt">
                                    <p:tmPct val="2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lt">
                                    <p:tmPct val="2000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type="lt">
                                    <p:tmPct val="20000"/>
                                  </p:iterate>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iterate type="lt">
                                    <p:tmPct val="20000"/>
                                  </p:iterate>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Adapter</a:t>
            </a:r>
          </a:p>
        </p:txBody>
      </p:sp>
      <p:sp>
        <p:nvSpPr>
          <p:cNvPr id="3" name="Content Placeholder 2"/>
          <p:cNvSpPr>
            <a:spLocks noGrp="1"/>
          </p:cNvSpPr>
          <p:nvPr>
            <p:ph idx="1"/>
          </p:nvPr>
        </p:nvSpPr>
        <p:spPr>
          <a:xfrm>
            <a:off x="835925" y="1600201"/>
            <a:ext cx="8506350" cy="4012323"/>
          </a:xfrm>
        </p:spPr>
        <p:txBody>
          <a:bodyPr>
            <a:normAutofit/>
          </a:bodyPr>
          <a:lstStyle/>
          <a:p>
            <a:r>
              <a:rPr lang="en-US" b="1" dirty="0"/>
              <a:t>Most portable computers (notebooks, tablets, smartphones) have a Wi-Fi network adapter built in. </a:t>
            </a:r>
          </a:p>
          <a:p>
            <a:r>
              <a:rPr lang="en-US" b="1" dirty="0"/>
              <a:t>A portable device may also have other built-in network adapters, such as a Bluetooth adapter. </a:t>
            </a:r>
          </a:p>
          <a:p>
            <a:r>
              <a:rPr lang="en-US" b="1" dirty="0"/>
              <a:t>Has a unique Media Access Control (MAC) address</a:t>
            </a:r>
          </a:p>
          <a:p>
            <a:endParaRPr lang="en-US" b="1" dirty="0"/>
          </a:p>
          <a:p>
            <a:endParaRPr lang="en-US" b="1" dirty="0"/>
          </a:p>
        </p:txBody>
      </p:sp>
      <p:pic>
        <p:nvPicPr>
          <p:cNvPr id="4" name="Picture 3"/>
          <p:cNvPicPr>
            <a:picLocks noChangeAspect="1"/>
          </p:cNvPicPr>
          <p:nvPr/>
        </p:nvPicPr>
        <p:blipFill>
          <a:blip r:embed="rId2"/>
          <a:stretch>
            <a:fillRect/>
          </a:stretch>
        </p:blipFill>
        <p:spPr>
          <a:xfrm>
            <a:off x="2777239" y="3543885"/>
            <a:ext cx="3229423" cy="32864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342275" y="1073927"/>
            <a:ext cx="1855644" cy="5701889"/>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23</a:t>
            </a:fld>
            <a:endParaRPr lang="en-US" dirty="0"/>
          </a:p>
        </p:txBody>
      </p:sp>
    </p:spTree>
    <p:extLst>
      <p:ext uri="{BB962C8B-B14F-4D97-AF65-F5344CB8AC3E}">
        <p14:creationId xmlns:p14="http://schemas.microsoft.com/office/powerpoint/2010/main" val="727971880"/>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lt">
                                    <p:tmPct val="2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20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lt">
                                    <p:tmPct val="20000"/>
                                  </p:iterate>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 Address</a:t>
            </a:r>
          </a:p>
        </p:txBody>
      </p:sp>
      <p:pic>
        <p:nvPicPr>
          <p:cNvPr id="4" name="Content Placeholder 3"/>
          <p:cNvPicPr>
            <a:picLocks noGrp="1" noChangeAspect="1"/>
          </p:cNvPicPr>
          <p:nvPr>
            <p:ph idx="1"/>
          </p:nvPr>
        </p:nvPicPr>
        <p:blipFill>
          <a:blip r:embed="rId2"/>
          <a:stretch>
            <a:fillRect/>
          </a:stretch>
        </p:blipFill>
        <p:spPr>
          <a:xfrm>
            <a:off x="4420547" y="1355834"/>
            <a:ext cx="7237077" cy="5502166"/>
          </a:xfrm>
          <a:prstGeom prst="rect">
            <a:avLst/>
          </a:prstGeom>
        </p:spPr>
      </p:pic>
      <p:sp>
        <p:nvSpPr>
          <p:cNvPr id="5" name="Content Placeholder 2"/>
          <p:cNvSpPr txBox="1">
            <a:spLocks/>
          </p:cNvSpPr>
          <p:nvPr/>
        </p:nvSpPr>
        <p:spPr>
          <a:xfrm>
            <a:off x="835925" y="1600202"/>
            <a:ext cx="5407220" cy="123759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b="1" dirty="0"/>
              <a:t>Page 491 Step by Step</a:t>
            </a:r>
          </a:p>
          <a:p>
            <a:endParaRPr lang="en-US" b="1" dirty="0"/>
          </a:p>
        </p:txBody>
      </p:sp>
      <p:sp>
        <p:nvSpPr>
          <p:cNvPr id="3" name="Slide Number Placeholder 2"/>
          <p:cNvSpPr>
            <a:spLocks noGrp="1"/>
          </p:cNvSpPr>
          <p:nvPr>
            <p:ph type="sldNum" sz="quarter" idx="12"/>
          </p:nvPr>
        </p:nvSpPr>
        <p:spPr/>
        <p:txBody>
          <a:bodyPr/>
          <a:lstStyle/>
          <a:p>
            <a:fld id="{71766878-3199-4EAB-94E7-2D6D11070E14}" type="slidenum">
              <a:rPr lang="en-US" smtClean="0"/>
              <a:t>24</a:t>
            </a:fld>
            <a:endParaRPr lang="en-US" dirty="0"/>
          </a:p>
        </p:txBody>
      </p:sp>
    </p:spTree>
    <p:extLst>
      <p:ext uri="{BB962C8B-B14F-4D97-AF65-F5344CB8AC3E}">
        <p14:creationId xmlns:p14="http://schemas.microsoft.com/office/powerpoint/2010/main" val="412331378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Switches and Hubs</a:t>
            </a:r>
          </a:p>
        </p:txBody>
      </p:sp>
      <p:sp>
        <p:nvSpPr>
          <p:cNvPr id="3" name="Content Placeholder 2"/>
          <p:cNvSpPr>
            <a:spLocks noGrp="1"/>
          </p:cNvSpPr>
          <p:nvPr>
            <p:ph idx="1"/>
          </p:nvPr>
        </p:nvSpPr>
        <p:spPr>
          <a:xfrm>
            <a:off x="1109789" y="1580918"/>
            <a:ext cx="6851797" cy="3593591"/>
          </a:xfrm>
        </p:spPr>
        <p:txBody>
          <a:bodyPr/>
          <a:lstStyle/>
          <a:p>
            <a:r>
              <a:rPr lang="en-US" dirty="0"/>
              <a:t>Both are gathering points for computers in an Ethernet LAN</a:t>
            </a:r>
          </a:p>
          <a:p>
            <a:r>
              <a:rPr lang="en-US" dirty="0"/>
              <a:t>A </a:t>
            </a:r>
            <a:r>
              <a:rPr lang="en-US" b="1" dirty="0"/>
              <a:t>switch</a:t>
            </a:r>
            <a:r>
              <a:rPr lang="en-US" dirty="0"/>
              <a:t> manages data traffic between devices </a:t>
            </a:r>
          </a:p>
          <a:p>
            <a:r>
              <a:rPr lang="en-US" dirty="0"/>
              <a:t>A wireless switch is a </a:t>
            </a:r>
            <a:r>
              <a:rPr lang="en-US" b="1" dirty="0"/>
              <a:t>wireless access point (WAP)</a:t>
            </a:r>
            <a:endParaRPr lang="en-US" dirty="0"/>
          </a:p>
          <a:p>
            <a:r>
              <a:rPr lang="en-US" dirty="0"/>
              <a:t>A </a:t>
            </a:r>
            <a:r>
              <a:rPr lang="en-US" b="1" dirty="0"/>
              <a:t>hub</a:t>
            </a:r>
            <a:r>
              <a:rPr lang="en-US" dirty="0"/>
              <a:t> is dumb, and sends all data to all ports</a:t>
            </a:r>
          </a:p>
        </p:txBody>
      </p:sp>
      <p:pic>
        <p:nvPicPr>
          <p:cNvPr id="5" name="Picture 4"/>
          <p:cNvPicPr>
            <a:picLocks noChangeAspect="1"/>
          </p:cNvPicPr>
          <p:nvPr/>
        </p:nvPicPr>
        <p:blipFill rotWithShape="1">
          <a:blip r:embed="rId3"/>
          <a:srcRect l="8600" t="5280" r="13974" b="16702"/>
          <a:stretch/>
        </p:blipFill>
        <p:spPr>
          <a:xfrm>
            <a:off x="6340838" y="3489249"/>
            <a:ext cx="5683399" cy="3219704"/>
          </a:xfrm>
          <a:prstGeom prst="rect">
            <a:avLst/>
          </a:prstGeom>
        </p:spPr>
      </p:pic>
      <p:pic>
        <p:nvPicPr>
          <p:cNvPr id="6" name="Picture 5"/>
          <p:cNvPicPr>
            <a:picLocks noChangeAspect="1"/>
          </p:cNvPicPr>
          <p:nvPr/>
        </p:nvPicPr>
        <p:blipFill rotWithShape="1">
          <a:blip r:embed="rId4"/>
          <a:srcRect l="8843" t="4849" r="14699" b="13255"/>
          <a:stretch/>
        </p:blipFill>
        <p:spPr>
          <a:xfrm>
            <a:off x="754853" y="3489249"/>
            <a:ext cx="5346402" cy="3219704"/>
          </a:xfrm>
          <a:prstGeom prst="rect">
            <a:avLst/>
          </a:prstGeom>
        </p:spPr>
      </p:pic>
      <p:pic>
        <p:nvPicPr>
          <p:cNvPr id="7" name="Picture 6"/>
          <p:cNvPicPr>
            <a:picLocks noChangeAspect="1"/>
          </p:cNvPicPr>
          <p:nvPr/>
        </p:nvPicPr>
        <p:blipFill>
          <a:blip r:embed="rId5"/>
          <a:stretch>
            <a:fillRect/>
          </a:stretch>
        </p:blipFill>
        <p:spPr>
          <a:xfrm>
            <a:off x="7961586" y="1580918"/>
            <a:ext cx="3876896" cy="1684120"/>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25</a:t>
            </a:fld>
            <a:endParaRPr lang="en-US" dirty="0"/>
          </a:p>
        </p:txBody>
      </p:sp>
    </p:spTree>
    <p:extLst>
      <p:ext uri="{BB962C8B-B14F-4D97-AF65-F5344CB8AC3E}">
        <p14:creationId xmlns:p14="http://schemas.microsoft.com/office/powerpoint/2010/main" val="314135523"/>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ircle(in)">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circle(in)">
                                      <p:cBhvr>
                                        <p:cTn id="5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a:t>
            </a:r>
          </a:p>
        </p:txBody>
      </p:sp>
      <p:sp>
        <p:nvSpPr>
          <p:cNvPr id="3" name="Content Placeholder 2"/>
          <p:cNvSpPr>
            <a:spLocks noGrp="1"/>
          </p:cNvSpPr>
          <p:nvPr>
            <p:ph idx="1"/>
          </p:nvPr>
        </p:nvSpPr>
        <p:spPr>
          <a:xfrm>
            <a:off x="1046726" y="1355051"/>
            <a:ext cx="10178322" cy="3593591"/>
          </a:xfrm>
        </p:spPr>
        <p:txBody>
          <a:bodyPr/>
          <a:lstStyle/>
          <a:p>
            <a:r>
              <a:rPr lang="en-US" dirty="0"/>
              <a:t>Performs the same functions as a switch</a:t>
            </a:r>
          </a:p>
          <a:p>
            <a:r>
              <a:rPr lang="en-US" dirty="0"/>
              <a:t>Can also direct traffic into and out of your LAN</a:t>
            </a:r>
          </a:p>
          <a:p>
            <a:r>
              <a:rPr lang="en-US" dirty="0"/>
              <a:t>Is typically used to direct traffic to/from an Internet connection</a:t>
            </a:r>
          </a:p>
          <a:p>
            <a:r>
              <a:rPr lang="en-US" dirty="0"/>
              <a:t>The output port is the </a:t>
            </a:r>
            <a:r>
              <a:rPr lang="en-US" b="1" dirty="0"/>
              <a:t>default gateway</a:t>
            </a:r>
          </a:p>
          <a:p>
            <a:r>
              <a:rPr lang="en-US" dirty="0"/>
              <a:t>Can include wireless connectivity or not</a:t>
            </a:r>
          </a:p>
          <a:p>
            <a:r>
              <a:rPr lang="en-US" dirty="0"/>
              <a:t>Also make the Internet possible. </a:t>
            </a:r>
          </a:p>
          <a:p>
            <a:r>
              <a:rPr lang="en-US" dirty="0"/>
              <a:t>The Internet consists of a mesh of interconnected commercial-grade routers that pass data back and forth between them. </a:t>
            </a:r>
          </a:p>
        </p:txBody>
      </p:sp>
      <p:pic>
        <p:nvPicPr>
          <p:cNvPr id="4" name="Picture 3"/>
          <p:cNvPicPr>
            <a:picLocks noChangeAspect="1"/>
          </p:cNvPicPr>
          <p:nvPr/>
        </p:nvPicPr>
        <p:blipFill>
          <a:blip r:embed="rId2"/>
          <a:stretch>
            <a:fillRect/>
          </a:stretch>
        </p:blipFill>
        <p:spPr>
          <a:xfrm>
            <a:off x="5325021" y="4334580"/>
            <a:ext cx="3825459" cy="25234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84" y="776014"/>
            <a:ext cx="2711668" cy="3093850"/>
          </a:xfrm>
          <a:prstGeom prst="rect">
            <a:avLst/>
          </a:prstGeom>
        </p:spPr>
      </p:pic>
      <p:sp>
        <p:nvSpPr>
          <p:cNvPr id="6" name="Slide Number Placeholder 5"/>
          <p:cNvSpPr>
            <a:spLocks noGrp="1"/>
          </p:cNvSpPr>
          <p:nvPr>
            <p:ph type="sldNum" sz="quarter" idx="12"/>
          </p:nvPr>
        </p:nvSpPr>
        <p:spPr/>
        <p:txBody>
          <a:bodyPr/>
          <a:lstStyle/>
          <a:p>
            <a:fld id="{71766878-3199-4EAB-94E7-2D6D11070E14}" type="slidenum">
              <a:rPr lang="en-US" smtClean="0"/>
              <a:t>26</a:t>
            </a:fld>
            <a:endParaRPr lang="en-US" dirty="0"/>
          </a:p>
        </p:txBody>
      </p:sp>
    </p:spTree>
    <p:extLst>
      <p:ext uri="{BB962C8B-B14F-4D97-AF65-F5344CB8AC3E}">
        <p14:creationId xmlns:p14="http://schemas.microsoft.com/office/powerpoint/2010/main" val="1335724533"/>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2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2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2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2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lt">
                                    <p:tmPct val="2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20000"/>
                                  </p:iterate>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iterate type="lt">
                                    <p:tmPct val="20000"/>
                                  </p:iterate>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arn(inVertical)">
                                      <p:cBhvr>
                                        <p:cTn id="6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a:t>
            </a:r>
          </a:p>
        </p:txBody>
      </p:sp>
      <p:pic>
        <p:nvPicPr>
          <p:cNvPr id="4" name="Content Placeholder 3"/>
          <p:cNvPicPr>
            <a:picLocks noGrp="1" noChangeAspect="1"/>
          </p:cNvPicPr>
          <p:nvPr>
            <p:ph idx="1"/>
          </p:nvPr>
        </p:nvPicPr>
        <p:blipFill rotWithShape="1">
          <a:blip r:embed="rId2"/>
          <a:srcRect l="8600" t="3771" r="8521" b="14764"/>
          <a:stretch/>
        </p:blipFill>
        <p:spPr>
          <a:xfrm>
            <a:off x="2032391" y="1874517"/>
            <a:ext cx="9017701" cy="4983483"/>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27</a:t>
            </a:fld>
            <a:endParaRPr lang="en-US" dirty="0"/>
          </a:p>
        </p:txBody>
      </p:sp>
    </p:spTree>
    <p:extLst>
      <p:ext uri="{BB962C8B-B14F-4D97-AF65-F5344CB8AC3E}">
        <p14:creationId xmlns:p14="http://schemas.microsoft.com/office/powerpoint/2010/main" val="3309270239"/>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Devices</a:t>
            </a:r>
          </a:p>
        </p:txBody>
      </p:sp>
      <p:sp>
        <p:nvSpPr>
          <p:cNvPr id="3" name="Content Placeholder 2"/>
          <p:cNvSpPr>
            <a:spLocks noGrp="1"/>
          </p:cNvSpPr>
          <p:nvPr>
            <p:ph idx="1"/>
          </p:nvPr>
        </p:nvSpPr>
        <p:spPr>
          <a:xfrm>
            <a:off x="1251678" y="1874517"/>
            <a:ext cx="6736622" cy="4005075"/>
          </a:xfrm>
        </p:spPr>
        <p:txBody>
          <a:bodyPr/>
          <a:lstStyle/>
          <a:p>
            <a:pPr>
              <a:lnSpc>
                <a:spcPct val="150000"/>
              </a:lnSpc>
            </a:pPr>
            <a:r>
              <a:rPr lang="en-US" b="1" dirty="0"/>
              <a:t>Gateway: Connects dissimilar networks</a:t>
            </a:r>
          </a:p>
          <a:p>
            <a:pPr>
              <a:lnSpc>
                <a:spcPct val="150000"/>
              </a:lnSpc>
            </a:pPr>
            <a:r>
              <a:rPr lang="en-US" b="1" dirty="0"/>
              <a:t>Bridge: Connects similar networks</a:t>
            </a:r>
          </a:p>
          <a:p>
            <a:pPr>
              <a:lnSpc>
                <a:spcPct val="150000"/>
              </a:lnSpc>
            </a:pPr>
            <a:r>
              <a:rPr lang="en-US" b="1" dirty="0"/>
              <a:t>Repeater: Receives and retransmits a network signal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312" y="787331"/>
            <a:ext cx="3722688" cy="6179448"/>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28</a:t>
            </a:fld>
            <a:endParaRPr lang="en-US" dirty="0"/>
          </a:p>
        </p:txBody>
      </p:sp>
    </p:spTree>
    <p:extLst>
      <p:ext uri="{BB962C8B-B14F-4D97-AF65-F5344CB8AC3E}">
        <p14:creationId xmlns:p14="http://schemas.microsoft.com/office/powerpoint/2010/main" val="1917264428"/>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Twisted-Pair Cable</a:t>
            </a:r>
          </a:p>
        </p:txBody>
      </p:sp>
      <p:sp>
        <p:nvSpPr>
          <p:cNvPr id="3" name="Content Placeholder 2"/>
          <p:cNvSpPr>
            <a:spLocks noGrp="1"/>
          </p:cNvSpPr>
          <p:nvPr>
            <p:ph idx="1"/>
          </p:nvPr>
        </p:nvSpPr>
        <p:spPr>
          <a:xfrm>
            <a:off x="1094023" y="1874517"/>
            <a:ext cx="8081508" cy="3593591"/>
          </a:xfrm>
        </p:spPr>
        <p:txBody>
          <a:bodyPr/>
          <a:lstStyle/>
          <a:p>
            <a:r>
              <a:rPr lang="en-US" dirty="0"/>
              <a:t>Transfers data with pairs of copper wires</a:t>
            </a:r>
          </a:p>
          <a:p>
            <a:r>
              <a:rPr lang="en-US" dirty="0"/>
              <a:t>Wires are twisted to reduce electromagnetic interference (EMI) within the cable</a:t>
            </a:r>
          </a:p>
          <a:p>
            <a:r>
              <a:rPr lang="en-US" dirty="0"/>
              <a:t>Standard cables are </a:t>
            </a:r>
            <a:r>
              <a:rPr lang="en-US" b="1" dirty="0"/>
              <a:t>unshielded twisted pair (UTP)</a:t>
            </a:r>
          </a:p>
          <a:p>
            <a:r>
              <a:rPr lang="en-US" b="1" dirty="0"/>
              <a:t>Shielded twisted pair (STP) </a:t>
            </a:r>
            <a:r>
              <a:rPr lang="en-US" dirty="0"/>
              <a:t>is more expensive and protects against EMI from outside the cable</a:t>
            </a:r>
          </a:p>
        </p:txBody>
      </p:sp>
      <p:pic>
        <p:nvPicPr>
          <p:cNvPr id="4" name="Picture 3"/>
          <p:cNvPicPr>
            <a:picLocks noChangeAspect="1"/>
          </p:cNvPicPr>
          <p:nvPr/>
        </p:nvPicPr>
        <p:blipFill>
          <a:blip r:embed="rId2"/>
          <a:stretch>
            <a:fillRect/>
          </a:stretch>
        </p:blipFill>
        <p:spPr>
          <a:xfrm>
            <a:off x="4994877" y="4524231"/>
            <a:ext cx="4896486" cy="2146921"/>
          </a:xfrm>
          <a:prstGeom prst="rect">
            <a:avLst/>
          </a:prstGeom>
        </p:spPr>
      </p:pic>
      <p:pic>
        <p:nvPicPr>
          <p:cNvPr id="5" name="Picture 4"/>
          <p:cNvPicPr>
            <a:picLocks noChangeAspect="1"/>
          </p:cNvPicPr>
          <p:nvPr/>
        </p:nvPicPr>
        <p:blipFill>
          <a:blip r:embed="rId3"/>
          <a:stretch>
            <a:fillRect/>
          </a:stretch>
        </p:blipFill>
        <p:spPr>
          <a:xfrm>
            <a:off x="1579180" y="4524231"/>
            <a:ext cx="2930540" cy="23050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8298" y="1484503"/>
            <a:ext cx="2451702" cy="2797244"/>
          </a:xfrm>
          <a:prstGeom prst="rect">
            <a:avLst/>
          </a:prstGeom>
        </p:spPr>
      </p:pic>
      <p:sp>
        <p:nvSpPr>
          <p:cNvPr id="7" name="Slide Number Placeholder 6"/>
          <p:cNvSpPr>
            <a:spLocks noGrp="1"/>
          </p:cNvSpPr>
          <p:nvPr>
            <p:ph type="sldNum" sz="quarter" idx="12"/>
          </p:nvPr>
        </p:nvSpPr>
        <p:spPr/>
        <p:txBody>
          <a:bodyPr/>
          <a:lstStyle/>
          <a:p>
            <a:fld id="{71766878-3199-4EAB-94E7-2D6D11070E14}" type="slidenum">
              <a:rPr lang="en-US" smtClean="0"/>
              <a:t>29</a:t>
            </a:fld>
            <a:endParaRPr lang="en-US" dirty="0"/>
          </a:p>
        </p:txBody>
      </p:sp>
    </p:spTree>
    <p:extLst>
      <p:ext uri="{BB962C8B-B14F-4D97-AF65-F5344CB8AC3E}">
        <p14:creationId xmlns:p14="http://schemas.microsoft.com/office/powerpoint/2010/main" val="1505780882"/>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2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2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2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2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651325"/>
            <a:ext cx="10178322" cy="1492132"/>
          </a:xfrm>
        </p:spPr>
        <p:txBody>
          <a:bodyPr/>
          <a:lstStyle/>
          <a:p>
            <a:r>
              <a:rPr lang="en-US" dirty="0"/>
              <a:t>Our Connected World</a:t>
            </a:r>
          </a:p>
        </p:txBody>
      </p:sp>
      <p:sp>
        <p:nvSpPr>
          <p:cNvPr id="3" name="Content Placeholder 2"/>
          <p:cNvSpPr>
            <a:spLocks noGrp="1"/>
          </p:cNvSpPr>
          <p:nvPr>
            <p:ph idx="1"/>
          </p:nvPr>
        </p:nvSpPr>
        <p:spPr>
          <a:xfrm>
            <a:off x="1883689" y="2244324"/>
            <a:ext cx="10178322" cy="3593591"/>
          </a:xfrm>
        </p:spPr>
        <p:txBody>
          <a:bodyPr/>
          <a:lstStyle/>
          <a:p>
            <a:pPr>
              <a:lnSpc>
                <a:spcPct val="200000"/>
              </a:lnSpc>
            </a:pPr>
            <a:r>
              <a:rPr lang="en-US" dirty="0">
                <a:solidFill>
                  <a:schemeClr val="tx1"/>
                </a:solidFill>
              </a:rPr>
              <a:t>Networking is early everywhere</a:t>
            </a:r>
          </a:p>
          <a:p>
            <a:pPr marL="342900" indent="-342900">
              <a:lnSpc>
                <a:spcPct val="200000"/>
              </a:lnSpc>
              <a:buFont typeface="Wingdings" panose="05000000000000000000" pitchFamily="2" charset="2"/>
              <a:buChar char="v"/>
            </a:pPr>
            <a:r>
              <a:rPr lang="en-US" dirty="0">
                <a:solidFill>
                  <a:schemeClr val="tx1"/>
                </a:solidFill>
              </a:rPr>
              <a:t>Withdraw funds</a:t>
            </a:r>
          </a:p>
          <a:p>
            <a:pPr marL="342900" indent="-342900">
              <a:lnSpc>
                <a:spcPct val="200000"/>
              </a:lnSpc>
              <a:buFont typeface="Wingdings" panose="05000000000000000000" pitchFamily="2" charset="2"/>
              <a:buChar char="v"/>
            </a:pPr>
            <a:r>
              <a:rPr lang="en-US" dirty="0">
                <a:solidFill>
                  <a:schemeClr val="tx1"/>
                </a:solidFill>
              </a:rPr>
              <a:t>Buy an item with credit card</a:t>
            </a:r>
          </a:p>
          <a:p>
            <a:pPr marL="342900" indent="-342900">
              <a:lnSpc>
                <a:spcPct val="200000"/>
              </a:lnSpc>
              <a:buFont typeface="Wingdings" panose="05000000000000000000" pitchFamily="2" charset="2"/>
              <a:buChar char="v"/>
            </a:pPr>
            <a:r>
              <a:rPr lang="en-US" dirty="0">
                <a:solidFill>
                  <a:schemeClr val="tx1"/>
                </a:solidFill>
              </a:rPr>
              <a:t>Inventory Management</a:t>
            </a:r>
          </a:p>
          <a:p>
            <a:pPr marL="342900" indent="-342900">
              <a:lnSpc>
                <a:spcPct val="200000"/>
              </a:lnSpc>
              <a:buFont typeface="Wingdings" panose="05000000000000000000" pitchFamily="2" charset="2"/>
              <a:buChar char="v"/>
            </a:pPr>
            <a:r>
              <a:rPr lang="en-US" dirty="0">
                <a:solidFill>
                  <a:schemeClr val="tx1"/>
                </a:solidFill>
              </a:rPr>
              <a:t>Phone call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40839" y="1587312"/>
            <a:ext cx="2999286" cy="5095875"/>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3</a:t>
            </a:fld>
            <a:endParaRPr lang="en-US" dirty="0"/>
          </a:p>
        </p:txBody>
      </p:sp>
    </p:spTree>
    <p:extLst>
      <p:ext uri="{BB962C8B-B14F-4D97-AF65-F5344CB8AC3E}">
        <p14:creationId xmlns:p14="http://schemas.microsoft.com/office/powerpoint/2010/main" val="1900068186"/>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wd">
                                    <p:tmPct val="6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type="wd">
                                    <p:tmPct val="6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type="wd">
                                    <p:tmPct val="6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type="wd">
                                    <p:tmPct val="6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type="wd">
                                    <p:tmPct val="60000"/>
                                  </p:iterate>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UTP Categories and Connectors</a:t>
            </a:r>
          </a:p>
        </p:txBody>
      </p:sp>
      <p:sp>
        <p:nvSpPr>
          <p:cNvPr id="3" name="Content Placeholder 2"/>
          <p:cNvSpPr>
            <a:spLocks noGrp="1"/>
          </p:cNvSpPr>
          <p:nvPr>
            <p:ph idx="1"/>
          </p:nvPr>
        </p:nvSpPr>
        <p:spPr>
          <a:xfrm>
            <a:off x="2703256" y="1874517"/>
            <a:ext cx="10178322" cy="3593591"/>
          </a:xfrm>
        </p:spPr>
        <p:txBody>
          <a:bodyPr/>
          <a:lstStyle/>
          <a:p>
            <a:r>
              <a:rPr lang="en-US" b="1" dirty="0"/>
              <a:t>Cables:</a:t>
            </a:r>
          </a:p>
          <a:p>
            <a:pPr marL="0" indent="0">
              <a:buNone/>
            </a:pPr>
            <a:r>
              <a:rPr lang="en-US" b="1" dirty="0"/>
              <a:t>	- Category 3: Used in telephone systems</a:t>
            </a:r>
          </a:p>
          <a:p>
            <a:pPr marL="0" indent="0">
              <a:buNone/>
            </a:pPr>
            <a:r>
              <a:rPr lang="en-US" b="1" dirty="0"/>
              <a:t>	- Category 5: Data at up to 100 Mbps</a:t>
            </a:r>
          </a:p>
          <a:p>
            <a:pPr marL="0" indent="0">
              <a:buNone/>
            </a:pPr>
            <a:r>
              <a:rPr lang="en-US" b="1" dirty="0"/>
              <a:t>	- Category 5e: Data at up to 1000 Mbps (1 </a:t>
            </a:r>
            <a:r>
              <a:rPr lang="en-US" b="1" dirty="0" err="1"/>
              <a:t>Gbps</a:t>
            </a:r>
            <a:r>
              <a:rPr lang="en-US" b="1" dirty="0"/>
              <a:t>)</a:t>
            </a:r>
          </a:p>
          <a:p>
            <a:r>
              <a:rPr lang="en-US" b="1" dirty="0"/>
              <a:t>Connectors:</a:t>
            </a:r>
          </a:p>
          <a:p>
            <a:pPr marL="0" indent="0">
              <a:buNone/>
            </a:pPr>
            <a:r>
              <a:rPr lang="en-US" b="1" dirty="0"/>
              <a:t>	- RJ-11: Phone connector with two wires</a:t>
            </a:r>
          </a:p>
          <a:p>
            <a:pPr marL="0" indent="0">
              <a:buNone/>
            </a:pPr>
            <a:r>
              <a:rPr lang="en-US" b="1" dirty="0"/>
              <a:t>	- RJ-14: Phone connector with four wires</a:t>
            </a:r>
          </a:p>
          <a:p>
            <a:pPr marL="0" indent="0">
              <a:buNone/>
            </a:pPr>
            <a:r>
              <a:rPr lang="en-US" b="1" dirty="0"/>
              <a:t>	- RJ-45: Ethernet connector with eight wires</a:t>
            </a:r>
          </a:p>
          <a:p>
            <a:endParaRPr lang="en-US" b="1" dirty="0"/>
          </a:p>
          <a:p>
            <a:endParaRPr lang="en-US" b="1" dirty="0"/>
          </a:p>
        </p:txBody>
      </p:sp>
      <p:pic>
        <p:nvPicPr>
          <p:cNvPr id="5" name="Picture 4"/>
          <p:cNvPicPr>
            <a:picLocks noChangeAspect="1"/>
          </p:cNvPicPr>
          <p:nvPr/>
        </p:nvPicPr>
        <p:blipFill>
          <a:blip r:embed="rId2"/>
          <a:stretch>
            <a:fillRect/>
          </a:stretch>
        </p:blipFill>
        <p:spPr>
          <a:xfrm>
            <a:off x="9278006" y="2401044"/>
            <a:ext cx="2330790" cy="234724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00" y="1144799"/>
            <a:ext cx="3526424" cy="5713201"/>
          </a:xfrm>
          <a:prstGeom prst="rect">
            <a:avLst/>
          </a:prstGeom>
        </p:spPr>
      </p:pic>
      <p:sp>
        <p:nvSpPr>
          <p:cNvPr id="6" name="Slide Number Placeholder 5"/>
          <p:cNvSpPr>
            <a:spLocks noGrp="1"/>
          </p:cNvSpPr>
          <p:nvPr>
            <p:ph type="sldNum" sz="quarter" idx="12"/>
          </p:nvPr>
        </p:nvSpPr>
        <p:spPr/>
        <p:txBody>
          <a:bodyPr/>
          <a:lstStyle/>
          <a:p>
            <a:fld id="{71766878-3199-4EAB-94E7-2D6D11070E14}" type="slidenum">
              <a:rPr lang="en-US" smtClean="0"/>
              <a:t>30</a:t>
            </a:fld>
            <a:endParaRPr lang="en-US" dirty="0"/>
          </a:p>
        </p:txBody>
      </p:sp>
    </p:spTree>
    <p:extLst>
      <p:ext uri="{BB962C8B-B14F-4D97-AF65-F5344CB8AC3E}">
        <p14:creationId xmlns:p14="http://schemas.microsoft.com/office/powerpoint/2010/main" val="2058087706"/>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10000"/>
                                  </p:iterate>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iterate type="lt">
                                    <p:tmPct val="10000"/>
                                  </p:iterate>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iterate type="lt">
                                    <p:tmPct val="10000"/>
                                  </p:iterate>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iterate type="lt">
                                    <p:tmPct val="10000"/>
                                  </p:iterate>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509590"/>
            <a:ext cx="10178322" cy="1492132"/>
          </a:xfrm>
        </p:spPr>
        <p:txBody>
          <a:bodyPr/>
          <a:lstStyle/>
          <a:p>
            <a:r>
              <a:rPr lang="en-US" dirty="0"/>
              <a:t>Coaxial Cable</a:t>
            </a:r>
          </a:p>
        </p:txBody>
      </p:sp>
      <p:sp>
        <p:nvSpPr>
          <p:cNvPr id="3" name="Content Placeholder 2"/>
          <p:cNvSpPr>
            <a:spLocks noGrp="1"/>
          </p:cNvSpPr>
          <p:nvPr>
            <p:ph idx="1"/>
          </p:nvPr>
        </p:nvSpPr>
        <p:spPr>
          <a:xfrm>
            <a:off x="3020227" y="1722525"/>
            <a:ext cx="10178322" cy="3593591"/>
          </a:xfrm>
        </p:spPr>
        <p:txBody>
          <a:bodyPr/>
          <a:lstStyle/>
          <a:p>
            <a:r>
              <a:rPr lang="en-US" b="1" dirty="0"/>
              <a:t>Used for cable  TV connections</a:t>
            </a:r>
          </a:p>
          <a:p>
            <a:r>
              <a:rPr lang="en-US" b="1" dirty="0"/>
              <a:t>Connects cable TV service or satellite dish to broadband modem</a:t>
            </a:r>
          </a:p>
          <a:p>
            <a:r>
              <a:rPr lang="en-US" b="1" dirty="0"/>
              <a:t>Carries data through a single copper core in electrical signals</a:t>
            </a:r>
          </a:p>
          <a:p>
            <a:r>
              <a:rPr lang="en-US" b="1" dirty="0"/>
              <a:t>Carries data faster than UTP but is more expensive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120" y="1394537"/>
            <a:ext cx="1768549" cy="5434269"/>
          </a:xfrm>
          <a:prstGeom prst="rect">
            <a:avLst/>
          </a:prstGeom>
        </p:spPr>
      </p:pic>
      <p:pic>
        <p:nvPicPr>
          <p:cNvPr id="7" name="Picture 6"/>
          <p:cNvPicPr>
            <a:picLocks noChangeAspect="1"/>
          </p:cNvPicPr>
          <p:nvPr/>
        </p:nvPicPr>
        <p:blipFill>
          <a:blip r:embed="rId3"/>
          <a:stretch>
            <a:fillRect/>
          </a:stretch>
        </p:blipFill>
        <p:spPr>
          <a:xfrm>
            <a:off x="5087843" y="3803427"/>
            <a:ext cx="3025379" cy="3025379"/>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31</a:t>
            </a:fld>
            <a:endParaRPr lang="en-US" dirty="0"/>
          </a:p>
        </p:txBody>
      </p:sp>
    </p:spTree>
    <p:extLst>
      <p:ext uri="{BB962C8B-B14F-4D97-AF65-F5344CB8AC3E}">
        <p14:creationId xmlns:p14="http://schemas.microsoft.com/office/powerpoint/2010/main" val="2724329041"/>
      </p:ext>
    </p:extLst>
  </p:cSld>
  <p:clrMapOvr>
    <a:masterClrMapping/>
  </p:clrMapOvr>
  <p:transition spd="slow" advTm="37046">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Fiber Optic Cable</a:t>
            </a:r>
          </a:p>
        </p:txBody>
      </p:sp>
      <p:sp>
        <p:nvSpPr>
          <p:cNvPr id="5" name="Content Placeholder 4"/>
          <p:cNvSpPr>
            <a:spLocks noGrp="1"/>
          </p:cNvSpPr>
          <p:nvPr>
            <p:ph sz="half" idx="1"/>
          </p:nvPr>
        </p:nvSpPr>
        <p:spPr>
          <a:xfrm>
            <a:off x="3115268" y="2079468"/>
            <a:ext cx="6123326" cy="4605111"/>
          </a:xfrm>
        </p:spPr>
        <p:txBody>
          <a:bodyPr>
            <a:normAutofit/>
          </a:bodyPr>
          <a:lstStyle/>
          <a:p>
            <a:r>
              <a:rPr lang="en-US" b="1" dirty="0"/>
              <a:t>Carries data with light pulses</a:t>
            </a:r>
          </a:p>
          <a:p>
            <a:r>
              <a:rPr lang="en-US" b="1" dirty="0"/>
              <a:t>Each fiber is about the width of a human hair</a:t>
            </a:r>
          </a:p>
          <a:p>
            <a:r>
              <a:rPr lang="en-US" b="1" dirty="0"/>
              <a:t>Each cable contains hundreds of fibers</a:t>
            </a:r>
          </a:p>
          <a:p>
            <a:r>
              <a:rPr lang="en-US" b="1" dirty="0"/>
              <a:t>Often used as the backbone of a network</a:t>
            </a:r>
          </a:p>
          <a:p>
            <a:r>
              <a:rPr lang="en-US" b="1" dirty="0"/>
              <a:t>Expensive and difficult to install</a:t>
            </a:r>
          </a:p>
          <a:p>
            <a:r>
              <a:rPr lang="en-US" b="1" dirty="0"/>
              <a:t>Fast, secure, and not subject to EMI</a:t>
            </a:r>
          </a:p>
          <a:p>
            <a:endParaRPr lang="en-US" b="1" dirty="0"/>
          </a:p>
        </p:txBody>
      </p:sp>
      <p:pic>
        <p:nvPicPr>
          <p:cNvPr id="7" name="Content Placeholder 6"/>
          <p:cNvPicPr>
            <a:picLocks noGrp="1" noChangeAspect="1"/>
          </p:cNvPicPr>
          <p:nvPr>
            <p:ph sz="half" idx="2"/>
          </p:nvPr>
        </p:nvPicPr>
        <p:blipFill>
          <a:blip r:embed="rId3"/>
          <a:stretch>
            <a:fillRect/>
          </a:stretch>
        </p:blipFill>
        <p:spPr>
          <a:xfrm>
            <a:off x="7663432" y="3776550"/>
            <a:ext cx="4208002" cy="30814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769" y="1522765"/>
            <a:ext cx="5664511" cy="5062064"/>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32</a:t>
            </a:fld>
            <a:endParaRPr lang="en-US" dirty="0"/>
          </a:p>
        </p:txBody>
      </p:sp>
    </p:spTree>
    <p:extLst>
      <p:ext uri="{BB962C8B-B14F-4D97-AF65-F5344CB8AC3E}">
        <p14:creationId xmlns:p14="http://schemas.microsoft.com/office/powerpoint/2010/main" val="2752538935"/>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type="lt">
                                    <p:tmPct val="20000"/>
                                  </p:iterate>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iterate type="lt">
                                    <p:tmPct val="20000"/>
                                  </p:iterate>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additive="base">
                                        <p:cTn id="3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iterate type="lt">
                                    <p:tmPct val="20000"/>
                                  </p:iterate>
                                  <p:childTnLst>
                                    <p:set>
                                      <p:cBhvr>
                                        <p:cTn id="35" dur="1" fill="hold">
                                          <p:stCondLst>
                                            <p:cond delay="0"/>
                                          </p:stCondLst>
                                        </p:cTn>
                                        <p:tgtEl>
                                          <p:spTgt spid="5">
                                            <p:txEl>
                                              <p:pRg st="2" end="2"/>
                                            </p:txEl>
                                          </p:spTgt>
                                        </p:tgtEl>
                                        <p:attrNameLst>
                                          <p:attrName>style.visibility</p:attrName>
                                        </p:attrNameLst>
                                      </p:cBhvr>
                                      <p:to>
                                        <p:strVal val="visible"/>
                                      </p:to>
                                    </p:set>
                                    <p:anim calcmode="lin" valueType="num">
                                      <p:cBhvr additive="base">
                                        <p:cTn id="3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20000"/>
                                  </p:iterate>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additive="base">
                                        <p:cTn id="4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iterate type="lt">
                                    <p:tmPct val="20000"/>
                                  </p:iterate>
                                  <p:childTnLst>
                                    <p:set>
                                      <p:cBhvr>
                                        <p:cTn id="47" dur="1" fill="hold">
                                          <p:stCondLst>
                                            <p:cond delay="0"/>
                                          </p:stCondLst>
                                        </p:cTn>
                                        <p:tgtEl>
                                          <p:spTgt spid="5">
                                            <p:txEl>
                                              <p:pRg st="4" end="4"/>
                                            </p:txEl>
                                          </p:spTgt>
                                        </p:tgtEl>
                                        <p:attrNameLst>
                                          <p:attrName>style.visibility</p:attrName>
                                        </p:attrNameLst>
                                      </p:cBhvr>
                                      <p:to>
                                        <p:strVal val="visible"/>
                                      </p:to>
                                    </p:set>
                                    <p:anim calcmode="lin" valueType="num">
                                      <p:cBhvr additive="base">
                                        <p:cTn id="4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type="lt">
                                    <p:tmPct val="20000"/>
                                  </p:iterate>
                                  <p:childTnLst>
                                    <p:set>
                                      <p:cBhvr>
                                        <p:cTn id="53" dur="1" fill="hold">
                                          <p:stCondLst>
                                            <p:cond delay="0"/>
                                          </p:stCondLst>
                                        </p:cTn>
                                        <p:tgtEl>
                                          <p:spTgt spid="5">
                                            <p:txEl>
                                              <p:pRg st="5" end="5"/>
                                            </p:txEl>
                                          </p:spTgt>
                                        </p:tgtEl>
                                        <p:attrNameLst>
                                          <p:attrName>style.visibility</p:attrName>
                                        </p:attrNameLst>
                                      </p:cBhvr>
                                      <p:to>
                                        <p:strVal val="visible"/>
                                      </p:to>
                                    </p:set>
                                    <p:anim calcmode="lin" valueType="num">
                                      <p:cBhvr additive="base">
                                        <p:cTn id="5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918012" y="2321747"/>
            <a:ext cx="8564540" cy="1492250"/>
          </a:xfrm>
        </p:spPr>
        <p:txBody>
          <a:bodyPr>
            <a:normAutofit/>
          </a:bodyPr>
          <a:lstStyle/>
          <a:p>
            <a:pPr algn="ctr"/>
            <a:r>
              <a:rPr lang="en-US" dirty="0"/>
              <a:t>Understanding and connecting to the internet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953"/>
            <a:ext cx="3187246" cy="5957047"/>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33</a:t>
            </a:fld>
            <a:endParaRPr lang="en-US" dirty="0"/>
          </a:p>
        </p:txBody>
      </p:sp>
    </p:spTree>
    <p:extLst>
      <p:ext uri="{BB962C8B-B14F-4D97-AF65-F5344CB8AC3E}">
        <p14:creationId xmlns:p14="http://schemas.microsoft.com/office/powerpoint/2010/main" val="189490685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75199" y="428708"/>
            <a:ext cx="3920052" cy="6243850"/>
          </a:xfrm>
          <a:prstGeom prst="rect">
            <a:avLst/>
          </a:prstGeom>
        </p:spPr>
      </p:pic>
      <p:sp>
        <p:nvSpPr>
          <p:cNvPr id="5" name="Title 4"/>
          <p:cNvSpPr>
            <a:spLocks noGrp="1"/>
          </p:cNvSpPr>
          <p:nvPr>
            <p:ph type="title"/>
          </p:nvPr>
        </p:nvSpPr>
        <p:spPr/>
        <p:txBody>
          <a:bodyPr/>
          <a:lstStyle/>
          <a:p>
            <a:r>
              <a:rPr lang="en-US" dirty="0"/>
              <a:t>Internet Structure</a:t>
            </a:r>
          </a:p>
        </p:txBody>
      </p:sp>
      <p:sp>
        <p:nvSpPr>
          <p:cNvPr id="6" name="Content Placeholder 5"/>
          <p:cNvSpPr>
            <a:spLocks noGrp="1"/>
          </p:cNvSpPr>
          <p:nvPr>
            <p:ph idx="1"/>
          </p:nvPr>
        </p:nvSpPr>
        <p:spPr>
          <a:xfrm>
            <a:off x="801302" y="1887620"/>
            <a:ext cx="6336476" cy="1930402"/>
          </a:xfrm>
        </p:spPr>
        <p:txBody>
          <a:bodyPr>
            <a:normAutofit/>
          </a:bodyPr>
          <a:lstStyle/>
          <a:p>
            <a:pPr algn="just"/>
            <a:r>
              <a:rPr lang="en-US" dirty="0"/>
              <a:t>Mesh of interconnected routers and servers</a:t>
            </a:r>
          </a:p>
          <a:p>
            <a:pPr algn="just"/>
            <a:r>
              <a:rPr lang="en-US" dirty="0"/>
              <a:t>If any single router or server goes down, network traffic is simply routed around the point of failure.</a:t>
            </a:r>
          </a:p>
          <a:p>
            <a:pPr algn="just"/>
            <a:r>
              <a:rPr lang="en-US" dirty="0"/>
              <a:t>Data may take any available path to its destination</a:t>
            </a:r>
          </a:p>
        </p:txBody>
      </p:sp>
      <p:pic>
        <p:nvPicPr>
          <p:cNvPr id="7" name="Picture 6"/>
          <p:cNvPicPr>
            <a:picLocks noChangeAspect="1"/>
          </p:cNvPicPr>
          <p:nvPr/>
        </p:nvPicPr>
        <p:blipFill>
          <a:blip r:embed="rId5"/>
          <a:stretch>
            <a:fillRect/>
          </a:stretch>
        </p:blipFill>
        <p:spPr>
          <a:xfrm>
            <a:off x="1946123" y="3550633"/>
            <a:ext cx="4694327" cy="3307367"/>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34</a:t>
            </a:fld>
            <a:endParaRPr lang="en-US" dirty="0"/>
          </a:p>
        </p:txBody>
      </p:sp>
    </p:spTree>
    <p:extLst>
      <p:ext uri="{BB962C8B-B14F-4D97-AF65-F5344CB8AC3E}">
        <p14:creationId xmlns:p14="http://schemas.microsoft.com/office/powerpoint/2010/main" val="347078191"/>
      </p:ext>
    </p:extLst>
  </p:cSld>
  <p:clrMapOvr>
    <a:masterClrMapping/>
  </p:clrMapOvr>
  <p:transition spd="slow" advTm="2032">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20000"/>
                                  </p:iterate>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20000"/>
                                  </p:iterate>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20000"/>
                                  </p:iterate>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6" fill="hold" display="0">
                  <p:stCondLst>
                    <p:cond delay="indefinite"/>
                  </p:stCondLst>
                  <p:endCondLst>
                    <p:cond evt="onStopAudio" delay="0">
                      <p:tgtEl>
                        <p:sldTgt/>
                      </p:tgtEl>
                    </p:cond>
                  </p:endCondLst>
                </p:cTn>
                <p:tgtEl>
                  <p:spTgt spid="2"/>
                </p:tgtEl>
              </p:cMediaNode>
            </p:audio>
          </p:childTnLst>
        </p:cTn>
      </p:par>
    </p:tnLst>
    <p:bldLst>
      <p:bldP spid="5" grpId="0"/>
      <p:bldP spid="6" grpId="0" build="p"/>
    </p:bldLst>
  </p:timing>
  <p:extLst>
    <p:ext uri="{3A86A75C-4F4B-4683-9AE1-C65F6400EC91}">
      <p14:laserTraceLst xmlns:p14="http://schemas.microsoft.com/office/powerpoint/2010/main">
        <p14:tracePtLst>
          <p14:tracePt t="10" x="4732338" y="2374900"/>
          <p14:tracePt t="10" x="4581525" y="2125663"/>
          <p14:tracePt t="28" x="4456113" y="1965325"/>
          <p14:tracePt t="28" x="4322763" y="1731963"/>
          <p14:tracePt t="79" x="4098925" y="1401763"/>
          <p14:tracePt t="79" x="4044950" y="1339850"/>
          <p14:tracePt t="155" x="3857625" y="1133475"/>
          <p14:tracePt t="155" x="3813175" y="1054100"/>
          <p14:tracePt t="194" x="3732213" y="911225"/>
          <p14:tracePt t="194" x="3670300" y="750888"/>
          <p14:tracePt t="231" x="3544888" y="571500"/>
          <p14:tracePt t="231" x="3214688" y="374650"/>
          <p14:tracePt t="271" x="2490788" y="196850"/>
          <p14:tracePt t="271" x="1527175" y="107950"/>
          <p14:tracePt t="308" x="1554163" y="36513"/>
          <p14:tracePt t="308" x="1589088" y="36513"/>
          <p14:tracePt t="1057" x="1598613" y="36513"/>
          <p14:tracePt t="1095" x="1608138" y="36513"/>
          <p14:tracePt t="1132" x="1598613" y="36513"/>
          <p14:tracePt t="1132" x="1581150" y="36513"/>
          <p14:tracePt t="1307" x="1571625" y="36513"/>
          <p14:tracePt t="1307" x="1544638" y="36513"/>
          <p14:tracePt t="1345" x="1536700" y="44450"/>
          <p14:tracePt t="1382" x="1465263" y="61913"/>
        </p14:tracePtLst>
      </p14:laserTrace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997588" y="709684"/>
            <a:ext cx="3920052" cy="6243850"/>
          </a:xfrm>
          <a:prstGeom prst="rect">
            <a:avLst/>
          </a:prstGeom>
        </p:spPr>
      </p:pic>
      <p:sp>
        <p:nvSpPr>
          <p:cNvPr id="5" name="Title 4"/>
          <p:cNvSpPr>
            <a:spLocks noGrp="1"/>
          </p:cNvSpPr>
          <p:nvPr>
            <p:ph type="title"/>
          </p:nvPr>
        </p:nvSpPr>
        <p:spPr/>
        <p:txBody>
          <a:bodyPr/>
          <a:lstStyle/>
          <a:p>
            <a:r>
              <a:rPr lang="en-US" dirty="0"/>
              <a:t>Internet Structure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8" name="Content Placeholder 5"/>
          <p:cNvSpPr txBox="1">
            <a:spLocks/>
          </p:cNvSpPr>
          <p:nvPr/>
        </p:nvSpPr>
        <p:spPr>
          <a:xfrm>
            <a:off x="1142496" y="1874517"/>
            <a:ext cx="6855092" cy="537671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lnSpc>
                <a:spcPct val="150000"/>
              </a:lnSpc>
            </a:pPr>
            <a:r>
              <a:rPr lang="en-US" dirty="0"/>
              <a:t>The Internet is a </a:t>
            </a:r>
            <a:r>
              <a:rPr lang="en-US" dirty="0">
                <a:solidFill>
                  <a:srgbClr val="00B050"/>
                </a:solidFill>
              </a:rPr>
              <a:t>packet-switched network; </a:t>
            </a:r>
            <a:r>
              <a:rPr lang="en-US" dirty="0"/>
              <a:t>each message sent is broken up into multiple data packets; each packet is sent individually.</a:t>
            </a:r>
          </a:p>
          <a:p>
            <a:pPr algn="just">
              <a:lnSpc>
                <a:spcPct val="150000"/>
              </a:lnSpc>
            </a:pPr>
            <a:r>
              <a:rPr lang="en-US" dirty="0"/>
              <a:t>When the packets arrive at the destination computer, the data is reassembled into the original message. </a:t>
            </a:r>
          </a:p>
          <a:p>
            <a:pPr algn="just">
              <a:lnSpc>
                <a:spcPct val="150000"/>
              </a:lnSpc>
            </a:pPr>
            <a:r>
              <a:rPr lang="en-US" dirty="0"/>
              <a:t>The term message refer to any data sent or received (the request to display a web page, the information you enter in an online form, or an email you send).</a:t>
            </a:r>
          </a:p>
        </p:txBody>
      </p:sp>
      <p:sp>
        <p:nvSpPr>
          <p:cNvPr id="4" name="Slide Number Placeholder 3"/>
          <p:cNvSpPr>
            <a:spLocks noGrp="1"/>
          </p:cNvSpPr>
          <p:nvPr>
            <p:ph type="sldNum" sz="quarter" idx="12"/>
          </p:nvPr>
        </p:nvSpPr>
        <p:spPr/>
        <p:txBody>
          <a:bodyPr/>
          <a:lstStyle/>
          <a:p>
            <a:fld id="{71766878-3199-4EAB-94E7-2D6D11070E14}" type="slidenum">
              <a:rPr lang="en-US" smtClean="0"/>
              <a:t>35</a:t>
            </a:fld>
            <a:endParaRPr lang="en-US" dirty="0"/>
          </a:p>
        </p:txBody>
      </p:sp>
    </p:spTree>
    <p:extLst>
      <p:ext uri="{BB962C8B-B14F-4D97-AF65-F5344CB8AC3E}">
        <p14:creationId xmlns:p14="http://schemas.microsoft.com/office/powerpoint/2010/main" val="2436423068"/>
      </p:ext>
    </p:extLst>
  </p:cSld>
  <p:clrMapOvr>
    <a:masterClrMapping/>
  </p:clrMapOvr>
  <p:transition spd="slow" advTm="2032">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iterate type="lt">
                                    <p:tmPct val="2000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lt">
                                    <p:tmPct val="20000"/>
                                  </p:iterate>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type="lt">
                                    <p:tmPct val="20000"/>
                                  </p:iterate>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2"/>
                </p:tgtEl>
              </p:cMediaNode>
            </p:audio>
          </p:childTnLst>
        </p:cTn>
      </p:par>
    </p:tnLst>
    <p:bldLst>
      <p:bldP spid="8" grpId="0" build="p"/>
    </p:bldLst>
  </p:timing>
  <p:extLst>
    <p:ext uri="{3A86A75C-4F4B-4683-9AE1-C65F6400EC91}">
      <p14:laserTraceLst xmlns:p14="http://schemas.microsoft.com/office/powerpoint/2010/main">
        <p14:tracePtLst>
          <p14:tracePt t="10" x="4732338" y="2374900"/>
          <p14:tracePt t="10" x="4581525" y="2125663"/>
          <p14:tracePt t="28" x="4456113" y="1965325"/>
          <p14:tracePt t="28" x="4322763" y="1731963"/>
          <p14:tracePt t="79" x="4098925" y="1401763"/>
          <p14:tracePt t="79" x="4044950" y="1339850"/>
          <p14:tracePt t="155" x="3857625" y="1133475"/>
          <p14:tracePt t="155" x="3813175" y="1054100"/>
          <p14:tracePt t="194" x="3732213" y="911225"/>
          <p14:tracePt t="194" x="3670300" y="750888"/>
          <p14:tracePt t="231" x="3544888" y="571500"/>
          <p14:tracePt t="231" x="3214688" y="374650"/>
          <p14:tracePt t="271" x="2490788" y="196850"/>
          <p14:tracePt t="271" x="1527175" y="107950"/>
          <p14:tracePt t="308" x="1554163" y="36513"/>
          <p14:tracePt t="308" x="1589088" y="36513"/>
          <p14:tracePt t="1057" x="1598613" y="36513"/>
          <p14:tracePt t="1095" x="1608138" y="36513"/>
          <p14:tracePt t="1132" x="1598613" y="36513"/>
          <p14:tracePt t="1132" x="1581150" y="36513"/>
          <p14:tracePt t="1307" x="1571625" y="36513"/>
          <p14:tracePt t="1307" x="1544638" y="36513"/>
          <p14:tracePt t="1345" x="1536700" y="44450"/>
          <p14:tracePt t="1382" x="1465263" y="61913"/>
        </p14:tracePtLst>
      </p14:laserTrace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Speed</a:t>
            </a:r>
          </a:p>
        </p:txBody>
      </p:sp>
      <p:sp>
        <p:nvSpPr>
          <p:cNvPr id="3" name="Content Placeholder 2"/>
          <p:cNvSpPr>
            <a:spLocks noGrp="1"/>
          </p:cNvSpPr>
          <p:nvPr>
            <p:ph idx="1"/>
          </p:nvPr>
        </p:nvSpPr>
        <p:spPr>
          <a:xfrm>
            <a:off x="3452883" y="2319094"/>
            <a:ext cx="8461613" cy="2921646"/>
          </a:xfrm>
        </p:spPr>
        <p:txBody>
          <a:bodyPr>
            <a:normAutofit fontScale="92500"/>
          </a:bodyPr>
          <a:lstStyle/>
          <a:p>
            <a:pPr algn="just">
              <a:lnSpc>
                <a:spcPct val="160000"/>
              </a:lnSpc>
            </a:pPr>
            <a:r>
              <a:rPr lang="en-US" dirty="0"/>
              <a:t>Internet does not have a fixed speed</a:t>
            </a:r>
          </a:p>
          <a:p>
            <a:pPr algn="just">
              <a:lnSpc>
                <a:spcPct val="160000"/>
              </a:lnSpc>
            </a:pPr>
            <a:r>
              <a:rPr lang="en-US" dirty="0"/>
              <a:t>Throughput depends on the capabilities of the segment the data is passing through</a:t>
            </a:r>
          </a:p>
          <a:p>
            <a:pPr algn="just">
              <a:lnSpc>
                <a:spcPct val="160000"/>
              </a:lnSpc>
            </a:pPr>
            <a:r>
              <a:rPr lang="en-US" dirty="0"/>
              <a:t>At the heart of the Internet are high-capacity, high-speed data pathways. </a:t>
            </a:r>
          </a:p>
          <a:p>
            <a:pPr algn="just">
              <a:lnSpc>
                <a:spcPct val="160000"/>
              </a:lnSpc>
            </a:pPr>
            <a:r>
              <a:rPr lang="en-US" b="1" dirty="0"/>
              <a:t>Backbone</a:t>
            </a:r>
            <a:r>
              <a:rPr lang="en-US" dirty="0"/>
              <a:t> (main roads) of the internet are high-speed lines</a:t>
            </a:r>
          </a:p>
          <a:p>
            <a:pPr algn="just">
              <a:lnSpc>
                <a:spcPct val="160000"/>
              </a:lnSpc>
            </a:pPr>
            <a:r>
              <a:rPr lang="en-US" dirty="0"/>
              <a:t>The backbone is made up mainly of fiber optic cables that can carry data very fast.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46" y="1128451"/>
            <a:ext cx="3305175" cy="5486400"/>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36</a:t>
            </a:fld>
            <a:endParaRPr lang="en-US" dirty="0"/>
          </a:p>
        </p:txBody>
      </p:sp>
    </p:spTree>
    <p:extLst>
      <p:ext uri="{BB962C8B-B14F-4D97-AF65-F5344CB8AC3E}">
        <p14:creationId xmlns:p14="http://schemas.microsoft.com/office/powerpoint/2010/main" val="325211604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10000"/>
                                  </p:iterate>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iterate type="lt">
                                    <p:tmPct val="10000"/>
                                  </p:iterate>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Speed</a:t>
            </a:r>
          </a:p>
        </p:txBody>
      </p:sp>
      <p:sp>
        <p:nvSpPr>
          <p:cNvPr id="3" name="Content Placeholder 2"/>
          <p:cNvSpPr>
            <a:spLocks noGrp="1"/>
          </p:cNvSpPr>
          <p:nvPr>
            <p:ph idx="1"/>
          </p:nvPr>
        </p:nvSpPr>
        <p:spPr>
          <a:xfrm>
            <a:off x="3632721" y="1865643"/>
            <a:ext cx="8136482" cy="4590451"/>
          </a:xfrm>
        </p:spPr>
        <p:txBody>
          <a:bodyPr>
            <a:normAutofit/>
          </a:bodyPr>
          <a:lstStyle/>
          <a:p>
            <a:pPr algn="just">
              <a:lnSpc>
                <a:spcPct val="150000"/>
              </a:lnSpc>
            </a:pPr>
            <a:r>
              <a:rPr lang="en-US" dirty="0"/>
              <a:t>Large ISPs have entire buildings full of servers that are connected directly to the Internet off of this main backbone. </a:t>
            </a:r>
          </a:p>
          <a:p>
            <a:pPr algn="just">
              <a:lnSpc>
                <a:spcPct val="150000"/>
              </a:lnSpc>
            </a:pPr>
            <a:r>
              <a:rPr lang="en-US" dirty="0"/>
              <a:t>From the ISP's servers to the individual,  the connection speeds are lower because the cheaper copper-based cables used in those areas carry data at a lower rate. </a:t>
            </a:r>
          </a:p>
          <a:p>
            <a:pPr algn="just">
              <a:lnSpc>
                <a:spcPct val="150000"/>
              </a:lnSpc>
            </a:pPr>
            <a:r>
              <a:rPr lang="en-US" dirty="0"/>
              <a:t>Some ISPs charge different prices for different speeds of Internet connection.</a:t>
            </a:r>
          </a:p>
          <a:p>
            <a:pPr algn="just">
              <a:lnSpc>
                <a:spcPct val="150000"/>
              </a:lnSpc>
            </a:pPr>
            <a:r>
              <a:rPr lang="en-US" dirty="0"/>
              <a:t>Individual service speed has a theoretical maximum and an actual speed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46" y="1128451"/>
            <a:ext cx="3305175" cy="5486400"/>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37</a:t>
            </a:fld>
            <a:endParaRPr lang="en-US" dirty="0"/>
          </a:p>
        </p:txBody>
      </p:sp>
    </p:spTree>
    <p:extLst>
      <p:ext uri="{BB962C8B-B14F-4D97-AF65-F5344CB8AC3E}">
        <p14:creationId xmlns:p14="http://schemas.microsoft.com/office/powerpoint/2010/main" val="3070910275"/>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2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2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2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839" y="722503"/>
            <a:ext cx="2661313" cy="6221883"/>
          </a:xfrm>
          <a:prstGeom prst="rect">
            <a:avLst/>
          </a:prstGeom>
        </p:spPr>
      </p:pic>
      <p:sp>
        <p:nvSpPr>
          <p:cNvPr id="2" name="Title 1"/>
          <p:cNvSpPr>
            <a:spLocks noGrp="1"/>
          </p:cNvSpPr>
          <p:nvPr>
            <p:ph type="title"/>
          </p:nvPr>
        </p:nvSpPr>
        <p:spPr/>
        <p:txBody>
          <a:bodyPr/>
          <a:lstStyle/>
          <a:p>
            <a:pPr algn="ctr"/>
            <a:r>
              <a:rPr lang="en-US" dirty="0"/>
              <a:t>Factors that Affect Internet Speed</a:t>
            </a:r>
          </a:p>
        </p:txBody>
      </p:sp>
      <p:sp>
        <p:nvSpPr>
          <p:cNvPr id="3" name="Content Placeholder 2"/>
          <p:cNvSpPr>
            <a:spLocks noGrp="1"/>
          </p:cNvSpPr>
          <p:nvPr>
            <p:ph idx="1"/>
          </p:nvPr>
        </p:nvSpPr>
        <p:spPr>
          <a:xfrm>
            <a:off x="827275" y="2133825"/>
            <a:ext cx="7673958" cy="4005075"/>
          </a:xfrm>
        </p:spPr>
        <p:txBody>
          <a:bodyPr>
            <a:normAutofit fontScale="92500"/>
          </a:bodyPr>
          <a:lstStyle/>
          <a:p>
            <a:pPr algn="just"/>
            <a:r>
              <a:rPr lang="en-US" dirty="0"/>
              <a:t>Internet traffic: When more people are using the Internet, overall speeds may be slower.</a:t>
            </a:r>
          </a:p>
          <a:p>
            <a:pPr algn="just"/>
            <a:r>
              <a:rPr lang="en-US" dirty="0"/>
              <a:t>Local traffic: Share bandwidth cable internet with your neighbors. If someone is using a lot of bandwidth, your connection's performance may suffer.</a:t>
            </a:r>
          </a:p>
          <a:p>
            <a:pPr algn="just"/>
            <a:r>
              <a:rPr lang="en-US" dirty="0"/>
              <a:t>Server issues: Individual websites that has a slow connection to the Internet or is located in an area where Internet traffic is currently heavy, or the server may be experiencing problems such as overloading .</a:t>
            </a:r>
          </a:p>
          <a:p>
            <a:pPr algn="just"/>
            <a:r>
              <a:rPr lang="en-US" dirty="0"/>
              <a:t>Throttling: used more data than Internet service provider allows you to use, the ISP may temporarily throttle the speed of your connection for a certain amount of time (usually 24 hours) as a penalty. </a:t>
            </a:r>
          </a:p>
          <a:p>
            <a:pPr algn="just"/>
            <a:endParaRPr lang="en-US" dirty="0"/>
          </a:p>
        </p:txBody>
      </p:sp>
      <p:pic>
        <p:nvPicPr>
          <p:cNvPr id="4" name="Picture 3"/>
          <p:cNvPicPr>
            <a:picLocks noChangeAspect="1"/>
          </p:cNvPicPr>
          <p:nvPr/>
        </p:nvPicPr>
        <p:blipFill>
          <a:blip r:embed="rId3"/>
          <a:stretch>
            <a:fillRect/>
          </a:stretch>
        </p:blipFill>
        <p:spPr>
          <a:xfrm>
            <a:off x="8501233" y="4646633"/>
            <a:ext cx="3467854" cy="2211367"/>
          </a:xfrm>
          <a:prstGeom prst="rect">
            <a:avLst/>
          </a:prstGeom>
        </p:spPr>
      </p:pic>
      <p:sp>
        <p:nvSpPr>
          <p:cNvPr id="6" name="Slide Number Placeholder 5"/>
          <p:cNvSpPr>
            <a:spLocks noGrp="1"/>
          </p:cNvSpPr>
          <p:nvPr>
            <p:ph type="sldNum" sz="quarter" idx="12"/>
          </p:nvPr>
        </p:nvSpPr>
        <p:spPr/>
        <p:txBody>
          <a:bodyPr/>
          <a:lstStyle/>
          <a:p>
            <a:fld id="{71766878-3199-4EAB-94E7-2D6D11070E14}" type="slidenum">
              <a:rPr lang="en-US" smtClean="0"/>
              <a:t>38</a:t>
            </a:fld>
            <a:endParaRPr lang="en-US" dirty="0"/>
          </a:p>
        </p:txBody>
      </p:sp>
    </p:spTree>
    <p:extLst>
      <p:ext uri="{BB962C8B-B14F-4D97-AF65-F5344CB8AC3E}">
        <p14:creationId xmlns:p14="http://schemas.microsoft.com/office/powerpoint/2010/main" val="2867356200"/>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Internet Connections</a:t>
            </a:r>
          </a:p>
        </p:txBody>
      </p:sp>
      <p:sp>
        <p:nvSpPr>
          <p:cNvPr id="3" name="Content Placeholder 2"/>
          <p:cNvSpPr>
            <a:spLocks noGrp="1"/>
          </p:cNvSpPr>
          <p:nvPr>
            <p:ph idx="1"/>
          </p:nvPr>
        </p:nvSpPr>
        <p:spPr>
          <a:xfrm>
            <a:off x="3630706" y="1605576"/>
            <a:ext cx="7530353" cy="5155533"/>
          </a:xfrm>
        </p:spPr>
        <p:txBody>
          <a:bodyPr>
            <a:normAutofit/>
          </a:bodyPr>
          <a:lstStyle/>
          <a:p>
            <a:pPr algn="just"/>
            <a:r>
              <a:rPr lang="en-US" dirty="0"/>
              <a:t>There are a variety of factors to consider. </a:t>
            </a:r>
          </a:p>
          <a:p>
            <a:pPr algn="just"/>
            <a:r>
              <a:rPr lang="en-US" dirty="0"/>
              <a:t>Speed is important, faster is better. </a:t>
            </a:r>
          </a:p>
          <a:p>
            <a:pPr algn="just"/>
            <a:r>
              <a:rPr lang="en-US" dirty="0"/>
              <a:t>Faster may also be more expensive. </a:t>
            </a:r>
          </a:p>
          <a:p>
            <a:pPr algn="just"/>
            <a:r>
              <a:rPr lang="en-US" dirty="0"/>
              <a:t>Important to look at availability, and evaluate any package deals you may be able to get with other services such as cable TV or phone service. </a:t>
            </a:r>
          </a:p>
          <a:p>
            <a:pPr algn="just"/>
            <a:r>
              <a:rPr lang="en-US" dirty="0"/>
              <a:t>All of these types except dial-up are always on broadband connections. </a:t>
            </a:r>
          </a:p>
          <a:p>
            <a:pPr algn="just"/>
            <a:r>
              <a:rPr lang="en-US" dirty="0"/>
              <a:t>The word broadband literally means wide path, but when referring to Internet connectivity it refers to a connection with a speed higher than 256 Kbps. </a:t>
            </a:r>
          </a:p>
          <a:p>
            <a:pPr algn="just"/>
            <a:r>
              <a:rPr lang="en-US" dirty="0"/>
              <a:t>Many of today's broadband Internet options are much faster than that.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81" y="993779"/>
            <a:ext cx="3725837" cy="6036272"/>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39</a:t>
            </a:fld>
            <a:endParaRPr lang="en-US" dirty="0"/>
          </a:p>
        </p:txBody>
      </p:sp>
    </p:spTree>
    <p:extLst>
      <p:ext uri="{BB962C8B-B14F-4D97-AF65-F5344CB8AC3E}">
        <p14:creationId xmlns:p14="http://schemas.microsoft.com/office/powerpoint/2010/main" val="30297063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2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2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iterate type="lt">
                                    <p:tmPct val="2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2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iterate type="lt">
                                    <p:tmPct val="20000"/>
                                  </p:iterate>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iterate type="lt">
                                    <p:tmPct val="20000"/>
                                  </p:iterate>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iterate type="lt">
                                    <p:tmPct val="20000"/>
                                  </p:iterate>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85" y="276369"/>
            <a:ext cx="10178322" cy="1492132"/>
          </a:xfrm>
        </p:spPr>
        <p:txBody>
          <a:bodyPr/>
          <a:lstStyle/>
          <a:p>
            <a:pPr algn="ctr"/>
            <a:r>
              <a:rPr lang="en-US" dirty="0"/>
              <a:t>Public Telephone and Data Networks</a:t>
            </a:r>
          </a:p>
        </p:txBody>
      </p:sp>
      <p:sp>
        <p:nvSpPr>
          <p:cNvPr id="3" name="Content Placeholder 2"/>
          <p:cNvSpPr>
            <a:spLocks noGrp="1"/>
          </p:cNvSpPr>
          <p:nvPr>
            <p:ph idx="1"/>
          </p:nvPr>
        </p:nvSpPr>
        <p:spPr>
          <a:xfrm>
            <a:off x="2769704" y="1934818"/>
            <a:ext cx="10381520" cy="1669100"/>
          </a:xfrm>
        </p:spPr>
        <p:txBody>
          <a:bodyPr>
            <a:normAutofit lnSpcReduction="10000"/>
          </a:bodyPr>
          <a:lstStyle/>
          <a:p>
            <a:r>
              <a:rPr lang="en-US" dirty="0">
                <a:solidFill>
                  <a:schemeClr val="tx1"/>
                </a:solidFill>
              </a:rPr>
              <a:t>First worldwide network is telephone network</a:t>
            </a:r>
          </a:p>
          <a:p>
            <a:r>
              <a:rPr lang="en-US" dirty="0">
                <a:solidFill>
                  <a:schemeClr val="tx1"/>
                </a:solidFill>
              </a:rPr>
              <a:t>Public switched telephone network (PSTN) is </a:t>
            </a:r>
            <a:r>
              <a:rPr lang="en-US" b="1" dirty="0">
                <a:solidFill>
                  <a:schemeClr val="tx1"/>
                </a:solidFill>
              </a:rPr>
              <a:t>circuit-switched</a:t>
            </a:r>
          </a:p>
          <a:p>
            <a:pPr marL="0" indent="0">
              <a:buNone/>
            </a:pPr>
            <a:r>
              <a:rPr lang="en-US" b="1" dirty="0">
                <a:solidFill>
                  <a:schemeClr val="tx1"/>
                </a:solidFill>
              </a:rPr>
              <a:t>	- </a:t>
            </a:r>
            <a:r>
              <a:rPr lang="en-US" dirty="0">
                <a:solidFill>
                  <a:schemeClr val="tx1"/>
                </a:solidFill>
              </a:rPr>
              <a:t>Point to point connection between locations</a:t>
            </a:r>
          </a:p>
          <a:p>
            <a:pPr marL="0" indent="0">
              <a:buNone/>
            </a:pPr>
            <a:r>
              <a:rPr lang="en-US" dirty="0">
                <a:solidFill>
                  <a:schemeClr val="tx1"/>
                </a:solidFill>
              </a:rPr>
              <a:t>	- Communication channel stays open the whole time</a:t>
            </a:r>
          </a:p>
          <a:p>
            <a:endParaRPr lang="en-US" dirty="0">
              <a:solidFill>
                <a:schemeClr val="tx1"/>
              </a:solidFill>
            </a:endParaRPr>
          </a:p>
        </p:txBody>
      </p:sp>
      <p:pic>
        <p:nvPicPr>
          <p:cNvPr id="4" name="Picture 3"/>
          <p:cNvPicPr>
            <a:picLocks noChangeAspect="1"/>
          </p:cNvPicPr>
          <p:nvPr/>
        </p:nvPicPr>
        <p:blipFill rotWithShape="1">
          <a:blip r:embed="rId3"/>
          <a:srcRect l="21887" t="31250" r="13105" b="44792"/>
          <a:stretch/>
        </p:blipFill>
        <p:spPr>
          <a:xfrm>
            <a:off x="3255015" y="4037918"/>
            <a:ext cx="7579659" cy="19587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22" y="1730328"/>
            <a:ext cx="3199172" cy="5183017"/>
          </a:xfrm>
          <a:prstGeom prst="rect">
            <a:avLst/>
          </a:prstGeom>
        </p:spPr>
      </p:pic>
      <p:sp>
        <p:nvSpPr>
          <p:cNvPr id="6" name="Slide Number Placeholder 5"/>
          <p:cNvSpPr>
            <a:spLocks noGrp="1"/>
          </p:cNvSpPr>
          <p:nvPr>
            <p:ph type="sldNum" sz="quarter" idx="12"/>
          </p:nvPr>
        </p:nvSpPr>
        <p:spPr/>
        <p:txBody>
          <a:bodyPr/>
          <a:lstStyle/>
          <a:p>
            <a:fld id="{71766878-3199-4EAB-94E7-2D6D11070E14}" type="slidenum">
              <a:rPr lang="en-US" smtClean="0"/>
              <a:t>4</a:t>
            </a:fld>
            <a:endParaRPr lang="en-US" dirty="0"/>
          </a:p>
        </p:txBody>
      </p:sp>
    </p:spTree>
    <p:extLst>
      <p:ext uri="{BB962C8B-B14F-4D97-AF65-F5344CB8AC3E}">
        <p14:creationId xmlns:p14="http://schemas.microsoft.com/office/powerpoint/2010/main" val="2955000016"/>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wd">
                                    <p:tmPct val="5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wd">
                                    <p:tmPct val="50000"/>
                                  </p:iterate>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iterate type="wd">
                                    <p:tmPct val="50000"/>
                                  </p:iterate>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iterate type="wd">
                                    <p:tmPct val="50000"/>
                                  </p:iterate>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Internet Connections</a:t>
            </a:r>
          </a:p>
        </p:txBody>
      </p:sp>
      <p:sp>
        <p:nvSpPr>
          <p:cNvPr id="3" name="Content Placeholder 2"/>
          <p:cNvSpPr>
            <a:spLocks noGrp="1"/>
          </p:cNvSpPr>
          <p:nvPr>
            <p:ph idx="1"/>
          </p:nvPr>
        </p:nvSpPr>
        <p:spPr>
          <a:xfrm>
            <a:off x="3213848" y="1874517"/>
            <a:ext cx="8350623" cy="5155533"/>
          </a:xfrm>
        </p:spPr>
        <p:txBody>
          <a:bodyPr>
            <a:normAutofit/>
          </a:bodyPr>
          <a:lstStyle/>
          <a:p>
            <a:r>
              <a:rPr lang="en-US" b="1" dirty="0"/>
              <a:t>Dial-up</a:t>
            </a:r>
          </a:p>
          <a:p>
            <a:pPr marL="0" indent="0">
              <a:buNone/>
            </a:pPr>
            <a:r>
              <a:rPr lang="en-US" dirty="0"/>
              <a:t>	- Oldest, slowest</a:t>
            </a:r>
          </a:p>
          <a:p>
            <a:pPr marL="0" indent="0">
              <a:buNone/>
            </a:pPr>
            <a:r>
              <a:rPr lang="en-US" dirty="0"/>
              <a:t>	- Tops out at around 44.8 Kbps</a:t>
            </a:r>
          </a:p>
          <a:p>
            <a:pPr marL="0" indent="0">
              <a:buNone/>
            </a:pPr>
            <a:r>
              <a:rPr lang="en-US" dirty="0"/>
              <a:t>	- Ties up a phone line (cannot use the phone line for telephone calls 	while you are connected to the Internet)</a:t>
            </a:r>
          </a:p>
          <a:p>
            <a:pPr marL="0" indent="0">
              <a:buNone/>
            </a:pPr>
            <a:r>
              <a:rPr lang="en-US" dirty="0"/>
              <a:t>	- Internet is not always on (less than 1/100th of a more modern 	connection)</a:t>
            </a:r>
          </a:p>
          <a:p>
            <a:pPr marL="0" indent="0">
              <a:buNone/>
            </a:pPr>
            <a:r>
              <a:rPr lang="en-US" dirty="0"/>
              <a:t>	- Uses a dial-up modem (modulator/demodulator)</a:t>
            </a:r>
          </a:p>
          <a:p>
            <a:pPr marL="0" indent="0">
              <a:buNone/>
            </a:pPr>
            <a:r>
              <a:rPr lang="en-US" dirty="0"/>
              <a:t>	- The modem A device that converts between analog and digital data 	so computer data can be sent over analog phone lines. </a:t>
            </a:r>
          </a:p>
          <a:p>
            <a:pPr marL="0" indent="0">
              <a:buNone/>
            </a:pPr>
            <a:r>
              <a:rPr lang="en-US" dirty="0"/>
              <a:t>	- A dial-up modem can either be internal or external. </a:t>
            </a:r>
          </a:p>
          <a:p>
            <a:pPr marL="457200"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81" y="993779"/>
            <a:ext cx="3725837" cy="6036272"/>
          </a:xfrm>
          <a:prstGeom prst="rect">
            <a:avLst/>
          </a:prstGeom>
        </p:spPr>
      </p:pic>
      <p:pic>
        <p:nvPicPr>
          <p:cNvPr id="4" name="Picture 3"/>
          <p:cNvPicPr>
            <a:picLocks noChangeAspect="1"/>
          </p:cNvPicPr>
          <p:nvPr/>
        </p:nvPicPr>
        <p:blipFill>
          <a:blip r:embed="rId3"/>
          <a:stretch>
            <a:fillRect/>
          </a:stretch>
        </p:blipFill>
        <p:spPr>
          <a:xfrm>
            <a:off x="8458200" y="1268296"/>
            <a:ext cx="2796988" cy="1863493"/>
          </a:xfrm>
          <a:prstGeom prst="rect">
            <a:avLst/>
          </a:prstGeom>
        </p:spPr>
      </p:pic>
      <p:sp>
        <p:nvSpPr>
          <p:cNvPr id="6" name="Slide Number Placeholder 5"/>
          <p:cNvSpPr>
            <a:spLocks noGrp="1"/>
          </p:cNvSpPr>
          <p:nvPr>
            <p:ph type="sldNum" sz="quarter" idx="12"/>
          </p:nvPr>
        </p:nvSpPr>
        <p:spPr/>
        <p:txBody>
          <a:bodyPr/>
          <a:lstStyle/>
          <a:p>
            <a:fld id="{71766878-3199-4EAB-94E7-2D6D11070E14}" type="slidenum">
              <a:rPr lang="en-US" smtClean="0"/>
              <a:t>40</a:t>
            </a:fld>
            <a:endParaRPr lang="en-US" dirty="0"/>
          </a:p>
        </p:txBody>
      </p:sp>
    </p:spTree>
    <p:extLst>
      <p:ext uri="{BB962C8B-B14F-4D97-AF65-F5344CB8AC3E}">
        <p14:creationId xmlns:p14="http://schemas.microsoft.com/office/powerpoint/2010/main" val="45469185"/>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2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2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iterate type="lt">
                                    <p:tmPct val="2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2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iterate type="lt">
                                    <p:tmPct val="20000"/>
                                  </p:iterate>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iterate type="lt">
                                    <p:tmPct val="20000"/>
                                  </p:iterate>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iterate type="lt">
                                    <p:tmPct val="20000"/>
                                  </p:iterate>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iterate type="lt">
                                    <p:tmPct val="20000"/>
                                  </p:iterate>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Internet Connections</a:t>
            </a:r>
          </a:p>
        </p:txBody>
      </p:sp>
      <p:sp>
        <p:nvSpPr>
          <p:cNvPr id="3" name="Content Placeholder 2"/>
          <p:cNvSpPr>
            <a:spLocks noGrp="1"/>
          </p:cNvSpPr>
          <p:nvPr>
            <p:ph idx="1"/>
          </p:nvPr>
        </p:nvSpPr>
        <p:spPr>
          <a:xfrm>
            <a:off x="3915496" y="1497513"/>
            <a:ext cx="7823788" cy="2052512"/>
          </a:xfrm>
        </p:spPr>
        <p:txBody>
          <a:bodyPr>
            <a:normAutofit/>
          </a:bodyPr>
          <a:lstStyle/>
          <a:p>
            <a:pPr>
              <a:lnSpc>
                <a:spcPct val="100000"/>
              </a:lnSpc>
            </a:pPr>
            <a:r>
              <a:rPr lang="en-US" b="1" dirty="0"/>
              <a:t>Cable Internet</a:t>
            </a:r>
          </a:p>
          <a:p>
            <a:pPr marL="0" indent="0">
              <a:lnSpc>
                <a:spcPct val="100000"/>
              </a:lnSpc>
              <a:buNone/>
            </a:pPr>
            <a:r>
              <a:rPr lang="en-US" dirty="0"/>
              <a:t>	- Comes through cable TV cable (coaxial cable )</a:t>
            </a:r>
          </a:p>
          <a:p>
            <a:pPr marL="0" indent="0">
              <a:lnSpc>
                <a:spcPct val="100000"/>
              </a:lnSpc>
              <a:buNone/>
            </a:pPr>
            <a:r>
              <a:rPr lang="en-US" dirty="0"/>
              <a:t>	- More than 100 Mbps (although most connections top out at 	around 30 Mbps)</a:t>
            </a:r>
          </a:p>
          <a:p>
            <a:pPr marL="0" indent="0">
              <a:lnSpc>
                <a:spcPct val="100000"/>
              </a:lnSpc>
              <a:buNone/>
            </a:pPr>
            <a:r>
              <a:rPr lang="en-US" dirty="0"/>
              <a:t>	- Uses a cable modem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0" y="915858"/>
            <a:ext cx="3725837" cy="6036272"/>
          </a:xfrm>
          <a:prstGeom prst="rect">
            <a:avLst/>
          </a:prstGeom>
        </p:spPr>
      </p:pic>
      <p:pic>
        <p:nvPicPr>
          <p:cNvPr id="4" name="Picture 3"/>
          <p:cNvPicPr>
            <a:picLocks noChangeAspect="1"/>
          </p:cNvPicPr>
          <p:nvPr/>
        </p:nvPicPr>
        <p:blipFill rotWithShape="1">
          <a:blip r:embed="rId3"/>
          <a:srcRect l="13960" t="15433" r="66147" b="20528"/>
          <a:stretch/>
        </p:blipFill>
        <p:spPr>
          <a:xfrm>
            <a:off x="2527658" y="3374592"/>
            <a:ext cx="1924766" cy="3483408"/>
          </a:xfrm>
          <a:prstGeom prst="rect">
            <a:avLst/>
          </a:prstGeom>
        </p:spPr>
      </p:pic>
      <p:sp>
        <p:nvSpPr>
          <p:cNvPr id="6" name="Content Placeholder 2"/>
          <p:cNvSpPr txBox="1">
            <a:spLocks/>
          </p:cNvSpPr>
          <p:nvPr/>
        </p:nvSpPr>
        <p:spPr>
          <a:xfrm>
            <a:off x="3861707" y="3442449"/>
            <a:ext cx="8065834" cy="396413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lnSpc>
                <a:spcPct val="100000"/>
              </a:lnSpc>
              <a:buFont typeface="Arial" panose="020B0604020202020204" pitchFamily="34" charset="0"/>
              <a:buNone/>
            </a:pPr>
            <a:r>
              <a:rPr lang="en-US" dirty="0"/>
              <a:t>	- Fast speed</a:t>
            </a:r>
          </a:p>
          <a:p>
            <a:pPr marL="0" indent="0" algn="just">
              <a:lnSpc>
                <a:spcPct val="100000"/>
              </a:lnSpc>
              <a:buFont typeface="Arial" panose="020B0604020202020204" pitchFamily="34" charset="0"/>
              <a:buNone/>
            </a:pPr>
            <a:r>
              <a:rPr lang="en-US" dirty="0"/>
              <a:t>	- Can be optionally shared throughout the home or business</a:t>
            </a:r>
          </a:p>
          <a:p>
            <a:pPr marL="0" indent="0" algn="just">
              <a:lnSpc>
                <a:spcPct val="100000"/>
              </a:lnSpc>
              <a:buFont typeface="Arial" panose="020B0604020202020204" pitchFamily="34" charset="0"/>
              <a:buNone/>
            </a:pPr>
            <a:r>
              <a:rPr lang="en-US" dirty="0"/>
              <a:t>	- You can connect one computer directly to the cable modem via 	an Ethernet cable to receive high-speed Internet on that 	computer. </a:t>
            </a:r>
          </a:p>
          <a:p>
            <a:pPr marL="0" indent="0" algn="just">
              <a:lnSpc>
                <a:spcPct val="100000"/>
              </a:lnSpc>
              <a:buFont typeface="Arial" panose="020B0604020202020204" pitchFamily="34" charset="0"/>
              <a:buNone/>
            </a:pPr>
            <a:r>
              <a:rPr lang="en-US" dirty="0"/>
              <a:t>	- Share the Internet connection with other computers by using a 	broadband router. </a:t>
            </a:r>
          </a:p>
          <a:p>
            <a:pPr marL="0" indent="0" algn="just">
              <a:lnSpc>
                <a:spcPct val="100000"/>
              </a:lnSpc>
              <a:buFont typeface="Arial" panose="020B0604020202020204" pitchFamily="34" charset="0"/>
              <a:buNone/>
            </a:pPr>
            <a:r>
              <a:rPr lang="en-US" dirty="0"/>
              <a:t>	- Some cable modems are dual-purpose units, with a router built in. </a:t>
            </a:r>
          </a:p>
        </p:txBody>
      </p:sp>
      <p:sp>
        <p:nvSpPr>
          <p:cNvPr id="7" name="Slide Number Placeholder 6"/>
          <p:cNvSpPr>
            <a:spLocks noGrp="1"/>
          </p:cNvSpPr>
          <p:nvPr>
            <p:ph type="sldNum" sz="quarter" idx="12"/>
          </p:nvPr>
        </p:nvSpPr>
        <p:spPr/>
        <p:txBody>
          <a:bodyPr/>
          <a:lstStyle/>
          <a:p>
            <a:fld id="{71766878-3199-4EAB-94E7-2D6D11070E14}" type="slidenum">
              <a:rPr lang="en-US" smtClean="0"/>
              <a:t>41</a:t>
            </a:fld>
            <a:endParaRPr lang="en-US" dirty="0"/>
          </a:p>
        </p:txBody>
      </p:sp>
    </p:spTree>
    <p:extLst>
      <p:ext uri="{BB962C8B-B14F-4D97-AF65-F5344CB8AC3E}">
        <p14:creationId xmlns:p14="http://schemas.microsoft.com/office/powerpoint/2010/main" val="2259531227"/>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2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2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2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Horizontal)">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iterate type="lt">
                                    <p:tmPct val="20000"/>
                                  </p:iterate>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iterate type="lt">
                                    <p:tmPct val="20000"/>
                                  </p:iterate>
                                  <p:childTnLst>
                                    <p:set>
                                      <p:cBhvr>
                                        <p:cTn id="41" dur="1" fill="hold">
                                          <p:stCondLst>
                                            <p:cond delay="0"/>
                                          </p:stCondLst>
                                        </p:cTn>
                                        <p:tgtEl>
                                          <p:spTgt spid="6">
                                            <p:txEl>
                                              <p:pRg st="1" end="1"/>
                                            </p:txEl>
                                          </p:spTgt>
                                        </p:tgtEl>
                                        <p:attrNameLst>
                                          <p:attrName>style.visibility</p:attrName>
                                        </p:attrNameLst>
                                      </p:cBhvr>
                                      <p:to>
                                        <p:strVal val="visible"/>
                                      </p:to>
                                    </p:set>
                                    <p:anim calcmode="lin" valueType="num">
                                      <p:cBhvr additive="base">
                                        <p:cTn id="4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iterate type="lt">
                                    <p:tmPct val="20000"/>
                                  </p:iterate>
                                  <p:childTnLst>
                                    <p:set>
                                      <p:cBhvr>
                                        <p:cTn id="47" dur="1" fill="hold">
                                          <p:stCondLst>
                                            <p:cond delay="0"/>
                                          </p:stCondLst>
                                        </p:cTn>
                                        <p:tgtEl>
                                          <p:spTgt spid="6">
                                            <p:txEl>
                                              <p:pRg st="2" end="2"/>
                                            </p:txEl>
                                          </p:spTgt>
                                        </p:tgtEl>
                                        <p:attrNameLst>
                                          <p:attrName>style.visibility</p:attrName>
                                        </p:attrNameLst>
                                      </p:cBhvr>
                                      <p:to>
                                        <p:strVal val="visible"/>
                                      </p:to>
                                    </p:set>
                                    <p:anim calcmode="lin" valueType="num">
                                      <p:cBhvr additive="base">
                                        <p:cTn id="48"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lt">
                                    <p:tmPct val="20000"/>
                                  </p:iterate>
                                  <p:childTnLst>
                                    <p:set>
                                      <p:cBhvr>
                                        <p:cTn id="53" dur="1" fill="hold">
                                          <p:stCondLst>
                                            <p:cond delay="0"/>
                                          </p:stCondLst>
                                        </p:cTn>
                                        <p:tgtEl>
                                          <p:spTgt spid="6">
                                            <p:txEl>
                                              <p:pRg st="3" end="3"/>
                                            </p:txEl>
                                          </p:spTgt>
                                        </p:tgtEl>
                                        <p:attrNameLst>
                                          <p:attrName>style.visibility</p:attrName>
                                        </p:attrNameLst>
                                      </p:cBhvr>
                                      <p:to>
                                        <p:strVal val="visible"/>
                                      </p:to>
                                    </p:set>
                                    <p:anim calcmode="lin" valueType="num">
                                      <p:cBhvr additive="base">
                                        <p:cTn id="54"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iterate type="lt">
                                    <p:tmPct val="20000"/>
                                  </p:iterate>
                                  <p:childTnLst>
                                    <p:set>
                                      <p:cBhvr>
                                        <p:cTn id="59" dur="1" fill="hold">
                                          <p:stCondLst>
                                            <p:cond delay="0"/>
                                          </p:stCondLst>
                                        </p:cTn>
                                        <p:tgtEl>
                                          <p:spTgt spid="6">
                                            <p:txEl>
                                              <p:pRg st="4" end="4"/>
                                            </p:txEl>
                                          </p:spTgt>
                                        </p:tgtEl>
                                        <p:attrNameLst>
                                          <p:attrName>style.visibility</p:attrName>
                                        </p:attrNameLst>
                                      </p:cBhvr>
                                      <p:to>
                                        <p:strVal val="visible"/>
                                      </p:to>
                                    </p:set>
                                    <p:anim calcmode="lin" valueType="num">
                                      <p:cBhvr additive="base">
                                        <p:cTn id="60"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Internet Connections</a:t>
            </a:r>
          </a:p>
        </p:txBody>
      </p:sp>
      <p:sp>
        <p:nvSpPr>
          <p:cNvPr id="3" name="Content Placeholder 2"/>
          <p:cNvSpPr>
            <a:spLocks noGrp="1"/>
          </p:cNvSpPr>
          <p:nvPr>
            <p:ph idx="1"/>
          </p:nvPr>
        </p:nvSpPr>
        <p:spPr>
          <a:xfrm>
            <a:off x="2770095" y="2003610"/>
            <a:ext cx="8848164" cy="4518214"/>
          </a:xfrm>
        </p:spPr>
        <p:txBody>
          <a:bodyPr>
            <a:noAutofit/>
          </a:bodyPr>
          <a:lstStyle/>
          <a:p>
            <a:pPr algn="just"/>
            <a:r>
              <a:rPr lang="en-US" b="1" dirty="0"/>
              <a:t>Digital Subscriber Line (DSL)</a:t>
            </a:r>
          </a:p>
          <a:p>
            <a:pPr marL="0" indent="0" algn="just">
              <a:buNone/>
            </a:pPr>
            <a:r>
              <a:rPr lang="en-US" b="1" dirty="0"/>
              <a:t>	</a:t>
            </a:r>
            <a:r>
              <a:rPr lang="en-US" dirty="0"/>
              <a:t>- Comes through telephone land line cable with moderately fast speed</a:t>
            </a:r>
          </a:p>
          <a:p>
            <a:pPr marL="0" indent="0" algn="just">
              <a:buNone/>
            </a:pPr>
            <a:r>
              <a:rPr lang="en-US" dirty="0"/>
              <a:t>	- asynchronous DSL (ADSL); download speeds are higher than the upload 	speeds, synchronous DSL (SDSL)upload and download speeds are the 	same.</a:t>
            </a:r>
          </a:p>
          <a:p>
            <a:pPr marL="0" indent="0" algn="just">
              <a:buNone/>
            </a:pPr>
            <a:r>
              <a:rPr lang="en-US" dirty="0"/>
              <a:t>	- Ordinary DSL uses the same twisted-pair cable (can use them both at 	once. )</a:t>
            </a:r>
          </a:p>
          <a:p>
            <a:pPr marL="0" indent="0" algn="just">
              <a:buNone/>
            </a:pPr>
            <a:r>
              <a:rPr lang="en-US" dirty="0"/>
              <a:t>	- Has a speed ranging from 256 Kbps to 20 Mbps depending on the 	distance 	between the service address and the phone company's connection 	box.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52" y="1127765"/>
            <a:ext cx="1824331" cy="5730233"/>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42</a:t>
            </a:fld>
            <a:endParaRPr lang="en-US" dirty="0"/>
          </a:p>
        </p:txBody>
      </p:sp>
    </p:spTree>
    <p:extLst>
      <p:ext uri="{BB962C8B-B14F-4D97-AF65-F5344CB8AC3E}">
        <p14:creationId xmlns:p14="http://schemas.microsoft.com/office/powerpoint/2010/main" val="1409069995"/>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iterate type="lt">
                                    <p:tmPct val="10000"/>
                                  </p:iterate>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iterate type="lt">
                                    <p:tmPct val="10000"/>
                                  </p:iterate>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Internet Connections</a:t>
            </a:r>
          </a:p>
        </p:txBody>
      </p:sp>
      <p:sp>
        <p:nvSpPr>
          <p:cNvPr id="3" name="Content Placeholder 2"/>
          <p:cNvSpPr>
            <a:spLocks noGrp="1"/>
          </p:cNvSpPr>
          <p:nvPr>
            <p:ph idx="1"/>
          </p:nvPr>
        </p:nvSpPr>
        <p:spPr>
          <a:xfrm>
            <a:off x="3076009" y="1874517"/>
            <a:ext cx="8606117" cy="5405717"/>
          </a:xfrm>
        </p:spPr>
        <p:txBody>
          <a:bodyPr>
            <a:noAutofit/>
          </a:bodyPr>
          <a:lstStyle/>
          <a:p>
            <a:pPr algn="just">
              <a:lnSpc>
                <a:spcPct val="150000"/>
              </a:lnSpc>
            </a:pPr>
            <a:r>
              <a:rPr lang="en-US" b="1" dirty="0"/>
              <a:t>Digital Subscriber Line (DSL)</a:t>
            </a:r>
          </a:p>
          <a:p>
            <a:pPr marL="0" indent="0" algn="just">
              <a:lnSpc>
                <a:spcPct val="150000"/>
              </a:lnSpc>
              <a:buNone/>
            </a:pPr>
            <a:r>
              <a:rPr lang="en-US" dirty="0"/>
              <a:t>	- Also deliver high-definition TV and phone service, all on a single line. </a:t>
            </a:r>
          </a:p>
          <a:p>
            <a:pPr marL="0" indent="0" algn="just">
              <a:lnSpc>
                <a:spcPct val="150000"/>
              </a:lnSpc>
              <a:buNone/>
            </a:pPr>
            <a:r>
              <a:rPr lang="en-US" dirty="0"/>
              <a:t>	- The main drawback is geographically limited within 1,000 meters of a 	phone company service box.</a:t>
            </a:r>
          </a:p>
          <a:p>
            <a:pPr marL="0" indent="0" algn="just">
              <a:lnSpc>
                <a:spcPct val="150000"/>
              </a:lnSpc>
              <a:buNone/>
            </a:pPr>
            <a:r>
              <a:rPr lang="en-US" dirty="0"/>
              <a:t>	- Newer kind, Very High Bit Rate DSL (VDSL), rivals cable Internet in 	speed</a:t>
            </a:r>
          </a:p>
          <a:p>
            <a:pPr marL="0" indent="0">
              <a:lnSpc>
                <a:spcPct val="150000"/>
              </a:lnSpc>
              <a:buNone/>
            </a:pPr>
            <a:r>
              <a:rPr lang="en-US" dirty="0"/>
              <a:t>	- up to 52 Mbps download and16 Mbps upload on copper wires and up 	to 85 Mbps (both download and upload) on coaxial cable.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52" y="1127765"/>
            <a:ext cx="1824331" cy="5730233"/>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43</a:t>
            </a:fld>
            <a:endParaRPr lang="en-US" dirty="0"/>
          </a:p>
        </p:txBody>
      </p:sp>
    </p:spTree>
    <p:extLst>
      <p:ext uri="{BB962C8B-B14F-4D97-AF65-F5344CB8AC3E}">
        <p14:creationId xmlns:p14="http://schemas.microsoft.com/office/powerpoint/2010/main" val="3438253309"/>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Internet Connections</a:t>
            </a:r>
          </a:p>
        </p:txBody>
      </p:sp>
      <p:sp>
        <p:nvSpPr>
          <p:cNvPr id="3" name="Content Placeholder 2"/>
          <p:cNvSpPr>
            <a:spLocks noGrp="1"/>
          </p:cNvSpPr>
          <p:nvPr>
            <p:ph idx="1"/>
          </p:nvPr>
        </p:nvSpPr>
        <p:spPr>
          <a:xfrm>
            <a:off x="2968282" y="1999433"/>
            <a:ext cx="8678110" cy="4356847"/>
          </a:xfrm>
        </p:spPr>
        <p:txBody>
          <a:bodyPr>
            <a:noAutofit/>
          </a:bodyPr>
          <a:lstStyle/>
          <a:p>
            <a:pPr algn="just"/>
            <a:r>
              <a:rPr lang="en-US" b="1" dirty="0"/>
              <a:t>Satellite</a:t>
            </a:r>
          </a:p>
          <a:p>
            <a:pPr marL="0" indent="0" algn="just">
              <a:buNone/>
            </a:pPr>
            <a:r>
              <a:rPr lang="en-US" b="1" dirty="0"/>
              <a:t>	</a:t>
            </a:r>
            <a:r>
              <a:rPr lang="en-US" dirty="0"/>
              <a:t>- involves using a satellite dish for receiving and a satellite transmitter for 	sending data.</a:t>
            </a:r>
          </a:p>
          <a:p>
            <a:pPr marL="0" indent="0" algn="just">
              <a:buNone/>
            </a:pPr>
            <a:r>
              <a:rPr lang="en-US" dirty="0"/>
              <a:t>	- Available in places where other broadband is unavailable</a:t>
            </a:r>
          </a:p>
          <a:p>
            <a:pPr marL="0" indent="0" algn="just">
              <a:buNone/>
            </a:pPr>
            <a:r>
              <a:rPr lang="en-US" sz="2000" dirty="0"/>
              <a:t>	- Requires professional installation of satellite transmitter (transmitter 	positioning is important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136" y="1490757"/>
            <a:ext cx="6369423" cy="5374201"/>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44</a:t>
            </a:fld>
            <a:endParaRPr lang="en-US" dirty="0"/>
          </a:p>
        </p:txBody>
      </p:sp>
    </p:spTree>
    <p:extLst>
      <p:ext uri="{BB962C8B-B14F-4D97-AF65-F5344CB8AC3E}">
        <p14:creationId xmlns:p14="http://schemas.microsoft.com/office/powerpoint/2010/main" val="1788858817"/>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2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2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2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Internet Connections</a:t>
            </a:r>
          </a:p>
        </p:txBody>
      </p:sp>
      <p:sp>
        <p:nvSpPr>
          <p:cNvPr id="3" name="Content Placeholder 2"/>
          <p:cNvSpPr>
            <a:spLocks noGrp="1"/>
          </p:cNvSpPr>
          <p:nvPr>
            <p:ph idx="1"/>
          </p:nvPr>
        </p:nvSpPr>
        <p:spPr>
          <a:xfrm>
            <a:off x="2968285" y="2029057"/>
            <a:ext cx="8678110" cy="4356847"/>
          </a:xfrm>
        </p:spPr>
        <p:txBody>
          <a:bodyPr>
            <a:noAutofit/>
          </a:bodyPr>
          <a:lstStyle/>
          <a:p>
            <a:pPr algn="just"/>
            <a:r>
              <a:rPr lang="en-US" b="1" dirty="0"/>
              <a:t>Satellite</a:t>
            </a:r>
          </a:p>
          <a:p>
            <a:pPr marL="0" indent="0" algn="just">
              <a:buNone/>
            </a:pPr>
            <a:r>
              <a:rPr lang="en-US" b="1" dirty="0"/>
              <a:t>	</a:t>
            </a:r>
            <a:r>
              <a:rPr lang="en-US" dirty="0"/>
              <a:t>- Slower than cable or DSL (around 1 Mbps) and suffers from significant 	latency (delay) issues (video conferencing and playing action-based games) </a:t>
            </a:r>
          </a:p>
          <a:p>
            <a:pPr marL="0" lvl="1" indent="0" algn="just">
              <a:buNone/>
            </a:pPr>
            <a:r>
              <a:rPr lang="en-US" sz="2000" dirty="0"/>
              <a:t>	- Bandwidth may be throttled</a:t>
            </a:r>
          </a:p>
          <a:p>
            <a:pPr marL="0" lvl="1" indent="0" algn="just">
              <a:buNone/>
            </a:pPr>
            <a:r>
              <a:rPr lang="en-US" sz="2000" dirty="0"/>
              <a:t>	- satellite is available just about anywhere, even in the most rural of areas, 	as long as there is a clear view 	</a:t>
            </a:r>
          </a:p>
          <a:p>
            <a:pPr marL="0" lvl="1" indent="0" algn="just">
              <a:buNone/>
            </a:pPr>
            <a:r>
              <a:rPr lang="en-US" sz="2000" dirty="0"/>
              <a:t>	- When faced with the choice of dial-up modem connection or satellite, 	people who need a broadband connection will go with satellite.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136" y="1490757"/>
            <a:ext cx="6369423" cy="5374201"/>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45</a:t>
            </a:fld>
            <a:endParaRPr lang="en-US" dirty="0"/>
          </a:p>
        </p:txBody>
      </p:sp>
    </p:spTree>
    <p:extLst>
      <p:ext uri="{BB962C8B-B14F-4D97-AF65-F5344CB8AC3E}">
        <p14:creationId xmlns:p14="http://schemas.microsoft.com/office/powerpoint/2010/main" val="2657800609"/>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iterate type="lt">
                                    <p:tmPct val="2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iterate type="lt">
                                    <p:tmPct val="20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iterate type="lt">
                                    <p:tmPct val="20000"/>
                                  </p:iterate>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iterate type="lt">
                                    <p:tmPct val="20000"/>
                                  </p:iterate>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iterate type="lt">
                                    <p:tmPct val="20000"/>
                                  </p:iterate>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16" y="449620"/>
            <a:ext cx="10178322" cy="1492132"/>
          </a:xfrm>
        </p:spPr>
        <p:txBody>
          <a:bodyPr/>
          <a:lstStyle/>
          <a:p>
            <a:pPr algn="ctr"/>
            <a:r>
              <a:rPr lang="en-US" dirty="0"/>
              <a:t>Internet over Cell Phone Networks</a:t>
            </a:r>
          </a:p>
        </p:txBody>
      </p:sp>
      <p:sp>
        <p:nvSpPr>
          <p:cNvPr id="3" name="Content Placeholder 2"/>
          <p:cNvSpPr>
            <a:spLocks noGrp="1"/>
          </p:cNvSpPr>
          <p:nvPr>
            <p:ph idx="1"/>
          </p:nvPr>
        </p:nvSpPr>
        <p:spPr>
          <a:xfrm>
            <a:off x="3703432" y="2111190"/>
            <a:ext cx="8210662" cy="4325814"/>
          </a:xfrm>
        </p:spPr>
        <p:txBody>
          <a:bodyPr>
            <a:normAutofit/>
          </a:bodyPr>
          <a:lstStyle/>
          <a:p>
            <a:pPr algn="just"/>
            <a:r>
              <a:rPr lang="en-US" dirty="0"/>
              <a:t>Available anywhere 3G or 4G cell phone service is available</a:t>
            </a:r>
          </a:p>
          <a:p>
            <a:pPr algn="just"/>
            <a:r>
              <a:rPr lang="en-US" dirty="0"/>
              <a:t>Phone can be connected to a computer (tethered) to provide the computer an Internet connection such as tablets, notebooks, and even desktops to get Internet access in situations where Wi-Fi</a:t>
            </a:r>
          </a:p>
          <a:p>
            <a:pPr algn="just"/>
            <a:r>
              <a:rPr lang="en-US" dirty="0"/>
              <a:t>Other Internet connection methods are not available such as when riding in an automobile.</a:t>
            </a:r>
          </a:p>
          <a:p>
            <a:pPr algn="just"/>
            <a:r>
              <a:rPr lang="en-US" dirty="0"/>
              <a:t>There have been many different cell phone standards and technologies </a:t>
            </a:r>
          </a:p>
          <a:p>
            <a:pPr algn="just"/>
            <a:r>
              <a:rPr lang="en-US" dirty="0"/>
              <a:t>3G, which stands for 3rd Generation, supports download speeds of up to 14 Mbps.</a:t>
            </a:r>
          </a:p>
          <a:p>
            <a:pPr algn="just"/>
            <a:r>
              <a:rPr lang="en-US" dirty="0"/>
              <a:t>Newer and faster technology, 4G, can support up to 100 Mbps downloads. </a:t>
            </a:r>
          </a:p>
          <a:p>
            <a:pPr algn="just"/>
            <a:r>
              <a:rPr lang="en-US" dirty="0"/>
              <a:t>Can be expensive on a limited data plan; beware of overages</a:t>
            </a:r>
          </a:p>
          <a:p>
            <a:pPr algn="just"/>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98" y="1425388"/>
            <a:ext cx="3070317" cy="5351929"/>
          </a:xfrm>
          <a:prstGeom prst="rect">
            <a:avLst/>
          </a:prstGeom>
        </p:spPr>
      </p:pic>
      <p:sp>
        <p:nvSpPr>
          <p:cNvPr id="5" name="Slide Number Placeholder 4"/>
          <p:cNvSpPr>
            <a:spLocks noGrp="1"/>
          </p:cNvSpPr>
          <p:nvPr>
            <p:ph type="sldNum" sz="quarter" idx="12"/>
          </p:nvPr>
        </p:nvSpPr>
        <p:spPr/>
        <p:txBody>
          <a:bodyPr/>
          <a:lstStyle/>
          <a:p>
            <a:fld id="{71766878-3199-4EAB-94E7-2D6D11070E14}" type="slidenum">
              <a:rPr lang="en-US" smtClean="0"/>
              <a:t>46</a:t>
            </a:fld>
            <a:endParaRPr lang="en-US" dirty="0"/>
          </a:p>
        </p:txBody>
      </p:sp>
    </p:spTree>
    <p:extLst>
      <p:ext uri="{BB962C8B-B14F-4D97-AF65-F5344CB8AC3E}">
        <p14:creationId xmlns:p14="http://schemas.microsoft.com/office/powerpoint/2010/main" val="413496533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iterate type="lt">
                                    <p:tmPct val="10000"/>
                                  </p:iterate>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738" y="772348"/>
            <a:ext cx="10178322" cy="1492132"/>
          </a:xfrm>
        </p:spPr>
        <p:txBody>
          <a:bodyPr/>
          <a:lstStyle/>
          <a:p>
            <a:pPr algn="ctr"/>
            <a:r>
              <a:rPr lang="en-US" dirty="0"/>
              <a:t>Networking Issues</a:t>
            </a:r>
          </a:p>
        </p:txBody>
      </p:sp>
      <p:pic>
        <p:nvPicPr>
          <p:cNvPr id="4" name="Content Placeholder 3"/>
          <p:cNvPicPr>
            <a:picLocks noGrp="1" noChangeAspect="1"/>
          </p:cNvPicPr>
          <p:nvPr>
            <p:ph idx="1"/>
          </p:nvPr>
        </p:nvPicPr>
        <p:blipFill>
          <a:blip r:embed="rId2"/>
          <a:stretch>
            <a:fillRect/>
          </a:stretch>
        </p:blipFill>
        <p:spPr>
          <a:xfrm>
            <a:off x="2209800" y="1600201"/>
            <a:ext cx="8763000" cy="5272047"/>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47</a:t>
            </a:fld>
            <a:endParaRPr lang="en-US" dirty="0"/>
          </a:p>
        </p:txBody>
      </p:sp>
    </p:spTree>
    <p:extLst>
      <p:ext uri="{BB962C8B-B14F-4D97-AF65-F5344CB8AC3E}">
        <p14:creationId xmlns:p14="http://schemas.microsoft.com/office/powerpoint/2010/main" val="7027940"/>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8)">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Internet Issues</a:t>
            </a:r>
          </a:p>
        </p:txBody>
      </p:sp>
      <p:pic>
        <p:nvPicPr>
          <p:cNvPr id="4" name="Content Placeholder 3"/>
          <p:cNvPicPr>
            <a:picLocks noGrp="1" noChangeAspect="1"/>
          </p:cNvPicPr>
          <p:nvPr>
            <p:ph idx="1"/>
          </p:nvPr>
        </p:nvPicPr>
        <p:blipFill>
          <a:blip r:embed="rId2"/>
          <a:stretch>
            <a:fillRect/>
          </a:stretch>
        </p:blipFill>
        <p:spPr>
          <a:xfrm>
            <a:off x="2420471" y="1264408"/>
            <a:ext cx="8501955" cy="5593592"/>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48</a:t>
            </a:fld>
            <a:endParaRPr lang="en-US" dirty="0"/>
          </a:p>
        </p:txBody>
      </p:sp>
    </p:spTree>
    <p:extLst>
      <p:ext uri="{BB962C8B-B14F-4D97-AF65-F5344CB8AC3E}">
        <p14:creationId xmlns:p14="http://schemas.microsoft.com/office/powerpoint/2010/main" val="3750428356"/>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8)">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810000" y="1295400"/>
            <a:ext cx="6705600" cy="5562600"/>
          </a:xfrm>
        </p:spPr>
        <p:txBody>
          <a:bodyPr>
            <a:normAutofit/>
          </a:bodyPr>
          <a:lstStyle/>
          <a:p>
            <a:r>
              <a:rPr lang="en-US" dirty="0"/>
              <a:t>1 . List three types of wireless connection.</a:t>
            </a:r>
          </a:p>
          <a:p>
            <a:r>
              <a:rPr lang="en-US" dirty="0"/>
              <a:t>2 . How do a switch and a router differ?</a:t>
            </a:r>
          </a:p>
          <a:p>
            <a:r>
              <a:rPr lang="en-US" dirty="0"/>
              <a:t>3 . Explain the difference between STP and UTP cable.</a:t>
            </a:r>
          </a:p>
          <a:p>
            <a:r>
              <a:rPr lang="en-US" dirty="0"/>
              <a:t>4 . What kind of cable would you need for a 1000BaseT network?</a:t>
            </a:r>
          </a:p>
          <a:p>
            <a:r>
              <a:rPr lang="en-US" dirty="0"/>
              <a:t>5 . What is TCP/IP?</a:t>
            </a:r>
          </a:p>
          <a:p>
            <a:r>
              <a:rPr lang="en-US" dirty="0"/>
              <a:t>6 . List four ways to connect to the Internet.</a:t>
            </a:r>
          </a:p>
          <a:p>
            <a:r>
              <a:rPr lang="en-US" dirty="0"/>
              <a:t>7 . List two things to try if your computer is connected to a network but can’t access the</a:t>
            </a:r>
          </a:p>
          <a:p>
            <a:r>
              <a:rPr lang="en-US" dirty="0"/>
              <a:t>Internet.</a:t>
            </a:r>
          </a:p>
          <a:p>
            <a:r>
              <a:rPr lang="en-US" dirty="0"/>
              <a:t>8 . Why is satellite Internet not more popular?</a:t>
            </a:r>
          </a:p>
        </p:txBody>
      </p:sp>
      <p:sp>
        <p:nvSpPr>
          <p:cNvPr id="4" name="Slide Number Placeholder 3"/>
          <p:cNvSpPr>
            <a:spLocks noGrp="1"/>
          </p:cNvSpPr>
          <p:nvPr>
            <p:ph type="sldNum" sz="quarter" idx="12"/>
          </p:nvPr>
        </p:nvSpPr>
        <p:spPr/>
        <p:txBody>
          <a:bodyPr/>
          <a:lstStyle/>
          <a:p>
            <a:fld id="{71766878-3199-4EAB-94E7-2D6D11070E14}" type="slidenum">
              <a:rPr lang="en-US" smtClean="0"/>
              <a:t>49</a:t>
            </a:fld>
            <a:endParaRPr lang="en-US" dirty="0"/>
          </a:p>
        </p:txBody>
      </p:sp>
    </p:spTree>
    <p:extLst>
      <p:ext uri="{BB962C8B-B14F-4D97-AF65-F5344CB8AC3E}">
        <p14:creationId xmlns:p14="http://schemas.microsoft.com/office/powerpoint/2010/main" val="3309457987"/>
      </p:ext>
    </p:extLst>
  </p:cSld>
  <p:clrMapOvr>
    <a:masterClrMapping/>
  </p:clrMapOvr>
  <p:transition spd="slow" advTm="37046">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Packet-Switched Network</a:t>
            </a:r>
          </a:p>
        </p:txBody>
      </p:sp>
      <p:pic>
        <p:nvPicPr>
          <p:cNvPr id="4" name="Content Placeholder 3"/>
          <p:cNvPicPr>
            <a:picLocks noGrp="1" noChangeAspect="1"/>
          </p:cNvPicPr>
          <p:nvPr>
            <p:ph idx="1"/>
          </p:nvPr>
        </p:nvPicPr>
        <p:blipFill>
          <a:blip r:embed="rId3"/>
          <a:stretch>
            <a:fillRect/>
          </a:stretch>
        </p:blipFill>
        <p:spPr>
          <a:xfrm>
            <a:off x="3297849" y="3893078"/>
            <a:ext cx="7071891" cy="2964922"/>
          </a:xfrm>
          <a:prstGeom prst="rect">
            <a:avLst/>
          </a:prstGeom>
        </p:spPr>
      </p:pic>
      <p:sp>
        <p:nvSpPr>
          <p:cNvPr id="3" name="Rectangle 2"/>
          <p:cNvSpPr/>
          <p:nvPr/>
        </p:nvSpPr>
        <p:spPr>
          <a:xfrm>
            <a:off x="3063607" y="1560113"/>
            <a:ext cx="8635335" cy="1884747"/>
          </a:xfrm>
          <a:prstGeom prst="rect">
            <a:avLst/>
          </a:prstGeom>
        </p:spPr>
        <p:txBody>
          <a:bodyPr wrap="square">
            <a:spAutoFit/>
          </a:bodyPr>
          <a:lstStyle/>
          <a:p>
            <a:pPr algn="just">
              <a:lnSpc>
                <a:spcPct val="150000"/>
              </a:lnSpc>
            </a:pPr>
            <a:r>
              <a:rPr lang="en-US" sz="2000" dirty="0"/>
              <a:t>Computer networks are </a:t>
            </a:r>
            <a:r>
              <a:rPr lang="en-US" sz="2000" b="1" dirty="0"/>
              <a:t>packet-switched</a:t>
            </a:r>
          </a:p>
          <a:p>
            <a:pPr marL="342900" indent="-342900" algn="just">
              <a:lnSpc>
                <a:spcPct val="150000"/>
              </a:lnSpc>
              <a:buFont typeface="Wingdings" panose="05000000000000000000" pitchFamily="2" charset="2"/>
              <a:buChar char="ü"/>
            </a:pPr>
            <a:r>
              <a:rPr lang="en-US" sz="2000" dirty="0"/>
              <a:t>Communication channel does not remain open the whole time</a:t>
            </a:r>
          </a:p>
          <a:p>
            <a:pPr marL="342900" indent="-342900" algn="just">
              <a:lnSpc>
                <a:spcPct val="150000"/>
              </a:lnSpc>
              <a:buFont typeface="Wingdings" panose="05000000000000000000" pitchFamily="2" charset="2"/>
              <a:buChar char="ü"/>
            </a:pPr>
            <a:r>
              <a:rPr lang="en-US" sz="2000" dirty="0"/>
              <a:t>Data is broken up at the sending end into small packets and routed individually to the receiver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796" y="1301700"/>
            <a:ext cx="1799511" cy="5529406"/>
          </a:xfrm>
          <a:prstGeom prst="rect">
            <a:avLst/>
          </a:prstGeom>
        </p:spPr>
      </p:pic>
      <p:sp>
        <p:nvSpPr>
          <p:cNvPr id="6" name="Rectangle 5">
            <a:extLst>
              <a:ext uri="{FF2B5EF4-FFF2-40B4-BE49-F238E27FC236}">
                <a16:creationId xmlns:a16="http://schemas.microsoft.com/office/drawing/2014/main" id="{86B1A869-58A7-E548-8656-1F61C3278ED5}"/>
              </a:ext>
            </a:extLst>
          </p:cNvPr>
          <p:cNvSpPr/>
          <p:nvPr/>
        </p:nvSpPr>
        <p:spPr>
          <a:xfrm>
            <a:off x="3063606" y="3383774"/>
            <a:ext cx="8635335" cy="499752"/>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en-US" sz="2000" dirty="0"/>
              <a:t>Each packet may take a different route to the destination</a:t>
            </a:r>
          </a:p>
        </p:txBody>
      </p:sp>
      <p:sp>
        <p:nvSpPr>
          <p:cNvPr id="7" name="Slide Number Placeholder 6"/>
          <p:cNvSpPr>
            <a:spLocks noGrp="1"/>
          </p:cNvSpPr>
          <p:nvPr>
            <p:ph type="sldNum" sz="quarter" idx="12"/>
          </p:nvPr>
        </p:nvSpPr>
        <p:spPr/>
        <p:txBody>
          <a:bodyPr/>
          <a:lstStyle/>
          <a:p>
            <a:fld id="{71766878-3199-4EAB-94E7-2D6D11070E14}" type="slidenum">
              <a:rPr lang="en-US" smtClean="0"/>
              <a:t>5</a:t>
            </a:fld>
            <a:endParaRPr lang="en-US" dirty="0"/>
          </a:p>
        </p:txBody>
      </p:sp>
    </p:spTree>
    <p:extLst>
      <p:ext uri="{BB962C8B-B14F-4D97-AF65-F5344CB8AC3E}">
        <p14:creationId xmlns:p14="http://schemas.microsoft.com/office/powerpoint/2010/main" val="4175963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7046">
        <p15:prstTrans prst="pageCurlDouble"/>
      </p:transition>
    </mc:Choice>
    <mc:Fallback xmlns="">
      <p:transition spd="slow" advTm="370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additive="base">
                                        <p:cTn id="4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a:t>
            </a:r>
          </a:p>
        </p:txBody>
      </p:sp>
      <p:sp>
        <p:nvSpPr>
          <p:cNvPr id="3" name="Content Placeholder 2"/>
          <p:cNvSpPr>
            <a:spLocks noGrp="1"/>
          </p:cNvSpPr>
          <p:nvPr>
            <p:ph idx="1"/>
          </p:nvPr>
        </p:nvSpPr>
        <p:spPr>
          <a:xfrm>
            <a:off x="932329" y="1874516"/>
            <a:ext cx="7924799" cy="4983483"/>
          </a:xfrm>
        </p:spPr>
        <p:txBody>
          <a:bodyPr>
            <a:normAutofit/>
          </a:bodyPr>
          <a:lstStyle/>
          <a:p>
            <a:r>
              <a:rPr lang="en-US" dirty="0">
                <a:solidFill>
                  <a:schemeClr val="tx1"/>
                </a:solidFill>
              </a:rPr>
              <a:t>World’s largest computer network</a:t>
            </a:r>
          </a:p>
          <a:p>
            <a:r>
              <a:rPr lang="en-US" dirty="0">
                <a:solidFill>
                  <a:schemeClr val="tx1"/>
                </a:solidFill>
              </a:rPr>
              <a:t>Not owned or maintained by any one company</a:t>
            </a:r>
          </a:p>
          <a:p>
            <a:r>
              <a:rPr lang="en-US" dirty="0">
                <a:solidFill>
                  <a:schemeClr val="tx1"/>
                </a:solidFill>
              </a:rPr>
              <a:t>Multiple standards organizations manage the </a:t>
            </a:r>
            <a:r>
              <a:rPr lang="en-US" b="1" dirty="0">
                <a:solidFill>
                  <a:schemeClr val="tx1"/>
                </a:solidFill>
              </a:rPr>
              <a:t>protocols</a:t>
            </a:r>
            <a:r>
              <a:rPr lang="en-US" dirty="0">
                <a:solidFill>
                  <a:schemeClr val="tx1"/>
                </a:solidFill>
              </a:rPr>
              <a:t> (rules)</a:t>
            </a:r>
          </a:p>
          <a:p>
            <a:r>
              <a:rPr lang="en-US" dirty="0">
                <a:solidFill>
                  <a:schemeClr val="tx1"/>
                </a:solidFill>
              </a:rPr>
              <a:t>Packet-switched network with a worldwide addressing system</a:t>
            </a:r>
          </a:p>
          <a:p>
            <a:r>
              <a:rPr lang="en-US" dirty="0">
                <a:solidFill>
                  <a:schemeClr val="tx1"/>
                </a:solidFill>
              </a:rPr>
              <a:t>Internet uses various protocols that all participating computers have standardized on.</a:t>
            </a:r>
          </a:p>
          <a:p>
            <a:r>
              <a:rPr lang="en-US" dirty="0">
                <a:solidFill>
                  <a:schemeClr val="tx1"/>
                </a:solidFill>
              </a:rPr>
              <a:t>Based on </a:t>
            </a:r>
            <a:r>
              <a:rPr lang="en-US" b="1" dirty="0">
                <a:solidFill>
                  <a:schemeClr val="tx1"/>
                </a:solidFill>
              </a:rPr>
              <a:t>TCP/IP</a:t>
            </a:r>
            <a:r>
              <a:rPr lang="en-US" dirty="0">
                <a:solidFill>
                  <a:schemeClr val="tx1"/>
                </a:solidFill>
              </a:rPr>
              <a:t> protocol stack</a:t>
            </a:r>
          </a:p>
          <a:p>
            <a:pPr marL="0" indent="0">
              <a:buNone/>
            </a:pPr>
            <a:r>
              <a:rPr lang="en-US" dirty="0">
                <a:solidFill>
                  <a:schemeClr val="tx1"/>
                </a:solidFill>
              </a:rPr>
              <a:t>	- Common set of standards</a:t>
            </a:r>
          </a:p>
          <a:p>
            <a:pPr marL="0" indent="0">
              <a:buNone/>
            </a:pPr>
            <a:r>
              <a:rPr lang="en-US" dirty="0">
                <a:solidFill>
                  <a:schemeClr val="tx1"/>
                </a:solidFill>
              </a:rPr>
              <a:t>	- Use in most private networks too</a:t>
            </a:r>
          </a:p>
          <a:p>
            <a:pPr marL="0" indent="0">
              <a:buNone/>
            </a:pPr>
            <a:r>
              <a:rPr lang="en-US" dirty="0">
                <a:solidFill>
                  <a:schemeClr val="tx1"/>
                </a:solidFill>
              </a:rPr>
              <a:t>	- IP addressing identifies each device by a numeric value</a:t>
            </a:r>
          </a:p>
          <a:p>
            <a:pPr marL="0" indent="0">
              <a:buNone/>
            </a:pPr>
            <a:r>
              <a:rPr lang="en-US" dirty="0">
                <a:solidFill>
                  <a:schemeClr val="tx1"/>
                </a:solidFill>
              </a:rPr>
              <a:t>	- </a:t>
            </a:r>
            <a:r>
              <a:rPr lang="en-US" dirty="0" err="1">
                <a:solidFill>
                  <a:schemeClr val="tx1"/>
                </a:solidFill>
              </a:rPr>
              <a:t>Eg.</a:t>
            </a:r>
            <a:r>
              <a:rPr lang="en-US" dirty="0">
                <a:solidFill>
                  <a:schemeClr val="tx1"/>
                </a:solidFill>
              </a:rPr>
              <a:t> 192.168.0.254</a:t>
            </a:r>
          </a:p>
          <a:p>
            <a:endParaRPr lang="en-US" dirty="0">
              <a:solidFill>
                <a:schemeClr val="tx1"/>
              </a:solidFill>
            </a:endParaRPr>
          </a:p>
        </p:txBody>
      </p:sp>
      <p:pic>
        <p:nvPicPr>
          <p:cNvPr id="5" name="Picture 4">
            <a:extLst>
              <a:ext uri="{FF2B5EF4-FFF2-40B4-BE49-F238E27FC236}">
                <a16:creationId xmlns:a16="http://schemas.microsoft.com/office/drawing/2014/main" id="{57387C07-E3F7-CD48-8067-BDA58F02414B}"/>
              </a:ext>
            </a:extLst>
          </p:cNvPr>
          <p:cNvPicPr>
            <a:picLocks noChangeAspect="1"/>
          </p:cNvPicPr>
          <p:nvPr/>
        </p:nvPicPr>
        <p:blipFill>
          <a:blip r:embed="rId3"/>
          <a:stretch>
            <a:fillRect/>
          </a:stretch>
        </p:blipFill>
        <p:spPr>
          <a:xfrm flipH="1">
            <a:off x="6877897" y="680396"/>
            <a:ext cx="6531335" cy="5497207"/>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6</a:t>
            </a:fld>
            <a:endParaRPr lang="en-US" dirty="0"/>
          </a:p>
        </p:txBody>
      </p:sp>
    </p:spTree>
    <p:extLst>
      <p:ext uri="{BB962C8B-B14F-4D97-AF65-F5344CB8AC3E}">
        <p14:creationId xmlns:p14="http://schemas.microsoft.com/office/powerpoint/2010/main" val="3186598994"/>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decel="100000"/>
                                        <p:tgtEl>
                                          <p:spTgt spid="5"/>
                                        </p:tgtEl>
                                      </p:cBhvr>
                                    </p:animEffect>
                                    <p:anim calcmode="lin" valueType="num">
                                      <p:cBhvr>
                                        <p:cTn id="20" dur="800" decel="100000" fill="hold"/>
                                        <p:tgtEl>
                                          <p:spTgt spid="5"/>
                                        </p:tgtEl>
                                        <p:attrNameLst>
                                          <p:attrName>style.rotation</p:attrName>
                                        </p:attrNameLst>
                                      </p:cBhvr>
                                      <p:tavLst>
                                        <p:tav tm="0">
                                          <p:val>
                                            <p:fltVal val="-90"/>
                                          </p:val>
                                        </p:tav>
                                        <p:tav tm="100000">
                                          <p:val>
                                            <p:fltVal val="0"/>
                                          </p:val>
                                        </p:tav>
                                      </p:tavLst>
                                    </p:anim>
                                    <p:anim calcmode="lin" valueType="num">
                                      <p:cBhvr>
                                        <p:cTn id="21" dur="800" decel="100000" fill="hold"/>
                                        <p:tgtEl>
                                          <p:spTgt spid="5"/>
                                        </p:tgtEl>
                                        <p:attrNameLst>
                                          <p:attrName>ppt_x</p:attrName>
                                        </p:attrNameLst>
                                      </p:cBhvr>
                                      <p:tavLst>
                                        <p:tav tm="0">
                                          <p:val>
                                            <p:strVal val="#ppt_x+0.4"/>
                                          </p:val>
                                        </p:tav>
                                        <p:tav tm="100000">
                                          <p:val>
                                            <p:strVal val="#ppt_x-0.05"/>
                                          </p:val>
                                        </p:tav>
                                      </p:tavLst>
                                    </p:anim>
                                    <p:anim calcmode="lin" valueType="num">
                                      <p:cBhvr>
                                        <p:cTn id="22" dur="800" decel="100000" fill="hold"/>
                                        <p:tgtEl>
                                          <p:spTgt spid="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xEl>
                                              <p:pRg st="0" end="0"/>
                                            </p:txEl>
                                          </p:spTgt>
                                        </p:tgtEl>
                                        <p:attrNameLst>
                                          <p:attrName>style.visibility</p:attrName>
                                        </p:attrNameLst>
                                      </p:cBhvr>
                                      <p:to>
                                        <p:strVal val="visible"/>
                                      </p:to>
                                    </p:set>
                                    <p:anim by="(-#ppt_w*2)" calcmode="lin" valueType="num">
                                      <p:cBhvr rctx="PPT">
                                        <p:cTn id="29" dur="250" autoRev="1" fill="hold">
                                          <p:stCondLst>
                                            <p:cond delay="0"/>
                                          </p:stCondLst>
                                        </p:cTn>
                                        <p:tgtEl>
                                          <p:spTgt spid="3">
                                            <p:txEl>
                                              <p:pRg st="0" end="0"/>
                                            </p:txEl>
                                          </p:spTgt>
                                        </p:tgtEl>
                                        <p:attrNameLst>
                                          <p:attrName>ppt_w</p:attrName>
                                        </p:attrNameLst>
                                      </p:cBhvr>
                                    </p:anim>
                                    <p:anim by="(#ppt_w*0.50)" calcmode="lin" valueType="num">
                                      <p:cBhvr>
                                        <p:cTn id="30" dur="250" decel="50000" autoRev="1" fill="hold">
                                          <p:stCondLst>
                                            <p:cond delay="0"/>
                                          </p:stCondLst>
                                        </p:cTn>
                                        <p:tgtEl>
                                          <p:spTgt spid="3">
                                            <p:txEl>
                                              <p:pRg st="0" end="0"/>
                                            </p:txEl>
                                          </p:spTgt>
                                        </p:tgtEl>
                                        <p:attrNameLst>
                                          <p:attrName>ppt_x</p:attrName>
                                        </p:attrNameLst>
                                      </p:cBhvr>
                                    </p:anim>
                                    <p:anim from="(-#ppt_h/2)" to="(#ppt_y)" calcmode="lin" valueType="num">
                                      <p:cBhvr>
                                        <p:cTn id="31" dur="500" fill="hold">
                                          <p:stCondLst>
                                            <p:cond delay="0"/>
                                          </p:stCondLst>
                                        </p:cTn>
                                        <p:tgtEl>
                                          <p:spTgt spid="3">
                                            <p:txEl>
                                              <p:pRg st="0" end="0"/>
                                            </p:txEl>
                                          </p:spTgt>
                                        </p:tgtEl>
                                        <p:attrNameLst>
                                          <p:attrName>ppt_y</p:attrName>
                                        </p:attrNameLst>
                                      </p:cBhvr>
                                    </p:anim>
                                    <p:animRot by="21600000">
                                      <p:cBhvr>
                                        <p:cTn id="32" dur="500" fill="hold">
                                          <p:stCondLst>
                                            <p:cond delay="0"/>
                                          </p:stCondLst>
                                        </p:cTn>
                                        <p:tgtEl>
                                          <p:spTgt spid="3">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3">
                                            <p:txEl>
                                              <p:pRg st="1" end="1"/>
                                            </p:txEl>
                                          </p:spTgt>
                                        </p:tgtEl>
                                        <p:attrNameLst>
                                          <p:attrName>style.visibility</p:attrName>
                                        </p:attrNameLst>
                                      </p:cBhvr>
                                      <p:to>
                                        <p:strVal val="visible"/>
                                      </p:to>
                                    </p:set>
                                    <p:anim by="(-#ppt_w*2)" calcmode="lin" valueType="num">
                                      <p:cBhvr rctx="PPT">
                                        <p:cTn id="37" dur="250" autoRev="1" fill="hold">
                                          <p:stCondLst>
                                            <p:cond delay="0"/>
                                          </p:stCondLst>
                                        </p:cTn>
                                        <p:tgtEl>
                                          <p:spTgt spid="3">
                                            <p:txEl>
                                              <p:pRg st="1" end="1"/>
                                            </p:txEl>
                                          </p:spTgt>
                                        </p:tgtEl>
                                        <p:attrNameLst>
                                          <p:attrName>ppt_w</p:attrName>
                                        </p:attrNameLst>
                                      </p:cBhvr>
                                    </p:anim>
                                    <p:anim by="(#ppt_w*0.50)" calcmode="lin" valueType="num">
                                      <p:cBhvr>
                                        <p:cTn id="38" dur="250" decel="50000" autoRev="1" fill="hold">
                                          <p:stCondLst>
                                            <p:cond delay="0"/>
                                          </p:stCondLst>
                                        </p:cTn>
                                        <p:tgtEl>
                                          <p:spTgt spid="3">
                                            <p:txEl>
                                              <p:pRg st="1" end="1"/>
                                            </p:txEl>
                                          </p:spTgt>
                                        </p:tgtEl>
                                        <p:attrNameLst>
                                          <p:attrName>ppt_x</p:attrName>
                                        </p:attrNameLst>
                                      </p:cBhvr>
                                    </p:anim>
                                    <p:anim from="(-#ppt_h/2)" to="(#ppt_y)" calcmode="lin" valueType="num">
                                      <p:cBhvr>
                                        <p:cTn id="39" dur="500" fill="hold">
                                          <p:stCondLst>
                                            <p:cond delay="0"/>
                                          </p:stCondLst>
                                        </p:cTn>
                                        <p:tgtEl>
                                          <p:spTgt spid="3">
                                            <p:txEl>
                                              <p:pRg st="1" end="1"/>
                                            </p:txEl>
                                          </p:spTgt>
                                        </p:tgtEl>
                                        <p:attrNameLst>
                                          <p:attrName>ppt_y</p:attrName>
                                        </p:attrNameLst>
                                      </p:cBhvr>
                                    </p:anim>
                                    <p:animRot by="21600000">
                                      <p:cBhvr>
                                        <p:cTn id="40" dur="500" fill="hold">
                                          <p:stCondLst>
                                            <p:cond delay="0"/>
                                          </p:stCondLst>
                                        </p:cTn>
                                        <p:tgtEl>
                                          <p:spTgt spid="3">
                                            <p:txEl>
                                              <p:pRg st="1" end="1"/>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3">
                                            <p:txEl>
                                              <p:pRg st="2" end="2"/>
                                            </p:txEl>
                                          </p:spTgt>
                                        </p:tgtEl>
                                        <p:attrNameLst>
                                          <p:attrName>style.visibility</p:attrName>
                                        </p:attrNameLst>
                                      </p:cBhvr>
                                      <p:to>
                                        <p:strVal val="visible"/>
                                      </p:to>
                                    </p:set>
                                    <p:anim by="(-#ppt_w*2)" calcmode="lin" valueType="num">
                                      <p:cBhvr rctx="PPT">
                                        <p:cTn id="45" dur="250" autoRev="1" fill="hold">
                                          <p:stCondLst>
                                            <p:cond delay="0"/>
                                          </p:stCondLst>
                                        </p:cTn>
                                        <p:tgtEl>
                                          <p:spTgt spid="3">
                                            <p:txEl>
                                              <p:pRg st="2" end="2"/>
                                            </p:txEl>
                                          </p:spTgt>
                                        </p:tgtEl>
                                        <p:attrNameLst>
                                          <p:attrName>ppt_w</p:attrName>
                                        </p:attrNameLst>
                                      </p:cBhvr>
                                    </p:anim>
                                    <p:anim by="(#ppt_w*0.50)" calcmode="lin" valueType="num">
                                      <p:cBhvr>
                                        <p:cTn id="46" dur="250" decel="50000" autoRev="1" fill="hold">
                                          <p:stCondLst>
                                            <p:cond delay="0"/>
                                          </p:stCondLst>
                                        </p:cTn>
                                        <p:tgtEl>
                                          <p:spTgt spid="3">
                                            <p:txEl>
                                              <p:pRg st="2" end="2"/>
                                            </p:txEl>
                                          </p:spTgt>
                                        </p:tgtEl>
                                        <p:attrNameLst>
                                          <p:attrName>ppt_x</p:attrName>
                                        </p:attrNameLst>
                                      </p:cBhvr>
                                    </p:anim>
                                    <p:anim from="(-#ppt_h/2)" to="(#ppt_y)" calcmode="lin" valueType="num">
                                      <p:cBhvr>
                                        <p:cTn id="47" dur="500" fill="hold">
                                          <p:stCondLst>
                                            <p:cond delay="0"/>
                                          </p:stCondLst>
                                        </p:cTn>
                                        <p:tgtEl>
                                          <p:spTgt spid="3">
                                            <p:txEl>
                                              <p:pRg st="2" end="2"/>
                                            </p:txEl>
                                          </p:spTgt>
                                        </p:tgtEl>
                                        <p:attrNameLst>
                                          <p:attrName>ppt_y</p:attrName>
                                        </p:attrNameLst>
                                      </p:cBhvr>
                                    </p:anim>
                                    <p:animRot by="21600000">
                                      <p:cBhvr>
                                        <p:cTn id="48" dur="500" fill="hold">
                                          <p:stCondLst>
                                            <p:cond delay="0"/>
                                          </p:stCondLst>
                                        </p:cTn>
                                        <p:tgtEl>
                                          <p:spTgt spid="3">
                                            <p:txEl>
                                              <p:pRg st="2" end="2"/>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3">
                                            <p:txEl>
                                              <p:pRg st="3" end="3"/>
                                            </p:txEl>
                                          </p:spTgt>
                                        </p:tgtEl>
                                        <p:attrNameLst>
                                          <p:attrName>style.visibility</p:attrName>
                                        </p:attrNameLst>
                                      </p:cBhvr>
                                      <p:to>
                                        <p:strVal val="visible"/>
                                      </p:to>
                                    </p:set>
                                    <p:anim by="(-#ppt_w*2)" calcmode="lin" valueType="num">
                                      <p:cBhvr rctx="PPT">
                                        <p:cTn id="53" dur="250" autoRev="1" fill="hold">
                                          <p:stCondLst>
                                            <p:cond delay="0"/>
                                          </p:stCondLst>
                                        </p:cTn>
                                        <p:tgtEl>
                                          <p:spTgt spid="3">
                                            <p:txEl>
                                              <p:pRg st="3" end="3"/>
                                            </p:txEl>
                                          </p:spTgt>
                                        </p:tgtEl>
                                        <p:attrNameLst>
                                          <p:attrName>ppt_w</p:attrName>
                                        </p:attrNameLst>
                                      </p:cBhvr>
                                    </p:anim>
                                    <p:anim by="(#ppt_w*0.50)" calcmode="lin" valueType="num">
                                      <p:cBhvr>
                                        <p:cTn id="54" dur="250" decel="50000" autoRev="1" fill="hold">
                                          <p:stCondLst>
                                            <p:cond delay="0"/>
                                          </p:stCondLst>
                                        </p:cTn>
                                        <p:tgtEl>
                                          <p:spTgt spid="3">
                                            <p:txEl>
                                              <p:pRg st="3" end="3"/>
                                            </p:txEl>
                                          </p:spTgt>
                                        </p:tgtEl>
                                        <p:attrNameLst>
                                          <p:attrName>ppt_x</p:attrName>
                                        </p:attrNameLst>
                                      </p:cBhvr>
                                    </p:anim>
                                    <p:anim from="(-#ppt_h/2)" to="(#ppt_y)" calcmode="lin" valueType="num">
                                      <p:cBhvr>
                                        <p:cTn id="55" dur="500" fill="hold">
                                          <p:stCondLst>
                                            <p:cond delay="0"/>
                                          </p:stCondLst>
                                        </p:cTn>
                                        <p:tgtEl>
                                          <p:spTgt spid="3">
                                            <p:txEl>
                                              <p:pRg st="3" end="3"/>
                                            </p:txEl>
                                          </p:spTgt>
                                        </p:tgtEl>
                                        <p:attrNameLst>
                                          <p:attrName>ppt_y</p:attrName>
                                        </p:attrNameLst>
                                      </p:cBhvr>
                                    </p:anim>
                                    <p:animRot by="21600000">
                                      <p:cBhvr>
                                        <p:cTn id="56" dur="500" fill="hold">
                                          <p:stCondLst>
                                            <p:cond delay="0"/>
                                          </p:stCondLst>
                                        </p:cTn>
                                        <p:tgtEl>
                                          <p:spTgt spid="3">
                                            <p:txEl>
                                              <p:pRg st="3" end="3"/>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3">
                                            <p:txEl>
                                              <p:pRg st="4" end="4"/>
                                            </p:txEl>
                                          </p:spTgt>
                                        </p:tgtEl>
                                        <p:attrNameLst>
                                          <p:attrName>style.visibility</p:attrName>
                                        </p:attrNameLst>
                                      </p:cBhvr>
                                      <p:to>
                                        <p:strVal val="visible"/>
                                      </p:to>
                                    </p:set>
                                    <p:anim by="(-#ppt_w*2)" calcmode="lin" valueType="num">
                                      <p:cBhvr rctx="PPT">
                                        <p:cTn id="61" dur="250" autoRev="1" fill="hold">
                                          <p:stCondLst>
                                            <p:cond delay="0"/>
                                          </p:stCondLst>
                                        </p:cTn>
                                        <p:tgtEl>
                                          <p:spTgt spid="3">
                                            <p:txEl>
                                              <p:pRg st="4" end="4"/>
                                            </p:txEl>
                                          </p:spTgt>
                                        </p:tgtEl>
                                        <p:attrNameLst>
                                          <p:attrName>ppt_w</p:attrName>
                                        </p:attrNameLst>
                                      </p:cBhvr>
                                    </p:anim>
                                    <p:anim by="(#ppt_w*0.50)" calcmode="lin" valueType="num">
                                      <p:cBhvr>
                                        <p:cTn id="62" dur="250" decel="50000" autoRev="1" fill="hold">
                                          <p:stCondLst>
                                            <p:cond delay="0"/>
                                          </p:stCondLst>
                                        </p:cTn>
                                        <p:tgtEl>
                                          <p:spTgt spid="3">
                                            <p:txEl>
                                              <p:pRg st="4" end="4"/>
                                            </p:txEl>
                                          </p:spTgt>
                                        </p:tgtEl>
                                        <p:attrNameLst>
                                          <p:attrName>ppt_x</p:attrName>
                                        </p:attrNameLst>
                                      </p:cBhvr>
                                    </p:anim>
                                    <p:anim from="(-#ppt_h/2)" to="(#ppt_y)" calcmode="lin" valueType="num">
                                      <p:cBhvr>
                                        <p:cTn id="63" dur="500" fill="hold">
                                          <p:stCondLst>
                                            <p:cond delay="0"/>
                                          </p:stCondLst>
                                        </p:cTn>
                                        <p:tgtEl>
                                          <p:spTgt spid="3">
                                            <p:txEl>
                                              <p:pRg st="4" end="4"/>
                                            </p:txEl>
                                          </p:spTgt>
                                        </p:tgtEl>
                                        <p:attrNameLst>
                                          <p:attrName>ppt_y</p:attrName>
                                        </p:attrNameLst>
                                      </p:cBhvr>
                                    </p:anim>
                                    <p:animRot by="21600000">
                                      <p:cBhvr>
                                        <p:cTn id="64" dur="500" fill="hold">
                                          <p:stCondLst>
                                            <p:cond delay="0"/>
                                          </p:stCondLst>
                                        </p:cTn>
                                        <p:tgtEl>
                                          <p:spTgt spid="3">
                                            <p:txEl>
                                              <p:pRg st="4" end="4"/>
                                            </p:txEl>
                                          </p:spTgt>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3">
                                            <p:txEl>
                                              <p:pRg st="5" end="5"/>
                                            </p:txEl>
                                          </p:spTgt>
                                        </p:tgtEl>
                                        <p:attrNameLst>
                                          <p:attrName>style.visibility</p:attrName>
                                        </p:attrNameLst>
                                      </p:cBhvr>
                                      <p:to>
                                        <p:strVal val="visible"/>
                                      </p:to>
                                    </p:set>
                                    <p:anim by="(-#ppt_w*2)" calcmode="lin" valueType="num">
                                      <p:cBhvr rctx="PPT">
                                        <p:cTn id="69" dur="250" autoRev="1" fill="hold">
                                          <p:stCondLst>
                                            <p:cond delay="0"/>
                                          </p:stCondLst>
                                        </p:cTn>
                                        <p:tgtEl>
                                          <p:spTgt spid="3">
                                            <p:txEl>
                                              <p:pRg st="5" end="5"/>
                                            </p:txEl>
                                          </p:spTgt>
                                        </p:tgtEl>
                                        <p:attrNameLst>
                                          <p:attrName>ppt_w</p:attrName>
                                        </p:attrNameLst>
                                      </p:cBhvr>
                                    </p:anim>
                                    <p:anim by="(#ppt_w*0.50)" calcmode="lin" valueType="num">
                                      <p:cBhvr>
                                        <p:cTn id="70" dur="250" decel="50000" autoRev="1" fill="hold">
                                          <p:stCondLst>
                                            <p:cond delay="0"/>
                                          </p:stCondLst>
                                        </p:cTn>
                                        <p:tgtEl>
                                          <p:spTgt spid="3">
                                            <p:txEl>
                                              <p:pRg st="5" end="5"/>
                                            </p:txEl>
                                          </p:spTgt>
                                        </p:tgtEl>
                                        <p:attrNameLst>
                                          <p:attrName>ppt_x</p:attrName>
                                        </p:attrNameLst>
                                      </p:cBhvr>
                                    </p:anim>
                                    <p:anim from="(-#ppt_h/2)" to="(#ppt_y)" calcmode="lin" valueType="num">
                                      <p:cBhvr>
                                        <p:cTn id="71" dur="500" fill="hold">
                                          <p:stCondLst>
                                            <p:cond delay="0"/>
                                          </p:stCondLst>
                                        </p:cTn>
                                        <p:tgtEl>
                                          <p:spTgt spid="3">
                                            <p:txEl>
                                              <p:pRg st="5" end="5"/>
                                            </p:txEl>
                                          </p:spTgt>
                                        </p:tgtEl>
                                        <p:attrNameLst>
                                          <p:attrName>ppt_y</p:attrName>
                                        </p:attrNameLst>
                                      </p:cBhvr>
                                    </p:anim>
                                    <p:animRot by="21600000">
                                      <p:cBhvr>
                                        <p:cTn id="72" dur="500" fill="hold">
                                          <p:stCondLst>
                                            <p:cond delay="0"/>
                                          </p:stCondLst>
                                        </p:cTn>
                                        <p:tgtEl>
                                          <p:spTgt spid="3">
                                            <p:txEl>
                                              <p:pRg st="5" end="5"/>
                                            </p:txEl>
                                          </p:spTgt>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3">
                                            <p:txEl>
                                              <p:pRg st="6" end="6"/>
                                            </p:txEl>
                                          </p:spTgt>
                                        </p:tgtEl>
                                        <p:attrNameLst>
                                          <p:attrName>style.visibility</p:attrName>
                                        </p:attrNameLst>
                                      </p:cBhvr>
                                      <p:to>
                                        <p:strVal val="visible"/>
                                      </p:to>
                                    </p:set>
                                    <p:anim by="(-#ppt_w*2)" calcmode="lin" valueType="num">
                                      <p:cBhvr rctx="PPT">
                                        <p:cTn id="77" dur="250" autoRev="1" fill="hold">
                                          <p:stCondLst>
                                            <p:cond delay="0"/>
                                          </p:stCondLst>
                                        </p:cTn>
                                        <p:tgtEl>
                                          <p:spTgt spid="3">
                                            <p:txEl>
                                              <p:pRg st="6" end="6"/>
                                            </p:txEl>
                                          </p:spTgt>
                                        </p:tgtEl>
                                        <p:attrNameLst>
                                          <p:attrName>ppt_w</p:attrName>
                                        </p:attrNameLst>
                                      </p:cBhvr>
                                    </p:anim>
                                    <p:anim by="(#ppt_w*0.50)" calcmode="lin" valueType="num">
                                      <p:cBhvr>
                                        <p:cTn id="78" dur="250" decel="50000" autoRev="1" fill="hold">
                                          <p:stCondLst>
                                            <p:cond delay="0"/>
                                          </p:stCondLst>
                                        </p:cTn>
                                        <p:tgtEl>
                                          <p:spTgt spid="3">
                                            <p:txEl>
                                              <p:pRg st="6" end="6"/>
                                            </p:txEl>
                                          </p:spTgt>
                                        </p:tgtEl>
                                        <p:attrNameLst>
                                          <p:attrName>ppt_x</p:attrName>
                                        </p:attrNameLst>
                                      </p:cBhvr>
                                    </p:anim>
                                    <p:anim from="(-#ppt_h/2)" to="(#ppt_y)" calcmode="lin" valueType="num">
                                      <p:cBhvr>
                                        <p:cTn id="79" dur="500" fill="hold">
                                          <p:stCondLst>
                                            <p:cond delay="0"/>
                                          </p:stCondLst>
                                        </p:cTn>
                                        <p:tgtEl>
                                          <p:spTgt spid="3">
                                            <p:txEl>
                                              <p:pRg st="6" end="6"/>
                                            </p:txEl>
                                          </p:spTgt>
                                        </p:tgtEl>
                                        <p:attrNameLst>
                                          <p:attrName>ppt_y</p:attrName>
                                        </p:attrNameLst>
                                      </p:cBhvr>
                                    </p:anim>
                                    <p:animRot by="21600000">
                                      <p:cBhvr>
                                        <p:cTn id="80" dur="500" fill="hold">
                                          <p:stCondLst>
                                            <p:cond delay="0"/>
                                          </p:stCondLst>
                                        </p:cTn>
                                        <p:tgtEl>
                                          <p:spTgt spid="3">
                                            <p:txEl>
                                              <p:pRg st="6" end="6"/>
                                            </p:txEl>
                                          </p:spTgt>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0"/>
                                  </p:stCondLst>
                                  <p:iterate type="lt">
                                    <p:tmPct val="10000"/>
                                  </p:iterate>
                                  <p:childTnLst>
                                    <p:set>
                                      <p:cBhvr>
                                        <p:cTn id="84" dur="1" fill="hold">
                                          <p:stCondLst>
                                            <p:cond delay="0"/>
                                          </p:stCondLst>
                                        </p:cTn>
                                        <p:tgtEl>
                                          <p:spTgt spid="3">
                                            <p:txEl>
                                              <p:pRg st="7" end="7"/>
                                            </p:txEl>
                                          </p:spTgt>
                                        </p:tgtEl>
                                        <p:attrNameLst>
                                          <p:attrName>style.visibility</p:attrName>
                                        </p:attrNameLst>
                                      </p:cBhvr>
                                      <p:to>
                                        <p:strVal val="visible"/>
                                      </p:to>
                                    </p:set>
                                    <p:anim by="(-#ppt_w*2)" calcmode="lin" valueType="num">
                                      <p:cBhvr rctx="PPT">
                                        <p:cTn id="85" dur="250" autoRev="1" fill="hold">
                                          <p:stCondLst>
                                            <p:cond delay="0"/>
                                          </p:stCondLst>
                                        </p:cTn>
                                        <p:tgtEl>
                                          <p:spTgt spid="3">
                                            <p:txEl>
                                              <p:pRg st="7" end="7"/>
                                            </p:txEl>
                                          </p:spTgt>
                                        </p:tgtEl>
                                        <p:attrNameLst>
                                          <p:attrName>ppt_w</p:attrName>
                                        </p:attrNameLst>
                                      </p:cBhvr>
                                    </p:anim>
                                    <p:anim by="(#ppt_w*0.50)" calcmode="lin" valueType="num">
                                      <p:cBhvr>
                                        <p:cTn id="86" dur="250" decel="50000" autoRev="1" fill="hold">
                                          <p:stCondLst>
                                            <p:cond delay="0"/>
                                          </p:stCondLst>
                                        </p:cTn>
                                        <p:tgtEl>
                                          <p:spTgt spid="3">
                                            <p:txEl>
                                              <p:pRg st="7" end="7"/>
                                            </p:txEl>
                                          </p:spTgt>
                                        </p:tgtEl>
                                        <p:attrNameLst>
                                          <p:attrName>ppt_x</p:attrName>
                                        </p:attrNameLst>
                                      </p:cBhvr>
                                    </p:anim>
                                    <p:anim from="(-#ppt_h/2)" to="(#ppt_y)" calcmode="lin" valueType="num">
                                      <p:cBhvr>
                                        <p:cTn id="87" dur="500" fill="hold">
                                          <p:stCondLst>
                                            <p:cond delay="0"/>
                                          </p:stCondLst>
                                        </p:cTn>
                                        <p:tgtEl>
                                          <p:spTgt spid="3">
                                            <p:txEl>
                                              <p:pRg st="7" end="7"/>
                                            </p:txEl>
                                          </p:spTgt>
                                        </p:tgtEl>
                                        <p:attrNameLst>
                                          <p:attrName>ppt_y</p:attrName>
                                        </p:attrNameLst>
                                      </p:cBhvr>
                                    </p:anim>
                                    <p:animRot by="21600000">
                                      <p:cBhvr>
                                        <p:cTn id="88" dur="500" fill="hold">
                                          <p:stCondLst>
                                            <p:cond delay="0"/>
                                          </p:stCondLst>
                                        </p:cTn>
                                        <p:tgtEl>
                                          <p:spTgt spid="3">
                                            <p:txEl>
                                              <p:pRg st="7" end="7"/>
                                            </p:txEl>
                                          </p:spTgt>
                                        </p:tgtEl>
                                        <p:attrNameLst>
                                          <p:attrName>r</p:attrName>
                                        </p:attrNameLst>
                                      </p:cBhvr>
                                    </p:animRot>
                                  </p:childTnLst>
                                </p:cTn>
                              </p:par>
                            </p:childTnLst>
                          </p:cTn>
                        </p:par>
                      </p:childTnLst>
                    </p:cTn>
                  </p:par>
                  <p:par>
                    <p:cTn id="89" fill="hold">
                      <p:stCondLst>
                        <p:cond delay="indefinite"/>
                      </p:stCondLst>
                      <p:childTnLst>
                        <p:par>
                          <p:cTn id="90" fill="hold">
                            <p:stCondLst>
                              <p:cond delay="0"/>
                            </p:stCondLst>
                            <p:childTnLst>
                              <p:par>
                                <p:cTn id="91" presetID="56" presetClass="entr" presetSubtype="0" fill="hold" grpId="0" nodeType="clickEffect">
                                  <p:stCondLst>
                                    <p:cond delay="0"/>
                                  </p:stCondLst>
                                  <p:iterate type="lt">
                                    <p:tmPct val="10000"/>
                                  </p:iterate>
                                  <p:childTnLst>
                                    <p:set>
                                      <p:cBhvr>
                                        <p:cTn id="92" dur="1" fill="hold">
                                          <p:stCondLst>
                                            <p:cond delay="0"/>
                                          </p:stCondLst>
                                        </p:cTn>
                                        <p:tgtEl>
                                          <p:spTgt spid="3">
                                            <p:txEl>
                                              <p:pRg st="8" end="8"/>
                                            </p:txEl>
                                          </p:spTgt>
                                        </p:tgtEl>
                                        <p:attrNameLst>
                                          <p:attrName>style.visibility</p:attrName>
                                        </p:attrNameLst>
                                      </p:cBhvr>
                                      <p:to>
                                        <p:strVal val="visible"/>
                                      </p:to>
                                    </p:set>
                                    <p:anim by="(-#ppt_w*2)" calcmode="lin" valueType="num">
                                      <p:cBhvr rctx="PPT">
                                        <p:cTn id="93" dur="250" autoRev="1" fill="hold">
                                          <p:stCondLst>
                                            <p:cond delay="0"/>
                                          </p:stCondLst>
                                        </p:cTn>
                                        <p:tgtEl>
                                          <p:spTgt spid="3">
                                            <p:txEl>
                                              <p:pRg st="8" end="8"/>
                                            </p:txEl>
                                          </p:spTgt>
                                        </p:tgtEl>
                                        <p:attrNameLst>
                                          <p:attrName>ppt_w</p:attrName>
                                        </p:attrNameLst>
                                      </p:cBhvr>
                                    </p:anim>
                                    <p:anim by="(#ppt_w*0.50)" calcmode="lin" valueType="num">
                                      <p:cBhvr>
                                        <p:cTn id="94" dur="250" decel="50000" autoRev="1" fill="hold">
                                          <p:stCondLst>
                                            <p:cond delay="0"/>
                                          </p:stCondLst>
                                        </p:cTn>
                                        <p:tgtEl>
                                          <p:spTgt spid="3">
                                            <p:txEl>
                                              <p:pRg st="8" end="8"/>
                                            </p:txEl>
                                          </p:spTgt>
                                        </p:tgtEl>
                                        <p:attrNameLst>
                                          <p:attrName>ppt_x</p:attrName>
                                        </p:attrNameLst>
                                      </p:cBhvr>
                                    </p:anim>
                                    <p:anim from="(-#ppt_h/2)" to="(#ppt_y)" calcmode="lin" valueType="num">
                                      <p:cBhvr>
                                        <p:cTn id="95" dur="500" fill="hold">
                                          <p:stCondLst>
                                            <p:cond delay="0"/>
                                          </p:stCondLst>
                                        </p:cTn>
                                        <p:tgtEl>
                                          <p:spTgt spid="3">
                                            <p:txEl>
                                              <p:pRg st="8" end="8"/>
                                            </p:txEl>
                                          </p:spTgt>
                                        </p:tgtEl>
                                        <p:attrNameLst>
                                          <p:attrName>ppt_y</p:attrName>
                                        </p:attrNameLst>
                                      </p:cBhvr>
                                    </p:anim>
                                    <p:animRot by="21600000">
                                      <p:cBhvr>
                                        <p:cTn id="96" dur="500" fill="hold">
                                          <p:stCondLst>
                                            <p:cond delay="0"/>
                                          </p:stCondLst>
                                        </p:cTn>
                                        <p:tgtEl>
                                          <p:spTgt spid="3">
                                            <p:txEl>
                                              <p:pRg st="8" end="8"/>
                                            </p:txEl>
                                          </p:spTgt>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56" presetClass="entr" presetSubtype="0" fill="hold" grpId="0" nodeType="clickEffect">
                                  <p:stCondLst>
                                    <p:cond delay="0"/>
                                  </p:stCondLst>
                                  <p:iterate type="lt">
                                    <p:tmPct val="10000"/>
                                  </p:iterate>
                                  <p:childTnLst>
                                    <p:set>
                                      <p:cBhvr>
                                        <p:cTn id="100" dur="1" fill="hold">
                                          <p:stCondLst>
                                            <p:cond delay="0"/>
                                          </p:stCondLst>
                                        </p:cTn>
                                        <p:tgtEl>
                                          <p:spTgt spid="3">
                                            <p:txEl>
                                              <p:pRg st="9" end="9"/>
                                            </p:txEl>
                                          </p:spTgt>
                                        </p:tgtEl>
                                        <p:attrNameLst>
                                          <p:attrName>style.visibility</p:attrName>
                                        </p:attrNameLst>
                                      </p:cBhvr>
                                      <p:to>
                                        <p:strVal val="visible"/>
                                      </p:to>
                                    </p:set>
                                    <p:anim by="(-#ppt_w*2)" calcmode="lin" valueType="num">
                                      <p:cBhvr rctx="PPT">
                                        <p:cTn id="101" dur="250" autoRev="1" fill="hold">
                                          <p:stCondLst>
                                            <p:cond delay="0"/>
                                          </p:stCondLst>
                                        </p:cTn>
                                        <p:tgtEl>
                                          <p:spTgt spid="3">
                                            <p:txEl>
                                              <p:pRg st="9" end="9"/>
                                            </p:txEl>
                                          </p:spTgt>
                                        </p:tgtEl>
                                        <p:attrNameLst>
                                          <p:attrName>ppt_w</p:attrName>
                                        </p:attrNameLst>
                                      </p:cBhvr>
                                    </p:anim>
                                    <p:anim by="(#ppt_w*0.50)" calcmode="lin" valueType="num">
                                      <p:cBhvr>
                                        <p:cTn id="102" dur="250" decel="50000" autoRev="1" fill="hold">
                                          <p:stCondLst>
                                            <p:cond delay="0"/>
                                          </p:stCondLst>
                                        </p:cTn>
                                        <p:tgtEl>
                                          <p:spTgt spid="3">
                                            <p:txEl>
                                              <p:pRg st="9" end="9"/>
                                            </p:txEl>
                                          </p:spTgt>
                                        </p:tgtEl>
                                        <p:attrNameLst>
                                          <p:attrName>ppt_x</p:attrName>
                                        </p:attrNameLst>
                                      </p:cBhvr>
                                    </p:anim>
                                    <p:anim from="(-#ppt_h/2)" to="(#ppt_y)" calcmode="lin" valueType="num">
                                      <p:cBhvr>
                                        <p:cTn id="103" dur="500" fill="hold">
                                          <p:stCondLst>
                                            <p:cond delay="0"/>
                                          </p:stCondLst>
                                        </p:cTn>
                                        <p:tgtEl>
                                          <p:spTgt spid="3">
                                            <p:txEl>
                                              <p:pRg st="9" end="9"/>
                                            </p:txEl>
                                          </p:spTgt>
                                        </p:tgtEl>
                                        <p:attrNameLst>
                                          <p:attrName>ppt_y</p:attrName>
                                        </p:attrNameLst>
                                      </p:cBhvr>
                                    </p:anim>
                                    <p:animRot by="21600000">
                                      <p:cBhvr>
                                        <p:cTn id="104" dur="500" fill="hold">
                                          <p:stCondLst>
                                            <p:cond delay="0"/>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691C77-E17E-2D48-8BEB-E592AE20B0F8}"/>
              </a:ext>
            </a:extLst>
          </p:cNvPr>
          <p:cNvPicPr>
            <a:picLocks noChangeAspect="1"/>
          </p:cNvPicPr>
          <p:nvPr/>
        </p:nvPicPr>
        <p:blipFill>
          <a:blip r:embed="rId3"/>
          <a:stretch>
            <a:fillRect/>
          </a:stretch>
        </p:blipFill>
        <p:spPr>
          <a:xfrm>
            <a:off x="935234" y="1391478"/>
            <a:ext cx="3100053" cy="5281841"/>
          </a:xfrm>
          <a:prstGeom prst="rect">
            <a:avLst/>
          </a:prstGeom>
        </p:spPr>
      </p:pic>
      <p:sp>
        <p:nvSpPr>
          <p:cNvPr id="2" name="Title 1"/>
          <p:cNvSpPr>
            <a:spLocks noGrp="1"/>
          </p:cNvSpPr>
          <p:nvPr>
            <p:ph type="title"/>
          </p:nvPr>
        </p:nvSpPr>
        <p:spPr/>
        <p:txBody>
          <a:bodyPr/>
          <a:lstStyle/>
          <a:p>
            <a:r>
              <a:rPr lang="en-US" dirty="0"/>
              <a:t>Private Digital Networks</a:t>
            </a:r>
          </a:p>
        </p:txBody>
      </p:sp>
      <p:sp>
        <p:nvSpPr>
          <p:cNvPr id="3" name="Content Placeholder 2"/>
          <p:cNvSpPr>
            <a:spLocks noGrp="1"/>
          </p:cNvSpPr>
          <p:nvPr>
            <p:ph idx="1"/>
          </p:nvPr>
        </p:nvSpPr>
        <p:spPr>
          <a:xfrm>
            <a:off x="3590365" y="1742406"/>
            <a:ext cx="8296834" cy="2372394"/>
          </a:xfrm>
        </p:spPr>
        <p:txBody>
          <a:bodyPr>
            <a:normAutofit fontScale="85000" lnSpcReduction="20000"/>
          </a:bodyPr>
          <a:lstStyle/>
          <a:p>
            <a:pPr algn="just"/>
            <a:r>
              <a:rPr lang="en-US" dirty="0">
                <a:solidFill>
                  <a:schemeClr val="tx1"/>
                </a:solidFill>
              </a:rPr>
              <a:t>Companies maintain their own high-speed connections between locations</a:t>
            </a:r>
          </a:p>
          <a:p>
            <a:pPr algn="just"/>
            <a:r>
              <a:rPr lang="en-US" dirty="0">
                <a:solidFill>
                  <a:schemeClr val="tx1"/>
                </a:solidFill>
                <a:latin typeface="Times New Roman" panose="02020603050405020304" pitchFamily="18" charset="0"/>
              </a:rPr>
              <a:t>Using the Internet is the most cost-effective method, but not the most reliable method, because the connection can be affected by Internet traffic problems and connections that other companies control and maintain</a:t>
            </a:r>
          </a:p>
          <a:p>
            <a:pPr marL="0" indent="0" algn="just">
              <a:buNone/>
            </a:pPr>
            <a:r>
              <a:rPr lang="en-US" dirty="0">
                <a:solidFill>
                  <a:schemeClr val="tx1"/>
                </a:solidFill>
              </a:rPr>
              <a:t>	- Leased lines from the phone company</a:t>
            </a:r>
          </a:p>
          <a:p>
            <a:pPr marL="0" indent="0" algn="just">
              <a:buNone/>
            </a:pPr>
            <a:r>
              <a:rPr lang="en-US" dirty="0">
                <a:solidFill>
                  <a:schemeClr val="tx1"/>
                </a:solidFill>
              </a:rPr>
              <a:t>	- virtual private network (VPN) through the Internet</a:t>
            </a:r>
          </a:p>
          <a:p>
            <a:pPr algn="just"/>
            <a:r>
              <a:rPr lang="en-US" dirty="0">
                <a:solidFill>
                  <a:schemeClr val="tx1"/>
                </a:solidFill>
                <a:latin typeface="Times New Roman" panose="02020603050405020304" pitchFamily="18" charset="0"/>
              </a:rPr>
              <a:t>VPN technology creates a secure, tamper-resistant data tunnel between two points on the Internet.</a:t>
            </a:r>
            <a:endParaRPr lang="en-US" dirty="0">
              <a:solidFill>
                <a:schemeClr val="tx1"/>
              </a:solidFill>
            </a:endParaRPr>
          </a:p>
          <a:p>
            <a:pPr lvl="1" algn="just"/>
            <a:endParaRPr lang="en-US" dirty="0">
              <a:solidFill>
                <a:schemeClr val="tx1"/>
              </a:solidFill>
            </a:endParaRPr>
          </a:p>
          <a:p>
            <a:pPr algn="just"/>
            <a:endParaRPr lang="en-US" dirty="0">
              <a:solidFill>
                <a:schemeClr val="tx1"/>
              </a:solidFill>
            </a:endParaRPr>
          </a:p>
        </p:txBody>
      </p:sp>
      <p:pic>
        <p:nvPicPr>
          <p:cNvPr id="4" name="Picture 3"/>
          <p:cNvPicPr>
            <a:picLocks noChangeAspect="1"/>
          </p:cNvPicPr>
          <p:nvPr/>
        </p:nvPicPr>
        <p:blipFill>
          <a:blip r:embed="rId4"/>
          <a:stretch>
            <a:fillRect/>
          </a:stretch>
        </p:blipFill>
        <p:spPr>
          <a:xfrm>
            <a:off x="5640498" y="3966883"/>
            <a:ext cx="5359959" cy="2875168"/>
          </a:xfrm>
          <a:prstGeom prst="rect">
            <a:avLst/>
          </a:prstGeom>
        </p:spPr>
      </p:pic>
      <p:sp>
        <p:nvSpPr>
          <p:cNvPr id="9" name="Slide Number Placeholder 8"/>
          <p:cNvSpPr>
            <a:spLocks noGrp="1"/>
          </p:cNvSpPr>
          <p:nvPr>
            <p:ph type="sldNum" sz="quarter" idx="12"/>
          </p:nvPr>
        </p:nvSpPr>
        <p:spPr/>
        <p:txBody>
          <a:bodyPr/>
          <a:lstStyle/>
          <a:p>
            <a:fld id="{71766878-3199-4EAB-94E7-2D6D11070E14}" type="slidenum">
              <a:rPr lang="en-US" smtClean="0"/>
              <a:t>7</a:t>
            </a:fld>
            <a:endParaRPr lang="en-US" dirty="0"/>
          </a:p>
        </p:txBody>
      </p:sp>
    </p:spTree>
    <p:extLst>
      <p:ext uri="{BB962C8B-B14F-4D97-AF65-F5344CB8AC3E}">
        <p14:creationId xmlns:p14="http://schemas.microsoft.com/office/powerpoint/2010/main" val="2345813595"/>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 by="(-#ppt_w*2)" calcmode="lin" valueType="num">
                                      <p:cBhvr rctx="PPT">
                                        <p:cTn id="18" dur="250" autoRev="1" fill="hold">
                                          <p:stCondLst>
                                            <p:cond delay="0"/>
                                          </p:stCondLst>
                                        </p:cTn>
                                        <p:tgtEl>
                                          <p:spTgt spid="3">
                                            <p:txEl>
                                              <p:pRg st="0" end="0"/>
                                            </p:txEl>
                                          </p:spTgt>
                                        </p:tgtEl>
                                        <p:attrNameLst>
                                          <p:attrName>ppt_w</p:attrName>
                                        </p:attrNameLst>
                                      </p:cBhvr>
                                    </p:anim>
                                    <p:anim by="(#ppt_w*0.50)" calcmode="lin" valueType="num">
                                      <p:cBhvr>
                                        <p:cTn id="19" dur="250" decel="50000" autoRev="1" fill="hold">
                                          <p:stCondLst>
                                            <p:cond delay="0"/>
                                          </p:stCondLst>
                                        </p:cTn>
                                        <p:tgtEl>
                                          <p:spTgt spid="3">
                                            <p:txEl>
                                              <p:pRg st="0" end="0"/>
                                            </p:txEl>
                                          </p:spTgt>
                                        </p:tgtEl>
                                        <p:attrNameLst>
                                          <p:attrName>ppt_x</p:attrName>
                                        </p:attrNameLst>
                                      </p:cBhvr>
                                    </p:anim>
                                    <p:anim from="(-#ppt_h/2)" to="(#ppt_y)" calcmode="lin" valueType="num">
                                      <p:cBhvr>
                                        <p:cTn id="20" dur="500" fill="hold">
                                          <p:stCondLst>
                                            <p:cond delay="0"/>
                                          </p:stCondLst>
                                        </p:cTn>
                                        <p:tgtEl>
                                          <p:spTgt spid="3">
                                            <p:txEl>
                                              <p:pRg st="0" end="0"/>
                                            </p:txEl>
                                          </p:spTgt>
                                        </p:tgtEl>
                                        <p:attrNameLst>
                                          <p:attrName>ppt_y</p:attrName>
                                        </p:attrNameLst>
                                      </p:cBhvr>
                                    </p:anim>
                                    <p:animRot by="21600000">
                                      <p:cBhvr>
                                        <p:cTn id="21" dur="500" fill="hold">
                                          <p:stCondLst>
                                            <p:cond delay="0"/>
                                          </p:stCondLst>
                                        </p:cTn>
                                        <p:tgtEl>
                                          <p:spTgt spid="3">
                                            <p:txEl>
                                              <p:pRg st="0" end="0"/>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3">
                                            <p:txEl>
                                              <p:pRg st="1" end="1"/>
                                            </p:txEl>
                                          </p:spTgt>
                                        </p:tgtEl>
                                        <p:attrNameLst>
                                          <p:attrName>style.visibility</p:attrName>
                                        </p:attrNameLst>
                                      </p:cBhvr>
                                      <p:to>
                                        <p:strVal val="visible"/>
                                      </p:to>
                                    </p:set>
                                    <p:anim by="(-#ppt_w*2)" calcmode="lin" valueType="num">
                                      <p:cBhvr rctx="PPT">
                                        <p:cTn id="26" dur="250" autoRev="1" fill="hold">
                                          <p:stCondLst>
                                            <p:cond delay="0"/>
                                          </p:stCondLst>
                                        </p:cTn>
                                        <p:tgtEl>
                                          <p:spTgt spid="3">
                                            <p:txEl>
                                              <p:pRg st="1" end="1"/>
                                            </p:txEl>
                                          </p:spTgt>
                                        </p:tgtEl>
                                        <p:attrNameLst>
                                          <p:attrName>ppt_w</p:attrName>
                                        </p:attrNameLst>
                                      </p:cBhvr>
                                    </p:anim>
                                    <p:anim by="(#ppt_w*0.50)" calcmode="lin" valueType="num">
                                      <p:cBhvr>
                                        <p:cTn id="27" dur="250" decel="50000" autoRev="1" fill="hold">
                                          <p:stCondLst>
                                            <p:cond delay="0"/>
                                          </p:stCondLst>
                                        </p:cTn>
                                        <p:tgtEl>
                                          <p:spTgt spid="3">
                                            <p:txEl>
                                              <p:pRg st="1" end="1"/>
                                            </p:txEl>
                                          </p:spTgt>
                                        </p:tgtEl>
                                        <p:attrNameLst>
                                          <p:attrName>ppt_x</p:attrName>
                                        </p:attrNameLst>
                                      </p:cBhvr>
                                    </p:anim>
                                    <p:anim from="(-#ppt_h/2)" to="(#ppt_y)" calcmode="lin" valueType="num">
                                      <p:cBhvr>
                                        <p:cTn id="28" dur="500" fill="hold">
                                          <p:stCondLst>
                                            <p:cond delay="0"/>
                                          </p:stCondLst>
                                        </p:cTn>
                                        <p:tgtEl>
                                          <p:spTgt spid="3">
                                            <p:txEl>
                                              <p:pRg st="1" end="1"/>
                                            </p:txEl>
                                          </p:spTgt>
                                        </p:tgtEl>
                                        <p:attrNameLst>
                                          <p:attrName>ppt_y</p:attrName>
                                        </p:attrNameLst>
                                      </p:cBhvr>
                                    </p:anim>
                                    <p:animRot by="21600000">
                                      <p:cBhvr>
                                        <p:cTn id="29" dur="500" fill="hold">
                                          <p:stCondLst>
                                            <p:cond delay="0"/>
                                          </p:stCondLst>
                                        </p:cTn>
                                        <p:tgtEl>
                                          <p:spTgt spid="3">
                                            <p:txEl>
                                              <p:pRg st="1" end="1"/>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3">
                                            <p:txEl>
                                              <p:pRg st="2" end="2"/>
                                            </p:txEl>
                                          </p:spTgt>
                                        </p:tgtEl>
                                        <p:attrNameLst>
                                          <p:attrName>style.visibility</p:attrName>
                                        </p:attrNameLst>
                                      </p:cBhvr>
                                      <p:to>
                                        <p:strVal val="visible"/>
                                      </p:to>
                                    </p:set>
                                    <p:anim by="(-#ppt_w*2)" calcmode="lin" valueType="num">
                                      <p:cBhvr rctx="PPT">
                                        <p:cTn id="34" dur="250" autoRev="1" fill="hold">
                                          <p:stCondLst>
                                            <p:cond delay="0"/>
                                          </p:stCondLst>
                                        </p:cTn>
                                        <p:tgtEl>
                                          <p:spTgt spid="3">
                                            <p:txEl>
                                              <p:pRg st="2" end="2"/>
                                            </p:txEl>
                                          </p:spTgt>
                                        </p:tgtEl>
                                        <p:attrNameLst>
                                          <p:attrName>ppt_w</p:attrName>
                                        </p:attrNameLst>
                                      </p:cBhvr>
                                    </p:anim>
                                    <p:anim by="(#ppt_w*0.50)" calcmode="lin" valueType="num">
                                      <p:cBhvr>
                                        <p:cTn id="35" dur="250" decel="50000" autoRev="1" fill="hold">
                                          <p:stCondLst>
                                            <p:cond delay="0"/>
                                          </p:stCondLst>
                                        </p:cTn>
                                        <p:tgtEl>
                                          <p:spTgt spid="3">
                                            <p:txEl>
                                              <p:pRg st="2" end="2"/>
                                            </p:txEl>
                                          </p:spTgt>
                                        </p:tgtEl>
                                        <p:attrNameLst>
                                          <p:attrName>ppt_x</p:attrName>
                                        </p:attrNameLst>
                                      </p:cBhvr>
                                    </p:anim>
                                    <p:anim from="(-#ppt_h/2)" to="(#ppt_y)" calcmode="lin" valueType="num">
                                      <p:cBhvr>
                                        <p:cTn id="36" dur="500" fill="hold">
                                          <p:stCondLst>
                                            <p:cond delay="0"/>
                                          </p:stCondLst>
                                        </p:cTn>
                                        <p:tgtEl>
                                          <p:spTgt spid="3">
                                            <p:txEl>
                                              <p:pRg st="2" end="2"/>
                                            </p:txEl>
                                          </p:spTgt>
                                        </p:tgtEl>
                                        <p:attrNameLst>
                                          <p:attrName>ppt_y</p:attrName>
                                        </p:attrNameLst>
                                      </p:cBhvr>
                                    </p:anim>
                                    <p:animRot by="21600000">
                                      <p:cBhvr>
                                        <p:cTn id="37" dur="500" fill="hold">
                                          <p:stCondLst>
                                            <p:cond delay="0"/>
                                          </p:stCondLst>
                                        </p:cTn>
                                        <p:tgtEl>
                                          <p:spTgt spid="3">
                                            <p:txEl>
                                              <p:pRg st="2" end="2"/>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3">
                                            <p:txEl>
                                              <p:pRg st="3" end="3"/>
                                            </p:txEl>
                                          </p:spTgt>
                                        </p:tgtEl>
                                        <p:attrNameLst>
                                          <p:attrName>style.visibility</p:attrName>
                                        </p:attrNameLst>
                                      </p:cBhvr>
                                      <p:to>
                                        <p:strVal val="visible"/>
                                      </p:to>
                                    </p:set>
                                    <p:anim by="(-#ppt_w*2)" calcmode="lin" valueType="num">
                                      <p:cBhvr rctx="PPT">
                                        <p:cTn id="42" dur="250" autoRev="1" fill="hold">
                                          <p:stCondLst>
                                            <p:cond delay="0"/>
                                          </p:stCondLst>
                                        </p:cTn>
                                        <p:tgtEl>
                                          <p:spTgt spid="3">
                                            <p:txEl>
                                              <p:pRg st="3" end="3"/>
                                            </p:txEl>
                                          </p:spTgt>
                                        </p:tgtEl>
                                        <p:attrNameLst>
                                          <p:attrName>ppt_w</p:attrName>
                                        </p:attrNameLst>
                                      </p:cBhvr>
                                    </p:anim>
                                    <p:anim by="(#ppt_w*0.50)" calcmode="lin" valueType="num">
                                      <p:cBhvr>
                                        <p:cTn id="43" dur="250" decel="50000" autoRev="1" fill="hold">
                                          <p:stCondLst>
                                            <p:cond delay="0"/>
                                          </p:stCondLst>
                                        </p:cTn>
                                        <p:tgtEl>
                                          <p:spTgt spid="3">
                                            <p:txEl>
                                              <p:pRg st="3" end="3"/>
                                            </p:txEl>
                                          </p:spTgt>
                                        </p:tgtEl>
                                        <p:attrNameLst>
                                          <p:attrName>ppt_x</p:attrName>
                                        </p:attrNameLst>
                                      </p:cBhvr>
                                    </p:anim>
                                    <p:anim from="(-#ppt_h/2)" to="(#ppt_y)" calcmode="lin" valueType="num">
                                      <p:cBhvr>
                                        <p:cTn id="44" dur="500" fill="hold">
                                          <p:stCondLst>
                                            <p:cond delay="0"/>
                                          </p:stCondLst>
                                        </p:cTn>
                                        <p:tgtEl>
                                          <p:spTgt spid="3">
                                            <p:txEl>
                                              <p:pRg st="3" end="3"/>
                                            </p:txEl>
                                          </p:spTgt>
                                        </p:tgtEl>
                                        <p:attrNameLst>
                                          <p:attrName>ppt_y</p:attrName>
                                        </p:attrNameLst>
                                      </p:cBhvr>
                                    </p:anim>
                                    <p:animRot by="21600000">
                                      <p:cBhvr>
                                        <p:cTn id="45" dur="500" fill="hold">
                                          <p:stCondLst>
                                            <p:cond delay="0"/>
                                          </p:stCondLst>
                                        </p:cTn>
                                        <p:tgtEl>
                                          <p:spTgt spid="3">
                                            <p:txEl>
                                              <p:pRg st="3" end="3"/>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3">
                                            <p:txEl>
                                              <p:pRg st="4" end="4"/>
                                            </p:txEl>
                                          </p:spTgt>
                                        </p:tgtEl>
                                        <p:attrNameLst>
                                          <p:attrName>style.visibility</p:attrName>
                                        </p:attrNameLst>
                                      </p:cBhvr>
                                      <p:to>
                                        <p:strVal val="visible"/>
                                      </p:to>
                                    </p:set>
                                    <p:anim by="(-#ppt_w*2)" calcmode="lin" valueType="num">
                                      <p:cBhvr rctx="PPT">
                                        <p:cTn id="50" dur="250" autoRev="1" fill="hold">
                                          <p:stCondLst>
                                            <p:cond delay="0"/>
                                          </p:stCondLst>
                                        </p:cTn>
                                        <p:tgtEl>
                                          <p:spTgt spid="3">
                                            <p:txEl>
                                              <p:pRg st="4" end="4"/>
                                            </p:txEl>
                                          </p:spTgt>
                                        </p:tgtEl>
                                        <p:attrNameLst>
                                          <p:attrName>ppt_w</p:attrName>
                                        </p:attrNameLst>
                                      </p:cBhvr>
                                    </p:anim>
                                    <p:anim by="(#ppt_w*0.50)" calcmode="lin" valueType="num">
                                      <p:cBhvr>
                                        <p:cTn id="51" dur="250" decel="50000" autoRev="1" fill="hold">
                                          <p:stCondLst>
                                            <p:cond delay="0"/>
                                          </p:stCondLst>
                                        </p:cTn>
                                        <p:tgtEl>
                                          <p:spTgt spid="3">
                                            <p:txEl>
                                              <p:pRg st="4" end="4"/>
                                            </p:txEl>
                                          </p:spTgt>
                                        </p:tgtEl>
                                        <p:attrNameLst>
                                          <p:attrName>ppt_x</p:attrName>
                                        </p:attrNameLst>
                                      </p:cBhvr>
                                    </p:anim>
                                    <p:anim from="(-#ppt_h/2)" to="(#ppt_y)" calcmode="lin" valueType="num">
                                      <p:cBhvr>
                                        <p:cTn id="52" dur="500" fill="hold">
                                          <p:stCondLst>
                                            <p:cond delay="0"/>
                                          </p:stCondLst>
                                        </p:cTn>
                                        <p:tgtEl>
                                          <p:spTgt spid="3">
                                            <p:txEl>
                                              <p:pRg st="4" end="4"/>
                                            </p:txEl>
                                          </p:spTgt>
                                        </p:tgtEl>
                                        <p:attrNameLst>
                                          <p:attrName>ppt_y</p:attrName>
                                        </p:attrNameLst>
                                      </p:cBhvr>
                                    </p:anim>
                                    <p:animRot by="21600000">
                                      <p:cBhvr>
                                        <p:cTn id="53" dur="5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 Data Networks</a:t>
            </a:r>
          </a:p>
        </p:txBody>
      </p:sp>
      <p:sp>
        <p:nvSpPr>
          <p:cNvPr id="3" name="Content Placeholder 2"/>
          <p:cNvSpPr>
            <a:spLocks noGrp="1"/>
          </p:cNvSpPr>
          <p:nvPr>
            <p:ph idx="1"/>
          </p:nvPr>
        </p:nvSpPr>
        <p:spPr>
          <a:xfrm>
            <a:off x="1251678" y="1590261"/>
            <a:ext cx="7693539" cy="4289331"/>
          </a:xfrm>
        </p:spPr>
        <p:txBody>
          <a:bodyPr>
            <a:normAutofit/>
          </a:bodyPr>
          <a:lstStyle/>
          <a:p>
            <a:r>
              <a:rPr lang="en-US" dirty="0"/>
              <a:t>Transmitter/receiver unit that orbits the Earth.</a:t>
            </a:r>
          </a:p>
          <a:p>
            <a:r>
              <a:rPr lang="en-US" dirty="0"/>
              <a:t>Satellites in geosynchronous orbit </a:t>
            </a:r>
          </a:p>
          <a:p>
            <a:r>
              <a:rPr lang="en-US" dirty="0"/>
              <a:t>Contains Transponders to send and receive data that communicate with stations on the ground.</a:t>
            </a:r>
          </a:p>
          <a:p>
            <a:r>
              <a:rPr lang="en-US" dirty="0"/>
              <a:t>Satellite radio and TV distribution</a:t>
            </a:r>
          </a:p>
          <a:p>
            <a:pPr marL="0" indent="0">
              <a:buNone/>
            </a:pPr>
            <a:r>
              <a:rPr lang="en-US" dirty="0"/>
              <a:t>	- DirecTV, Dish Network</a:t>
            </a:r>
          </a:p>
          <a:p>
            <a:pPr marL="0" indent="0">
              <a:buNone/>
            </a:pPr>
            <a:r>
              <a:rPr lang="en-US" dirty="0"/>
              <a:t>	- Sirius, XM radio</a:t>
            </a:r>
          </a:p>
          <a:p>
            <a:r>
              <a:rPr lang="en-US" dirty="0"/>
              <a:t>Satellite Internet services to consumers</a:t>
            </a:r>
          </a:p>
          <a:p>
            <a:pPr marL="0" indent="0">
              <a:buNone/>
            </a:pPr>
            <a:r>
              <a:rPr lang="en-US" dirty="0"/>
              <a:t>	- Internet service for those who cannot get other broadband 	because of location</a:t>
            </a:r>
          </a:p>
          <a:p>
            <a:endParaRPr lang="en-US" dirty="0"/>
          </a:p>
        </p:txBody>
      </p:sp>
      <p:pic>
        <p:nvPicPr>
          <p:cNvPr id="5" name="Picture 4">
            <a:extLst>
              <a:ext uri="{FF2B5EF4-FFF2-40B4-BE49-F238E27FC236}">
                <a16:creationId xmlns:a16="http://schemas.microsoft.com/office/drawing/2014/main" id="{25A6D3B8-0B5B-EA42-B998-EC33B65697C5}"/>
              </a:ext>
            </a:extLst>
          </p:cNvPr>
          <p:cNvPicPr>
            <a:picLocks noChangeAspect="1"/>
          </p:cNvPicPr>
          <p:nvPr/>
        </p:nvPicPr>
        <p:blipFill>
          <a:blip r:embed="rId3"/>
          <a:stretch>
            <a:fillRect/>
          </a:stretch>
        </p:blipFill>
        <p:spPr>
          <a:xfrm flipH="1">
            <a:off x="8353726" y="1098168"/>
            <a:ext cx="3076274" cy="5759832"/>
          </a:xfrm>
          <a:prstGeom prst="rect">
            <a:avLst/>
          </a:prstGeom>
        </p:spPr>
      </p:pic>
      <p:sp>
        <p:nvSpPr>
          <p:cNvPr id="4" name="Slide Number Placeholder 3"/>
          <p:cNvSpPr>
            <a:spLocks noGrp="1"/>
          </p:cNvSpPr>
          <p:nvPr>
            <p:ph type="sldNum" sz="quarter" idx="12"/>
          </p:nvPr>
        </p:nvSpPr>
        <p:spPr/>
        <p:txBody>
          <a:bodyPr/>
          <a:lstStyle/>
          <a:p>
            <a:fld id="{71766878-3199-4EAB-94E7-2D6D11070E14}" type="slidenum">
              <a:rPr lang="en-US" smtClean="0"/>
              <a:t>8</a:t>
            </a:fld>
            <a:endParaRPr lang="en-US" dirty="0"/>
          </a:p>
        </p:txBody>
      </p:sp>
    </p:spTree>
    <p:extLst>
      <p:ext uri="{BB962C8B-B14F-4D97-AF65-F5344CB8AC3E}">
        <p14:creationId xmlns:p14="http://schemas.microsoft.com/office/powerpoint/2010/main" val="240401802"/>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by="(-#ppt_w*2)" calcmode="lin" valueType="num">
                                      <p:cBhvr rctx="PPT">
                                        <p:cTn id="24" dur="250" autoRev="1" fill="hold">
                                          <p:stCondLst>
                                            <p:cond delay="0"/>
                                          </p:stCondLst>
                                        </p:cTn>
                                        <p:tgtEl>
                                          <p:spTgt spid="3">
                                            <p:txEl>
                                              <p:pRg st="0" end="0"/>
                                            </p:txEl>
                                          </p:spTgt>
                                        </p:tgtEl>
                                        <p:attrNameLst>
                                          <p:attrName>ppt_w</p:attrName>
                                        </p:attrNameLst>
                                      </p:cBhvr>
                                    </p:anim>
                                    <p:anim by="(#ppt_w*0.50)" calcmode="lin" valueType="num">
                                      <p:cBhvr>
                                        <p:cTn id="25" dur="250" decel="50000" autoRev="1" fill="hold">
                                          <p:stCondLst>
                                            <p:cond delay="0"/>
                                          </p:stCondLst>
                                        </p:cTn>
                                        <p:tgtEl>
                                          <p:spTgt spid="3">
                                            <p:txEl>
                                              <p:pRg st="0" end="0"/>
                                            </p:txEl>
                                          </p:spTgt>
                                        </p:tgtEl>
                                        <p:attrNameLst>
                                          <p:attrName>ppt_x</p:attrName>
                                        </p:attrNameLst>
                                      </p:cBhvr>
                                    </p:anim>
                                    <p:anim from="(-#ppt_h/2)" to="(#ppt_y)" calcmode="lin" valueType="num">
                                      <p:cBhvr>
                                        <p:cTn id="26" dur="500" fill="hold">
                                          <p:stCondLst>
                                            <p:cond delay="0"/>
                                          </p:stCondLst>
                                        </p:cTn>
                                        <p:tgtEl>
                                          <p:spTgt spid="3">
                                            <p:txEl>
                                              <p:pRg st="0" end="0"/>
                                            </p:txEl>
                                          </p:spTgt>
                                        </p:tgtEl>
                                        <p:attrNameLst>
                                          <p:attrName>ppt_y</p:attrName>
                                        </p:attrNameLst>
                                      </p:cBhvr>
                                    </p:anim>
                                    <p:animRot by="21600000">
                                      <p:cBhvr>
                                        <p:cTn id="27" dur="500" fill="hold">
                                          <p:stCondLst>
                                            <p:cond delay="0"/>
                                          </p:stCondLst>
                                        </p:cTn>
                                        <p:tgtEl>
                                          <p:spTgt spid="3">
                                            <p:txEl>
                                              <p:pRg st="0" end="0"/>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3">
                                            <p:txEl>
                                              <p:pRg st="1" end="1"/>
                                            </p:txEl>
                                          </p:spTgt>
                                        </p:tgtEl>
                                        <p:attrNameLst>
                                          <p:attrName>style.visibility</p:attrName>
                                        </p:attrNameLst>
                                      </p:cBhvr>
                                      <p:to>
                                        <p:strVal val="visible"/>
                                      </p:to>
                                    </p:set>
                                    <p:anim by="(-#ppt_w*2)" calcmode="lin" valueType="num">
                                      <p:cBhvr rctx="PPT">
                                        <p:cTn id="32" dur="250" autoRev="1" fill="hold">
                                          <p:stCondLst>
                                            <p:cond delay="0"/>
                                          </p:stCondLst>
                                        </p:cTn>
                                        <p:tgtEl>
                                          <p:spTgt spid="3">
                                            <p:txEl>
                                              <p:pRg st="1" end="1"/>
                                            </p:txEl>
                                          </p:spTgt>
                                        </p:tgtEl>
                                        <p:attrNameLst>
                                          <p:attrName>ppt_w</p:attrName>
                                        </p:attrNameLst>
                                      </p:cBhvr>
                                    </p:anim>
                                    <p:anim by="(#ppt_w*0.50)" calcmode="lin" valueType="num">
                                      <p:cBhvr>
                                        <p:cTn id="33" dur="250" decel="50000" autoRev="1" fill="hold">
                                          <p:stCondLst>
                                            <p:cond delay="0"/>
                                          </p:stCondLst>
                                        </p:cTn>
                                        <p:tgtEl>
                                          <p:spTgt spid="3">
                                            <p:txEl>
                                              <p:pRg st="1" end="1"/>
                                            </p:txEl>
                                          </p:spTgt>
                                        </p:tgtEl>
                                        <p:attrNameLst>
                                          <p:attrName>ppt_x</p:attrName>
                                        </p:attrNameLst>
                                      </p:cBhvr>
                                    </p:anim>
                                    <p:anim from="(-#ppt_h/2)" to="(#ppt_y)" calcmode="lin" valueType="num">
                                      <p:cBhvr>
                                        <p:cTn id="34" dur="500" fill="hold">
                                          <p:stCondLst>
                                            <p:cond delay="0"/>
                                          </p:stCondLst>
                                        </p:cTn>
                                        <p:tgtEl>
                                          <p:spTgt spid="3">
                                            <p:txEl>
                                              <p:pRg st="1" end="1"/>
                                            </p:txEl>
                                          </p:spTgt>
                                        </p:tgtEl>
                                        <p:attrNameLst>
                                          <p:attrName>ppt_y</p:attrName>
                                        </p:attrNameLst>
                                      </p:cBhvr>
                                    </p:anim>
                                    <p:animRot by="21600000">
                                      <p:cBhvr>
                                        <p:cTn id="35" dur="500" fill="hold">
                                          <p:stCondLst>
                                            <p:cond delay="0"/>
                                          </p:stCondLst>
                                        </p:cTn>
                                        <p:tgtEl>
                                          <p:spTgt spid="3">
                                            <p:txEl>
                                              <p:pRg st="1" end="1"/>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3">
                                            <p:txEl>
                                              <p:pRg st="2" end="2"/>
                                            </p:txEl>
                                          </p:spTgt>
                                        </p:tgtEl>
                                        <p:attrNameLst>
                                          <p:attrName>style.visibility</p:attrName>
                                        </p:attrNameLst>
                                      </p:cBhvr>
                                      <p:to>
                                        <p:strVal val="visible"/>
                                      </p:to>
                                    </p:set>
                                    <p:anim by="(-#ppt_w*2)" calcmode="lin" valueType="num">
                                      <p:cBhvr rctx="PPT">
                                        <p:cTn id="40" dur="250" autoRev="1" fill="hold">
                                          <p:stCondLst>
                                            <p:cond delay="0"/>
                                          </p:stCondLst>
                                        </p:cTn>
                                        <p:tgtEl>
                                          <p:spTgt spid="3">
                                            <p:txEl>
                                              <p:pRg st="2" end="2"/>
                                            </p:txEl>
                                          </p:spTgt>
                                        </p:tgtEl>
                                        <p:attrNameLst>
                                          <p:attrName>ppt_w</p:attrName>
                                        </p:attrNameLst>
                                      </p:cBhvr>
                                    </p:anim>
                                    <p:anim by="(#ppt_w*0.50)" calcmode="lin" valueType="num">
                                      <p:cBhvr>
                                        <p:cTn id="41" dur="250" decel="50000" autoRev="1" fill="hold">
                                          <p:stCondLst>
                                            <p:cond delay="0"/>
                                          </p:stCondLst>
                                        </p:cTn>
                                        <p:tgtEl>
                                          <p:spTgt spid="3">
                                            <p:txEl>
                                              <p:pRg st="2" end="2"/>
                                            </p:txEl>
                                          </p:spTgt>
                                        </p:tgtEl>
                                        <p:attrNameLst>
                                          <p:attrName>ppt_x</p:attrName>
                                        </p:attrNameLst>
                                      </p:cBhvr>
                                    </p:anim>
                                    <p:anim from="(-#ppt_h/2)" to="(#ppt_y)" calcmode="lin" valueType="num">
                                      <p:cBhvr>
                                        <p:cTn id="42" dur="500" fill="hold">
                                          <p:stCondLst>
                                            <p:cond delay="0"/>
                                          </p:stCondLst>
                                        </p:cTn>
                                        <p:tgtEl>
                                          <p:spTgt spid="3">
                                            <p:txEl>
                                              <p:pRg st="2" end="2"/>
                                            </p:txEl>
                                          </p:spTgt>
                                        </p:tgtEl>
                                        <p:attrNameLst>
                                          <p:attrName>ppt_y</p:attrName>
                                        </p:attrNameLst>
                                      </p:cBhvr>
                                    </p:anim>
                                    <p:animRot by="21600000">
                                      <p:cBhvr>
                                        <p:cTn id="43" dur="500" fill="hold">
                                          <p:stCondLst>
                                            <p:cond delay="0"/>
                                          </p:stCondLst>
                                        </p:cTn>
                                        <p:tgtEl>
                                          <p:spTgt spid="3">
                                            <p:txEl>
                                              <p:pRg st="2" end="2"/>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3">
                                            <p:txEl>
                                              <p:pRg st="3" end="3"/>
                                            </p:txEl>
                                          </p:spTgt>
                                        </p:tgtEl>
                                        <p:attrNameLst>
                                          <p:attrName>style.visibility</p:attrName>
                                        </p:attrNameLst>
                                      </p:cBhvr>
                                      <p:to>
                                        <p:strVal val="visible"/>
                                      </p:to>
                                    </p:set>
                                    <p:anim by="(-#ppt_w*2)" calcmode="lin" valueType="num">
                                      <p:cBhvr rctx="PPT">
                                        <p:cTn id="48" dur="250" autoRev="1" fill="hold">
                                          <p:stCondLst>
                                            <p:cond delay="0"/>
                                          </p:stCondLst>
                                        </p:cTn>
                                        <p:tgtEl>
                                          <p:spTgt spid="3">
                                            <p:txEl>
                                              <p:pRg st="3" end="3"/>
                                            </p:txEl>
                                          </p:spTgt>
                                        </p:tgtEl>
                                        <p:attrNameLst>
                                          <p:attrName>ppt_w</p:attrName>
                                        </p:attrNameLst>
                                      </p:cBhvr>
                                    </p:anim>
                                    <p:anim by="(#ppt_w*0.50)" calcmode="lin" valueType="num">
                                      <p:cBhvr>
                                        <p:cTn id="49" dur="250" decel="50000" autoRev="1" fill="hold">
                                          <p:stCondLst>
                                            <p:cond delay="0"/>
                                          </p:stCondLst>
                                        </p:cTn>
                                        <p:tgtEl>
                                          <p:spTgt spid="3">
                                            <p:txEl>
                                              <p:pRg st="3" end="3"/>
                                            </p:txEl>
                                          </p:spTgt>
                                        </p:tgtEl>
                                        <p:attrNameLst>
                                          <p:attrName>ppt_x</p:attrName>
                                        </p:attrNameLst>
                                      </p:cBhvr>
                                    </p:anim>
                                    <p:anim from="(-#ppt_h/2)" to="(#ppt_y)" calcmode="lin" valueType="num">
                                      <p:cBhvr>
                                        <p:cTn id="50" dur="500" fill="hold">
                                          <p:stCondLst>
                                            <p:cond delay="0"/>
                                          </p:stCondLst>
                                        </p:cTn>
                                        <p:tgtEl>
                                          <p:spTgt spid="3">
                                            <p:txEl>
                                              <p:pRg st="3" end="3"/>
                                            </p:txEl>
                                          </p:spTgt>
                                        </p:tgtEl>
                                        <p:attrNameLst>
                                          <p:attrName>ppt_y</p:attrName>
                                        </p:attrNameLst>
                                      </p:cBhvr>
                                    </p:anim>
                                    <p:animRot by="21600000">
                                      <p:cBhvr>
                                        <p:cTn id="51" dur="500" fill="hold">
                                          <p:stCondLst>
                                            <p:cond delay="0"/>
                                          </p:stCondLst>
                                        </p:cTn>
                                        <p:tgtEl>
                                          <p:spTgt spid="3">
                                            <p:txEl>
                                              <p:pRg st="3" end="3"/>
                                            </p:txEl>
                                          </p:spTgt>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grpId="0" nodeType="clickEffect">
                                  <p:stCondLst>
                                    <p:cond delay="0"/>
                                  </p:stCondLst>
                                  <p:iterate type="lt">
                                    <p:tmPct val="10000"/>
                                  </p:iterate>
                                  <p:childTnLst>
                                    <p:set>
                                      <p:cBhvr>
                                        <p:cTn id="55" dur="1" fill="hold">
                                          <p:stCondLst>
                                            <p:cond delay="0"/>
                                          </p:stCondLst>
                                        </p:cTn>
                                        <p:tgtEl>
                                          <p:spTgt spid="3">
                                            <p:txEl>
                                              <p:pRg st="4" end="4"/>
                                            </p:txEl>
                                          </p:spTgt>
                                        </p:tgtEl>
                                        <p:attrNameLst>
                                          <p:attrName>style.visibility</p:attrName>
                                        </p:attrNameLst>
                                      </p:cBhvr>
                                      <p:to>
                                        <p:strVal val="visible"/>
                                      </p:to>
                                    </p:set>
                                    <p:anim by="(-#ppt_w*2)" calcmode="lin" valueType="num">
                                      <p:cBhvr rctx="PPT">
                                        <p:cTn id="56" dur="250" autoRev="1" fill="hold">
                                          <p:stCondLst>
                                            <p:cond delay="0"/>
                                          </p:stCondLst>
                                        </p:cTn>
                                        <p:tgtEl>
                                          <p:spTgt spid="3">
                                            <p:txEl>
                                              <p:pRg st="4" end="4"/>
                                            </p:txEl>
                                          </p:spTgt>
                                        </p:tgtEl>
                                        <p:attrNameLst>
                                          <p:attrName>ppt_w</p:attrName>
                                        </p:attrNameLst>
                                      </p:cBhvr>
                                    </p:anim>
                                    <p:anim by="(#ppt_w*0.50)" calcmode="lin" valueType="num">
                                      <p:cBhvr>
                                        <p:cTn id="57" dur="250" decel="50000" autoRev="1" fill="hold">
                                          <p:stCondLst>
                                            <p:cond delay="0"/>
                                          </p:stCondLst>
                                        </p:cTn>
                                        <p:tgtEl>
                                          <p:spTgt spid="3">
                                            <p:txEl>
                                              <p:pRg st="4" end="4"/>
                                            </p:txEl>
                                          </p:spTgt>
                                        </p:tgtEl>
                                        <p:attrNameLst>
                                          <p:attrName>ppt_x</p:attrName>
                                        </p:attrNameLst>
                                      </p:cBhvr>
                                    </p:anim>
                                    <p:anim from="(-#ppt_h/2)" to="(#ppt_y)" calcmode="lin" valueType="num">
                                      <p:cBhvr>
                                        <p:cTn id="58" dur="500" fill="hold">
                                          <p:stCondLst>
                                            <p:cond delay="0"/>
                                          </p:stCondLst>
                                        </p:cTn>
                                        <p:tgtEl>
                                          <p:spTgt spid="3">
                                            <p:txEl>
                                              <p:pRg st="4" end="4"/>
                                            </p:txEl>
                                          </p:spTgt>
                                        </p:tgtEl>
                                        <p:attrNameLst>
                                          <p:attrName>ppt_y</p:attrName>
                                        </p:attrNameLst>
                                      </p:cBhvr>
                                    </p:anim>
                                    <p:animRot by="21600000">
                                      <p:cBhvr>
                                        <p:cTn id="59" dur="500" fill="hold">
                                          <p:stCondLst>
                                            <p:cond delay="0"/>
                                          </p:stCondLst>
                                        </p:cTn>
                                        <p:tgtEl>
                                          <p:spTgt spid="3">
                                            <p:txEl>
                                              <p:pRg st="4" end="4"/>
                                            </p:txEl>
                                          </p:spTgt>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56" presetClass="entr" presetSubtype="0" fill="hold" grpId="0" nodeType="clickEffect">
                                  <p:stCondLst>
                                    <p:cond delay="0"/>
                                  </p:stCondLst>
                                  <p:iterate type="lt">
                                    <p:tmPct val="10000"/>
                                  </p:iterate>
                                  <p:childTnLst>
                                    <p:set>
                                      <p:cBhvr>
                                        <p:cTn id="63" dur="1" fill="hold">
                                          <p:stCondLst>
                                            <p:cond delay="0"/>
                                          </p:stCondLst>
                                        </p:cTn>
                                        <p:tgtEl>
                                          <p:spTgt spid="3">
                                            <p:txEl>
                                              <p:pRg st="5" end="5"/>
                                            </p:txEl>
                                          </p:spTgt>
                                        </p:tgtEl>
                                        <p:attrNameLst>
                                          <p:attrName>style.visibility</p:attrName>
                                        </p:attrNameLst>
                                      </p:cBhvr>
                                      <p:to>
                                        <p:strVal val="visible"/>
                                      </p:to>
                                    </p:set>
                                    <p:anim by="(-#ppt_w*2)" calcmode="lin" valueType="num">
                                      <p:cBhvr rctx="PPT">
                                        <p:cTn id="64" dur="250" autoRev="1" fill="hold">
                                          <p:stCondLst>
                                            <p:cond delay="0"/>
                                          </p:stCondLst>
                                        </p:cTn>
                                        <p:tgtEl>
                                          <p:spTgt spid="3">
                                            <p:txEl>
                                              <p:pRg st="5" end="5"/>
                                            </p:txEl>
                                          </p:spTgt>
                                        </p:tgtEl>
                                        <p:attrNameLst>
                                          <p:attrName>ppt_w</p:attrName>
                                        </p:attrNameLst>
                                      </p:cBhvr>
                                    </p:anim>
                                    <p:anim by="(#ppt_w*0.50)" calcmode="lin" valueType="num">
                                      <p:cBhvr>
                                        <p:cTn id="65" dur="250" decel="50000" autoRev="1" fill="hold">
                                          <p:stCondLst>
                                            <p:cond delay="0"/>
                                          </p:stCondLst>
                                        </p:cTn>
                                        <p:tgtEl>
                                          <p:spTgt spid="3">
                                            <p:txEl>
                                              <p:pRg st="5" end="5"/>
                                            </p:txEl>
                                          </p:spTgt>
                                        </p:tgtEl>
                                        <p:attrNameLst>
                                          <p:attrName>ppt_x</p:attrName>
                                        </p:attrNameLst>
                                      </p:cBhvr>
                                    </p:anim>
                                    <p:anim from="(-#ppt_h/2)" to="(#ppt_y)" calcmode="lin" valueType="num">
                                      <p:cBhvr>
                                        <p:cTn id="66" dur="500" fill="hold">
                                          <p:stCondLst>
                                            <p:cond delay="0"/>
                                          </p:stCondLst>
                                        </p:cTn>
                                        <p:tgtEl>
                                          <p:spTgt spid="3">
                                            <p:txEl>
                                              <p:pRg st="5" end="5"/>
                                            </p:txEl>
                                          </p:spTgt>
                                        </p:tgtEl>
                                        <p:attrNameLst>
                                          <p:attrName>ppt_y</p:attrName>
                                        </p:attrNameLst>
                                      </p:cBhvr>
                                    </p:anim>
                                    <p:animRot by="21600000">
                                      <p:cBhvr>
                                        <p:cTn id="67" dur="500" fill="hold">
                                          <p:stCondLst>
                                            <p:cond delay="0"/>
                                          </p:stCondLst>
                                        </p:cTn>
                                        <p:tgtEl>
                                          <p:spTgt spid="3">
                                            <p:txEl>
                                              <p:pRg st="5" end="5"/>
                                            </p:txEl>
                                          </p:spTgt>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56" presetClass="entr" presetSubtype="0" fill="hold" grpId="0" nodeType="clickEffect">
                                  <p:stCondLst>
                                    <p:cond delay="0"/>
                                  </p:stCondLst>
                                  <p:iterate type="lt">
                                    <p:tmPct val="10000"/>
                                  </p:iterate>
                                  <p:childTnLst>
                                    <p:set>
                                      <p:cBhvr>
                                        <p:cTn id="71" dur="1" fill="hold">
                                          <p:stCondLst>
                                            <p:cond delay="0"/>
                                          </p:stCondLst>
                                        </p:cTn>
                                        <p:tgtEl>
                                          <p:spTgt spid="3">
                                            <p:txEl>
                                              <p:pRg st="6" end="6"/>
                                            </p:txEl>
                                          </p:spTgt>
                                        </p:tgtEl>
                                        <p:attrNameLst>
                                          <p:attrName>style.visibility</p:attrName>
                                        </p:attrNameLst>
                                      </p:cBhvr>
                                      <p:to>
                                        <p:strVal val="visible"/>
                                      </p:to>
                                    </p:set>
                                    <p:anim by="(-#ppt_w*2)" calcmode="lin" valueType="num">
                                      <p:cBhvr rctx="PPT">
                                        <p:cTn id="72" dur="250" autoRev="1" fill="hold">
                                          <p:stCondLst>
                                            <p:cond delay="0"/>
                                          </p:stCondLst>
                                        </p:cTn>
                                        <p:tgtEl>
                                          <p:spTgt spid="3">
                                            <p:txEl>
                                              <p:pRg st="6" end="6"/>
                                            </p:txEl>
                                          </p:spTgt>
                                        </p:tgtEl>
                                        <p:attrNameLst>
                                          <p:attrName>ppt_w</p:attrName>
                                        </p:attrNameLst>
                                      </p:cBhvr>
                                    </p:anim>
                                    <p:anim by="(#ppt_w*0.50)" calcmode="lin" valueType="num">
                                      <p:cBhvr>
                                        <p:cTn id="73" dur="250" decel="50000" autoRev="1" fill="hold">
                                          <p:stCondLst>
                                            <p:cond delay="0"/>
                                          </p:stCondLst>
                                        </p:cTn>
                                        <p:tgtEl>
                                          <p:spTgt spid="3">
                                            <p:txEl>
                                              <p:pRg st="6" end="6"/>
                                            </p:txEl>
                                          </p:spTgt>
                                        </p:tgtEl>
                                        <p:attrNameLst>
                                          <p:attrName>ppt_x</p:attrName>
                                        </p:attrNameLst>
                                      </p:cBhvr>
                                    </p:anim>
                                    <p:anim from="(-#ppt_h/2)" to="(#ppt_y)" calcmode="lin" valueType="num">
                                      <p:cBhvr>
                                        <p:cTn id="74" dur="500" fill="hold">
                                          <p:stCondLst>
                                            <p:cond delay="0"/>
                                          </p:stCondLst>
                                        </p:cTn>
                                        <p:tgtEl>
                                          <p:spTgt spid="3">
                                            <p:txEl>
                                              <p:pRg st="6" end="6"/>
                                            </p:txEl>
                                          </p:spTgt>
                                        </p:tgtEl>
                                        <p:attrNameLst>
                                          <p:attrName>ppt_y</p:attrName>
                                        </p:attrNameLst>
                                      </p:cBhvr>
                                    </p:anim>
                                    <p:animRot by="21600000">
                                      <p:cBhvr>
                                        <p:cTn id="75" dur="500" fill="hold">
                                          <p:stCondLst>
                                            <p:cond delay="0"/>
                                          </p:stCondLst>
                                        </p:cTn>
                                        <p:tgtEl>
                                          <p:spTgt spid="3">
                                            <p:txEl>
                                              <p:pRg st="6" end="6"/>
                                            </p:txEl>
                                          </p:spTgt>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56" presetClass="entr" presetSubtype="0" fill="hold" grpId="0" nodeType="clickEffect">
                                  <p:stCondLst>
                                    <p:cond delay="0"/>
                                  </p:stCondLst>
                                  <p:iterate type="lt">
                                    <p:tmPct val="10000"/>
                                  </p:iterate>
                                  <p:childTnLst>
                                    <p:set>
                                      <p:cBhvr>
                                        <p:cTn id="79" dur="1" fill="hold">
                                          <p:stCondLst>
                                            <p:cond delay="0"/>
                                          </p:stCondLst>
                                        </p:cTn>
                                        <p:tgtEl>
                                          <p:spTgt spid="3">
                                            <p:txEl>
                                              <p:pRg st="7" end="7"/>
                                            </p:txEl>
                                          </p:spTgt>
                                        </p:tgtEl>
                                        <p:attrNameLst>
                                          <p:attrName>style.visibility</p:attrName>
                                        </p:attrNameLst>
                                      </p:cBhvr>
                                      <p:to>
                                        <p:strVal val="visible"/>
                                      </p:to>
                                    </p:set>
                                    <p:anim by="(-#ppt_w*2)" calcmode="lin" valueType="num">
                                      <p:cBhvr rctx="PPT">
                                        <p:cTn id="80" dur="250" autoRev="1" fill="hold">
                                          <p:stCondLst>
                                            <p:cond delay="0"/>
                                          </p:stCondLst>
                                        </p:cTn>
                                        <p:tgtEl>
                                          <p:spTgt spid="3">
                                            <p:txEl>
                                              <p:pRg st="7" end="7"/>
                                            </p:txEl>
                                          </p:spTgt>
                                        </p:tgtEl>
                                        <p:attrNameLst>
                                          <p:attrName>ppt_w</p:attrName>
                                        </p:attrNameLst>
                                      </p:cBhvr>
                                    </p:anim>
                                    <p:anim by="(#ppt_w*0.50)" calcmode="lin" valueType="num">
                                      <p:cBhvr>
                                        <p:cTn id="81" dur="250" decel="50000" autoRev="1" fill="hold">
                                          <p:stCondLst>
                                            <p:cond delay="0"/>
                                          </p:stCondLst>
                                        </p:cTn>
                                        <p:tgtEl>
                                          <p:spTgt spid="3">
                                            <p:txEl>
                                              <p:pRg st="7" end="7"/>
                                            </p:txEl>
                                          </p:spTgt>
                                        </p:tgtEl>
                                        <p:attrNameLst>
                                          <p:attrName>ppt_x</p:attrName>
                                        </p:attrNameLst>
                                      </p:cBhvr>
                                    </p:anim>
                                    <p:anim from="(-#ppt_h/2)" to="(#ppt_y)" calcmode="lin" valueType="num">
                                      <p:cBhvr>
                                        <p:cTn id="82" dur="500" fill="hold">
                                          <p:stCondLst>
                                            <p:cond delay="0"/>
                                          </p:stCondLst>
                                        </p:cTn>
                                        <p:tgtEl>
                                          <p:spTgt spid="3">
                                            <p:txEl>
                                              <p:pRg st="7" end="7"/>
                                            </p:txEl>
                                          </p:spTgt>
                                        </p:tgtEl>
                                        <p:attrNameLst>
                                          <p:attrName>ppt_y</p:attrName>
                                        </p:attrNameLst>
                                      </p:cBhvr>
                                    </p:anim>
                                    <p:animRot by="21600000">
                                      <p:cBhvr>
                                        <p:cTn id="83" dur="500" fill="hold">
                                          <p:stCondLst>
                                            <p:cond delay="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Phone Networks</a:t>
            </a:r>
          </a:p>
        </p:txBody>
      </p:sp>
      <p:sp>
        <p:nvSpPr>
          <p:cNvPr id="3" name="Content Placeholder 2"/>
          <p:cNvSpPr>
            <a:spLocks noGrp="1"/>
          </p:cNvSpPr>
          <p:nvPr>
            <p:ph idx="1"/>
          </p:nvPr>
        </p:nvSpPr>
        <p:spPr>
          <a:xfrm>
            <a:off x="3007564" y="1736035"/>
            <a:ext cx="6573758" cy="1948069"/>
          </a:xfrm>
        </p:spPr>
        <p:txBody>
          <a:bodyPr/>
          <a:lstStyle/>
          <a:p>
            <a:pPr algn="just"/>
            <a:r>
              <a:rPr lang="en-US" dirty="0"/>
              <a:t>Cellular telephone companies have their own data networks using a combination of satellites, cables, and on-ground towers with transmitters and receivers</a:t>
            </a:r>
          </a:p>
          <a:p>
            <a:pPr algn="just"/>
            <a:r>
              <a:rPr lang="en-US" dirty="0"/>
              <a:t>Calls connect to the tower closes to them</a:t>
            </a:r>
          </a:p>
          <a:p>
            <a:pPr algn="just"/>
            <a:r>
              <a:rPr lang="en-US" dirty="0"/>
              <a:t>The tower then taps into the larger network</a:t>
            </a:r>
          </a:p>
        </p:txBody>
      </p:sp>
      <p:pic>
        <p:nvPicPr>
          <p:cNvPr id="5" name="Picture 4">
            <a:extLst>
              <a:ext uri="{FF2B5EF4-FFF2-40B4-BE49-F238E27FC236}">
                <a16:creationId xmlns:a16="http://schemas.microsoft.com/office/drawing/2014/main" id="{8EE73ACE-ACAE-304A-B2F8-1BDFA8603A5E}"/>
              </a:ext>
            </a:extLst>
          </p:cNvPr>
          <p:cNvPicPr>
            <a:picLocks noChangeAspect="1"/>
          </p:cNvPicPr>
          <p:nvPr/>
        </p:nvPicPr>
        <p:blipFill>
          <a:blip r:embed="rId3"/>
          <a:stretch>
            <a:fillRect/>
          </a:stretch>
        </p:blipFill>
        <p:spPr>
          <a:xfrm flipH="1">
            <a:off x="9047602" y="1484243"/>
            <a:ext cx="3462449" cy="5520682"/>
          </a:xfrm>
          <a:prstGeom prst="rect">
            <a:avLst/>
          </a:prstGeom>
        </p:spPr>
      </p:pic>
      <p:pic>
        <p:nvPicPr>
          <p:cNvPr id="6" name="Picture 5">
            <a:extLst>
              <a:ext uri="{FF2B5EF4-FFF2-40B4-BE49-F238E27FC236}">
                <a16:creationId xmlns:a16="http://schemas.microsoft.com/office/drawing/2014/main" id="{CC9F82C8-6FCE-C042-8B01-317D1872E45D}"/>
              </a:ext>
            </a:extLst>
          </p:cNvPr>
          <p:cNvPicPr>
            <a:picLocks noChangeAspect="1"/>
          </p:cNvPicPr>
          <p:nvPr/>
        </p:nvPicPr>
        <p:blipFill rotWithShape="1">
          <a:blip r:embed="rId4"/>
          <a:srcRect l="-1" t="1340" r="2742"/>
          <a:stretch/>
        </p:blipFill>
        <p:spPr>
          <a:xfrm>
            <a:off x="-35054" y="1749683"/>
            <a:ext cx="3042618" cy="4625008"/>
          </a:xfrm>
          <a:prstGeom prst="rect">
            <a:avLst/>
          </a:prstGeom>
        </p:spPr>
      </p:pic>
      <p:sp>
        <p:nvSpPr>
          <p:cNvPr id="7" name="Content Placeholder 2">
            <a:extLst>
              <a:ext uri="{FF2B5EF4-FFF2-40B4-BE49-F238E27FC236}">
                <a16:creationId xmlns:a16="http://schemas.microsoft.com/office/drawing/2014/main" id="{E24CC3B8-1455-3B40-8A14-0346352BFE6A}"/>
              </a:ext>
            </a:extLst>
          </p:cNvPr>
          <p:cNvSpPr txBox="1">
            <a:spLocks/>
          </p:cNvSpPr>
          <p:nvPr/>
        </p:nvSpPr>
        <p:spPr>
          <a:xfrm>
            <a:off x="3007564" y="3752553"/>
            <a:ext cx="6573758" cy="15019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r>
              <a:rPr lang="en-US" dirty="0"/>
              <a:t>Cell networks (3G/4G) can access the Internet</a:t>
            </a:r>
          </a:p>
          <a:p>
            <a:pPr algn="just"/>
            <a:r>
              <a:rPr lang="en-US" dirty="0"/>
              <a:t>You can </a:t>
            </a:r>
            <a:r>
              <a:rPr lang="en-US" b="1" dirty="0"/>
              <a:t>tether</a:t>
            </a:r>
            <a:r>
              <a:rPr lang="en-US" dirty="0"/>
              <a:t> (connect) a smartphone to a computer</a:t>
            </a:r>
          </a:p>
        </p:txBody>
      </p:sp>
      <p:sp>
        <p:nvSpPr>
          <p:cNvPr id="4" name="Slide Number Placeholder 3"/>
          <p:cNvSpPr>
            <a:spLocks noGrp="1"/>
          </p:cNvSpPr>
          <p:nvPr>
            <p:ph type="sldNum" sz="quarter" idx="12"/>
          </p:nvPr>
        </p:nvSpPr>
        <p:spPr/>
        <p:txBody>
          <a:bodyPr/>
          <a:lstStyle/>
          <a:p>
            <a:fld id="{71766878-3199-4EAB-94E7-2D6D11070E14}" type="slidenum">
              <a:rPr lang="en-US" smtClean="0"/>
              <a:t>9</a:t>
            </a:fld>
            <a:endParaRPr lang="en-US" dirty="0"/>
          </a:p>
        </p:txBody>
      </p:sp>
    </p:spTree>
    <p:extLst>
      <p:ext uri="{BB962C8B-B14F-4D97-AF65-F5344CB8AC3E}">
        <p14:creationId xmlns:p14="http://schemas.microsoft.com/office/powerpoint/2010/main" val="1282807957"/>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p:cTn id="50"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52"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7">
                                            <p:txEl>
                                              <p:pRg st="1" end="1"/>
                                            </p:txEl>
                                          </p:spTgt>
                                        </p:tgtEl>
                                        <p:attrNameLst>
                                          <p:attrName>style.visibility</p:attrName>
                                        </p:attrNameLst>
                                      </p:cBhvr>
                                      <p:to>
                                        <p:strVal val="visible"/>
                                      </p:to>
                                    </p:set>
                                    <p:anim calcmode="lin" valueType="num">
                                      <p:cBhvr>
                                        <p:cTn id="59"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61"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15&quot;&gt;&lt;/object&gt;&lt;object type=&quot;2&quot; unique_id=&quot;10116&quot;&gt;&lt;object type=&quot;3&quot; unique_id=&quot;510766&quot;&gt;&lt;property id=&quot;20148&quot; value=&quot;5&quot;/&gt;&lt;property id=&quot;20300&quot; value=&quot;Slide 1 - &amp;quot;Chapter 13: Networking and Internet Basics&amp;quot;&quot;/&gt;&lt;property id=&quot;20307&quot; value=&quot;301&quot;/&gt;&lt;/object&gt;&lt;object type=&quot;3&quot; unique_id=&quot;510767&quot;&gt;&lt;property id=&quot;20148&quot; value=&quot;5&quot;/&gt;&lt;property id=&quot;20300&quot; value=&quot;Slide 2 - &amp;quot;Chapter 13: Networking and Internet Basics&amp;quot;&quot;/&gt;&lt;property id=&quot;20307&quot; value=&quot;302&quot;/&gt;&lt;/object&gt;&lt;object type=&quot;3&quot; unique_id=&quot;510768&quot;&gt;&lt;property id=&quot;20148&quot; value=&quot;5&quot;/&gt;&lt;property id=&quot;20300&quot; value=&quot;Slide 3 - &amp;quot;Our Connected World&amp;quot;&quot;/&gt;&lt;property id=&quot;20307&quot; value=&quot;303&quot;/&gt;&lt;/object&gt;&lt;object type=&quot;3&quot; unique_id=&quot;510769&quot;&gt;&lt;property id=&quot;20148&quot; value=&quot;5&quot;/&gt;&lt;property id=&quot;20300&quot; value=&quot;Slide 4 - &amp;quot;Public Telephone and Data Networks&amp;quot;&quot;/&gt;&lt;property id=&quot;20307&quot; value=&quot;304&quot;/&gt;&lt;/object&gt;&lt;object type=&quot;3&quot; unique_id=&quot;510770&quot;&gt;&lt;property id=&quot;20148&quot; value=&quot;5&quot;/&gt;&lt;property id=&quot;20300&quot; value=&quot;Slide 5 - &amp;quot;Packet-Switched Network&amp;quot;&quot;/&gt;&lt;property id=&quot;20307&quot; value=&quot;305&quot;/&gt;&lt;/object&gt;&lt;object type=&quot;3&quot; unique_id=&quot;510771&quot;&gt;&lt;property id=&quot;20148&quot; value=&quot;5&quot;/&gt;&lt;property id=&quot;20300&quot; value=&quot;Slide 6 - &amp;quot;The Internet&amp;quot;&quot;/&gt;&lt;property id=&quot;20307&quot; value=&quot;306&quot;/&gt;&lt;/object&gt;&lt;object type=&quot;3&quot; unique_id=&quot;510772&quot;&gt;&lt;property id=&quot;20148&quot; value=&quot;5&quot;/&gt;&lt;property id=&quot;20300&quot; value=&quot;Slide 7 - &amp;quot;Private Digital Networks&amp;quot;&quot;/&gt;&lt;property id=&quot;20307&quot; value=&quot;307&quot;/&gt;&lt;/object&gt;&lt;object type=&quot;3&quot; unique_id=&quot;510773&quot;&gt;&lt;property id=&quot;20148&quot; value=&quot;5&quot;/&gt;&lt;property id=&quot;20300&quot; value=&quot;Slide 8 - &amp;quot;Satellite Data Networks&amp;quot;&quot;/&gt;&lt;property id=&quot;20307&quot; value=&quot;308&quot;/&gt;&lt;/object&gt;&lt;object type=&quot;3&quot; unique_id=&quot;510774&quot;&gt;&lt;property id=&quot;20148&quot; value=&quot;5&quot;/&gt;&lt;property id=&quot;20300&quot; value=&quot;Slide 9 - &amp;quot;Cell Phone Networks&amp;quot;&quot;/&gt;&lt;property id=&quot;20307&quot; value=&quot;309&quot;/&gt;&lt;/object&gt;&lt;object type=&quot;3&quot; unique_id=&quot;510775&quot;&gt;&lt;property id=&quot;20148&quot; value=&quot;5&quot;/&gt;&lt;property id=&quot;20300&quot; value=&quot;Slide 10 - &amp;quot;Ways of Classifying Networks&amp;quot;&quot;/&gt;&lt;property id=&quot;20307&quot; value=&quot;310&quot;/&gt;&lt;/object&gt;&lt;object type=&quot;3&quot; unique_id=&quot;510776&quot;&gt;&lt;property id=&quot;20148&quot; value=&quot;5&quot;/&gt;&lt;property id=&quot;20300&quot; value=&quot;Slide 11 - &amp;quot;Geographical Range&amp;quot;&quot;/&gt;&lt;property id=&quot;20307&quot; value=&quot;311&quot;/&gt;&lt;/object&gt;&lt;object type=&quot;3&quot; unique_id=&quot;510777&quot;&gt;&lt;property id=&quot;20148&quot; value=&quot;5&quot;/&gt;&lt;property id=&quot;20300&quot; value=&quot;Slide 12 - &amp;quot;Peer to Peer Network&amp;quot;&quot;/&gt;&lt;property id=&quot;20307&quot; value=&quot;312&quot;/&gt;&lt;/object&gt;&lt;object type=&quot;3&quot; unique_id=&quot;510778&quot;&gt;&lt;property id=&quot;20148&quot; value=&quot;5&quot;/&gt;&lt;property id=&quot;20300&quot; value=&quot;Slide 13 - &amp;quot;Client/Server Networks&amp;quot;&quot;/&gt;&lt;property id=&quot;20307&quot; value=&quot;313&quot;/&gt;&lt;/object&gt;&lt;object type=&quot;3&quot; unique_id=&quot;510779&quot;&gt;&lt;property id=&quot;20148&quot; value=&quot;5&quot;/&gt;&lt;property id=&quot;20300&quot; value=&quot;Slide 14 - &amp;quot;Intranets and Extranets&amp;quot;&quot;/&gt;&lt;property id=&quot;20307&quot; value=&quot;314&quot;/&gt;&lt;/object&gt;&lt;object type=&quot;3&quot; unique_id=&quot;510780&quot;&gt;&lt;property id=&quot;20148&quot; value=&quot;5&quot;/&gt;&lt;property id=&quot;20300&quot; value=&quot;Slide 15 - &amp;quot;Ethernet&amp;quot;&quot;/&gt;&lt;property id=&quot;20307&quot; value=&quot;315&quot;/&gt;&lt;/object&gt;&lt;object type=&quot;3&quot; unique_id=&quot;513643&quot;&gt;&lt;property id=&quot;20148&quot; value=&quot;5&quot;/&gt;&lt;property id=&quot;20300&quot; value=&quot;Slide 16 - &amp;quot;Wireless Networking&amp;quot;&quot;/&gt;&lt;property id=&quot;20307&quot; value=&quot;340&quot;/&gt;&lt;/object&gt;&lt;object type=&quot;3&quot; unique_id=&quot;513644&quot;&gt;&lt;property id=&quot;20148&quot; value=&quot;5&quot;/&gt;&lt;property id=&quot;20300&quot; value=&quot;Slide 17 - &amp;quot;Wi-Fi&amp;quot;&quot;/&gt;&lt;property id=&quot;20307&quot; value=&quot;341&quot;/&gt;&lt;/object&gt;&lt;object type=&quot;3&quot; unique_id=&quot;513645&quot;&gt;&lt;property id=&quot;20148&quot; value=&quot;5&quot;/&gt;&lt;property id=&quot;20300&quot; value=&quot;Slide 18 - &amp;quot;Bluetooth&amp;quot;&quot;/&gt;&lt;property id=&quot;20307&quot; value=&quot;342&quot;/&gt;&lt;/object&gt;&lt;object type=&quot;3&quot; unique_id=&quot;513646&quot;&gt;&lt;property id=&quot;20148&quot; value=&quot;5&quot;/&gt;&lt;property id=&quot;20300&quot; value=&quot;Slide 19 - &amp;quot;Infrared&amp;quot;&quot;/&gt;&lt;property id=&quot;20307&quot; value=&quot;343&quot;/&gt;&lt;/object&gt;&lt;object type=&quot;3&quot; unique_id=&quot;513647&quot;&gt;&lt;property id=&quot;20148&quot; value=&quot;5&quot;/&gt;&lt;property id=&quot;20300&quot; value=&quot;Slide 20 - &amp;quot;Microwave&amp;quot;&quot;/&gt;&lt;property id=&quot;20307&quot; value=&quot;344&quot;/&gt;&lt;/object&gt;&lt;object type=&quot;3&quot; unique_id=&quot;513648&quot;&gt;&lt;property id=&quot;20148&quot; value=&quot;5&quot;/&gt;&lt;property id=&quot;20300&quot; value=&quot;Slide 21 - &amp;quot;Network hardware&amp;quot;&quot;/&gt;&lt;property id=&quot;20307&quot; value=&quot;345&quot;/&gt;&lt;/object&gt;&lt;object type=&quot;3&quot; unique_id=&quot;513649&quot;&gt;&lt;property id=&quot;20148&quot; value=&quot;5&quot;/&gt;&lt;property id=&quot;20300&quot; value=&quot;Slide 22 - &amp;quot;Network Adapter&amp;quot;&quot;/&gt;&lt;property id=&quot;20307&quot; value=&quot;346&quot;/&gt;&lt;/object&gt;&lt;object type=&quot;3&quot; unique_id=&quot;513650&quot;&gt;&lt;property id=&quot;20148&quot; value=&quot;5&quot;/&gt;&lt;property id=&quot;20300&quot; value=&quot;Slide 23 - &amp;quot;Network Adapter&amp;quot;&quot;/&gt;&lt;property id=&quot;20307&quot; value=&quot;347&quot;/&gt;&lt;/object&gt;&lt;object type=&quot;3&quot; unique_id=&quot;513651&quot;&gt;&lt;property id=&quot;20148&quot; value=&quot;5&quot;/&gt;&lt;property id=&quot;20300&quot; value=&quot;Slide 24 - &amp;quot;MAC Address&amp;quot;&quot;/&gt;&lt;property id=&quot;20307&quot; value=&quot;348&quot;/&gt;&lt;/object&gt;&lt;object type=&quot;3&quot; unique_id=&quot;513652&quot;&gt;&lt;property id=&quot;20148&quot; value=&quot;5&quot;/&gt;&lt;property id=&quot;20300&quot; value=&quot;Slide 25 - &amp;quot;Switches and Hubs&amp;quot;&quot;/&gt;&lt;property id=&quot;20307&quot; value=&quot;349&quot;/&gt;&lt;/object&gt;&lt;object type=&quot;3&quot; unique_id=&quot;513653&quot;&gt;&lt;property id=&quot;20148&quot; value=&quot;5&quot;/&gt;&lt;property id=&quot;20300&quot; value=&quot;Slide 26 - &amp;quot;Router&amp;quot;&quot;/&gt;&lt;property id=&quot;20307&quot; value=&quot;350&quot;/&gt;&lt;/object&gt;&lt;object type=&quot;3&quot; unique_id=&quot;513654&quot;&gt;&lt;property id=&quot;20148&quot; value=&quot;5&quot;/&gt;&lt;property id=&quot;20300&quot; value=&quot;Slide 27 - &amp;quot;Router&amp;quot;&quot;/&gt;&lt;property id=&quot;20307&quot; value=&quot;351&quot;/&gt;&lt;/object&gt;&lt;object type=&quot;3&quot; unique_id=&quot;513655&quot;&gt;&lt;property id=&quot;20148&quot; value=&quot;5&quot;/&gt;&lt;property id=&quot;20300&quot; value=&quot;Slide 28 - &amp;quot;Other Devices&amp;quot;&quot;/&gt;&lt;property id=&quot;20307&quot; value=&quot;352&quot;/&gt;&lt;/object&gt;&lt;object type=&quot;3&quot; unique_id=&quot;514607&quot;&gt;&lt;property id=&quot;20148&quot; value=&quot;5&quot;/&gt;&lt;property id=&quot;20300&quot; value=&quot;Slide 29 - &amp;quot;Twisted-Pair Cable&amp;quot;&quot;/&gt;&lt;property id=&quot;20307&quot; value=&quot;353&quot;/&gt;&lt;/object&gt;&lt;object type=&quot;3&quot; unique_id=&quot;514608&quot;&gt;&lt;property id=&quot;20148&quot; value=&quot;5&quot;/&gt;&lt;property id=&quot;20300&quot; value=&quot;Slide 30 - &amp;quot;UTP Categories and Connectors&amp;quot;&quot;/&gt;&lt;property id=&quot;20307&quot; value=&quot;354&quot;/&gt;&lt;/object&gt;&lt;object type=&quot;3&quot; unique_id=&quot;514609&quot;&gt;&lt;property id=&quot;20148&quot; value=&quot;5&quot;/&gt;&lt;property id=&quot;20300&quot; value=&quot;Slide 31 - &amp;quot;Coaxial Cable&amp;quot;&quot;/&gt;&lt;property id=&quot;20307&quot; value=&quot;355&quot;/&gt;&lt;/object&gt;&lt;object type=&quot;3&quot; unique_id=&quot;514610&quot;&gt;&lt;property id=&quot;20148&quot; value=&quot;5&quot;/&gt;&lt;property id=&quot;20300&quot; value=&quot;Slide 32 - &amp;quot;Fiber Optic Cable&amp;quot;&quot;/&gt;&lt;property id=&quot;20307&quot; value=&quot;356&quot;/&gt;&lt;/object&gt;&lt;object type=&quot;3&quot; unique_id=&quot;515926&quot;&gt;&lt;property id=&quot;20148&quot; value=&quot;5&quot;/&gt;&lt;property id=&quot;20300&quot; value=&quot;Slide 33 - &amp;quot;Understanding and connecting to the internet&amp;quot;&quot;/&gt;&lt;property id=&quot;20307&quot; value=&quot;357&quot;/&gt;&lt;/object&gt;&lt;object type=&quot;3&quot; unique_id=&quot;515927&quot;&gt;&lt;property id=&quot;20148&quot; value=&quot;5&quot;/&gt;&lt;property id=&quot;20300&quot; value=&quot;Slide 34 - &amp;quot;Internet Structure&amp;quot;&quot;/&gt;&lt;property id=&quot;20307&quot; value=&quot;358&quot;/&gt;&lt;/object&gt;&lt;object type=&quot;3&quot; unique_id=&quot;515928&quot;&gt;&lt;property id=&quot;20148&quot; value=&quot;5&quot;/&gt;&lt;property id=&quot;20300&quot; value=&quot;Slide 35 - &amp;quot;Internet Structure&amp;quot;&quot;/&gt;&lt;property id=&quot;20307&quot; value=&quot;359&quot;/&gt;&lt;/object&gt;&lt;object type=&quot;3&quot; unique_id=&quot;515929&quot;&gt;&lt;property id=&quot;20148&quot; value=&quot;5&quot;/&gt;&lt;property id=&quot;20300&quot; value=&quot;Slide 36 - &amp;quot;Internet Speed&amp;quot;&quot;/&gt;&lt;property id=&quot;20307&quot; value=&quot;360&quot;/&gt;&lt;/object&gt;&lt;object type=&quot;3&quot; unique_id=&quot;515930&quot;&gt;&lt;property id=&quot;20148&quot; value=&quot;5&quot;/&gt;&lt;property id=&quot;20300&quot; value=&quot;Slide 37 - &amp;quot;Internet Speed&amp;quot;&quot;/&gt;&lt;property id=&quot;20307&quot; value=&quot;361&quot;/&gt;&lt;/object&gt;&lt;object type=&quot;3&quot; unique_id=&quot;515931&quot;&gt;&lt;property id=&quot;20148&quot; value=&quot;5&quot;/&gt;&lt;property id=&quot;20300&quot; value=&quot;Slide 38 - &amp;quot;Factors that Affect Internet Speed&amp;quot;&quot;/&gt;&lt;property id=&quot;20307&quot; value=&quot;362&quot;/&gt;&lt;/object&gt;&lt;object type=&quot;3&quot; unique_id=&quot;515932&quot;&gt;&lt;property id=&quot;20148&quot; value=&quot;5&quot;/&gt;&lt;property id=&quot;20300&quot; value=&quot;Slide 40 - &amp;quot;Types of Internet Connections&amp;quot;&quot;/&gt;&lt;property id=&quot;20307&quot; value=&quot;363&quot;/&gt;&lt;/object&gt;&lt;object type=&quot;3&quot; unique_id=&quot;515933&quot;&gt;&lt;property id=&quot;20148&quot; value=&quot;5&quot;/&gt;&lt;property id=&quot;20300&quot; value=&quot;Slide 41 - &amp;quot;Types of Internet Connections&amp;quot;&quot;/&gt;&lt;property id=&quot;20307&quot; value=&quot;364&quot;/&gt;&lt;/object&gt;&lt;object type=&quot;3&quot; unique_id=&quot;515934&quot;&gt;&lt;property id=&quot;20148&quot; value=&quot;5&quot;/&gt;&lt;property id=&quot;20300&quot; value=&quot;Slide 42 - &amp;quot;Types of Internet Connections&amp;quot;&quot;/&gt;&lt;property id=&quot;20307&quot; value=&quot;365&quot;/&gt;&lt;/object&gt;&lt;object type=&quot;3&quot; unique_id=&quot;515935&quot;&gt;&lt;property id=&quot;20148&quot; value=&quot;5&quot;/&gt;&lt;property id=&quot;20300&quot; value=&quot;Slide 43 - &amp;quot;Types of Internet Connections&amp;quot;&quot;/&gt;&lt;property id=&quot;20307&quot; value=&quot;366&quot;/&gt;&lt;/object&gt;&lt;object type=&quot;3&quot; unique_id=&quot;515936&quot;&gt;&lt;property id=&quot;20148&quot; value=&quot;5&quot;/&gt;&lt;property id=&quot;20300&quot; value=&quot;Slide 44 - &amp;quot;Types of Internet Connections&amp;quot;&quot;/&gt;&lt;property id=&quot;20307&quot; value=&quot;367&quot;/&gt;&lt;/object&gt;&lt;object type=&quot;3&quot; unique_id=&quot;515937&quot;&gt;&lt;property id=&quot;20148&quot; value=&quot;5&quot;/&gt;&lt;property id=&quot;20300&quot; value=&quot;Slide 45 - &amp;quot;Types of Internet Connections&amp;quot;&quot;/&gt;&lt;property id=&quot;20307&quot; value=&quot;368&quot;/&gt;&lt;/object&gt;&lt;object type=&quot;3&quot; unique_id=&quot;515938&quot;&gt;&lt;property id=&quot;20148&quot; value=&quot;5&quot;/&gt;&lt;property id=&quot;20300&quot; value=&quot;Slide 46 - &amp;quot;Internet over Cell Phone Networks&amp;quot;&quot;/&gt;&lt;property id=&quot;20307&quot; value=&quot;369&quot;/&gt;&lt;/object&gt;&lt;object type=&quot;3&quot; unique_id=&quot;515939&quot;&gt;&lt;property id=&quot;20148&quot; value=&quot;5&quot;/&gt;&lt;property id=&quot;20300&quot; value=&quot;Slide 47 - &amp;quot;Networking Issues&amp;quot;&quot;/&gt;&lt;property id=&quot;20307&quot; value=&quot;370&quot;/&gt;&lt;/object&gt;&lt;object type=&quot;3&quot; unique_id=&quot;515940&quot;&gt;&lt;property id=&quot;20148&quot; value=&quot;5&quot;/&gt;&lt;property id=&quot;20300&quot; value=&quot;Slide 48 - &amp;quot;Internet Issues&amp;quot;&quot;/&gt;&lt;property id=&quot;20307&quot; value=&quot;371&quot;/&gt;&lt;/object&gt;&lt;object type=&quot;3&quot; unique_id=&quot;515941&quot;&gt;&lt;property id=&quot;20148&quot; value=&quot;5&quot;/&gt;&lt;property id=&quot;20300&quot; value=&quot;Slide 49 - &amp;quot;Summary&amp;quot;&quot;/&gt;&lt;property id=&quot;20307&quot; value=&quot;372&quot;/&gt;&lt;/object&gt;&lt;object type=&quot;3&quot; unique_id=&quot;517409&quot;&gt;&lt;property id=&quot;20148&quot; value=&quot;5&quot;/&gt;&lt;property id=&quot;20300&quot; value=&quot;Slide 39 - &amp;quot;Types of Internet Connections&amp;quot;&quot;/&gt;&lt;property id=&quot;20307&quot; value=&quot;373&quot;/&gt;&lt;/object&gt;&lt;/object&gt;&lt;/object&gt;&lt;/database&gt;"/>
  <p:tag name="SECTOMILLISECCONVERTED" val="1"/>
</p:tagLst>
</file>

<file path=ppt/theme/theme1.xml><?xml version="1.0" encoding="utf-8"?>
<a:theme xmlns:a="http://schemas.openxmlformats.org/drawingml/2006/main" name="Badg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2628</TotalTime>
  <Words>5474</Words>
  <Application>Microsoft Office PowerPoint</Application>
  <PresentationFormat>Widescreen</PresentationFormat>
  <Paragraphs>413</Paragraphs>
  <Slides>49</Slides>
  <Notes>22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Gill Sans MT</vt:lpstr>
      <vt:lpstr>Impact</vt:lpstr>
      <vt:lpstr>Times New Roman</vt:lpstr>
      <vt:lpstr>Wingdings</vt:lpstr>
      <vt:lpstr>Badge</vt:lpstr>
      <vt:lpstr>Chapter 13: Networking and Internet Basics</vt:lpstr>
      <vt:lpstr>Chapter 13: Networking and Internet Basics</vt:lpstr>
      <vt:lpstr>Our Connected World</vt:lpstr>
      <vt:lpstr>Public Telephone and Data Networks</vt:lpstr>
      <vt:lpstr>Packet-Switched Network</vt:lpstr>
      <vt:lpstr>The Internet</vt:lpstr>
      <vt:lpstr>Private Digital Networks</vt:lpstr>
      <vt:lpstr>Satellite Data Networks</vt:lpstr>
      <vt:lpstr>Cell Phone Networks</vt:lpstr>
      <vt:lpstr>Ways of Classifying Networks</vt:lpstr>
      <vt:lpstr>Geographical Range</vt:lpstr>
      <vt:lpstr>Peer to Peer Network</vt:lpstr>
      <vt:lpstr>Client/Server Networks</vt:lpstr>
      <vt:lpstr>Intranets and Extranets</vt:lpstr>
      <vt:lpstr>Ethernet</vt:lpstr>
      <vt:lpstr>Wireless Networking</vt:lpstr>
      <vt:lpstr>Wi-Fi</vt:lpstr>
      <vt:lpstr>Bluetooth</vt:lpstr>
      <vt:lpstr>Infrared</vt:lpstr>
      <vt:lpstr>Microwave</vt:lpstr>
      <vt:lpstr>Network hardware</vt:lpstr>
      <vt:lpstr>Network Adapter</vt:lpstr>
      <vt:lpstr>Network Adapter</vt:lpstr>
      <vt:lpstr>MAC Address</vt:lpstr>
      <vt:lpstr>Switches and Hubs</vt:lpstr>
      <vt:lpstr>Router</vt:lpstr>
      <vt:lpstr>Router</vt:lpstr>
      <vt:lpstr>Other Devices</vt:lpstr>
      <vt:lpstr>Twisted-Pair Cable</vt:lpstr>
      <vt:lpstr>UTP Categories and Connectors</vt:lpstr>
      <vt:lpstr>Coaxial Cable</vt:lpstr>
      <vt:lpstr>Fiber Optic Cable</vt:lpstr>
      <vt:lpstr>Understanding and connecting to the internet</vt:lpstr>
      <vt:lpstr>Internet Structure</vt:lpstr>
      <vt:lpstr>Internet Structure</vt:lpstr>
      <vt:lpstr>Internet Speed</vt:lpstr>
      <vt:lpstr>Internet Speed</vt:lpstr>
      <vt:lpstr>Factors that Affect Internet Speed</vt:lpstr>
      <vt:lpstr>Types of Internet Connections</vt:lpstr>
      <vt:lpstr>Types of Internet Connections</vt:lpstr>
      <vt:lpstr>Types of Internet Connections</vt:lpstr>
      <vt:lpstr>Types of Internet Connections</vt:lpstr>
      <vt:lpstr>Types of Internet Connections</vt:lpstr>
      <vt:lpstr>Types of Internet Connections</vt:lpstr>
      <vt:lpstr>Types of Internet Connections</vt:lpstr>
      <vt:lpstr>Internet over Cell Phone Networks</vt:lpstr>
      <vt:lpstr>Networking Issues</vt:lpstr>
      <vt:lpstr>Internet Issues</vt:lpstr>
      <vt:lpstr>Summary</vt:lpstr>
    </vt:vector>
  </TitlesOfParts>
  <Company>stimu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Khin Myat Thu</dc:creator>
  <cp:lastModifiedBy>Khin Myat Thu</cp:lastModifiedBy>
  <cp:revision>145</cp:revision>
  <dcterms:created xsi:type="dcterms:W3CDTF">2020-04-28T15:16:12Z</dcterms:created>
  <dcterms:modified xsi:type="dcterms:W3CDTF">2020-12-10T11:39:59Z</dcterms:modified>
</cp:coreProperties>
</file>