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ma" ContentType="audio/x-ms-wma"/>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51"/>
  </p:notesMasterIdLst>
  <p:sldIdLst>
    <p:sldId id="301" r:id="rId2"/>
    <p:sldId id="302" r:id="rId3"/>
    <p:sldId id="303" r:id="rId4"/>
    <p:sldId id="304" r:id="rId5"/>
    <p:sldId id="305" r:id="rId6"/>
    <p:sldId id="306" r:id="rId7"/>
    <p:sldId id="307" r:id="rId8"/>
    <p:sldId id="308" r:id="rId9"/>
    <p:sldId id="309" r:id="rId10"/>
    <p:sldId id="310" r:id="rId11"/>
    <p:sldId id="311" r:id="rId12"/>
    <p:sldId id="312" r:id="rId13"/>
    <p:sldId id="313" r:id="rId14"/>
    <p:sldId id="314" r:id="rId15"/>
    <p:sldId id="315" r:id="rId16"/>
    <p:sldId id="340" r:id="rId17"/>
    <p:sldId id="341" r:id="rId18"/>
    <p:sldId id="342" r:id="rId19"/>
    <p:sldId id="343" r:id="rId20"/>
    <p:sldId id="344" r:id="rId21"/>
    <p:sldId id="345" r:id="rId22"/>
    <p:sldId id="346" r:id="rId23"/>
    <p:sldId id="347" r:id="rId24"/>
    <p:sldId id="348" r:id="rId25"/>
    <p:sldId id="349" r:id="rId26"/>
    <p:sldId id="350" r:id="rId27"/>
    <p:sldId id="351" r:id="rId28"/>
    <p:sldId id="352" r:id="rId29"/>
    <p:sldId id="353" r:id="rId30"/>
    <p:sldId id="354" r:id="rId31"/>
    <p:sldId id="355" r:id="rId32"/>
    <p:sldId id="356" r:id="rId33"/>
    <p:sldId id="357" r:id="rId34"/>
    <p:sldId id="358" r:id="rId35"/>
    <p:sldId id="359" r:id="rId36"/>
    <p:sldId id="360" r:id="rId37"/>
    <p:sldId id="361" r:id="rId38"/>
    <p:sldId id="362" r:id="rId39"/>
    <p:sldId id="373" r:id="rId40"/>
    <p:sldId id="363" r:id="rId41"/>
    <p:sldId id="364" r:id="rId42"/>
    <p:sldId id="365" r:id="rId43"/>
    <p:sldId id="366" r:id="rId44"/>
    <p:sldId id="367" r:id="rId45"/>
    <p:sldId id="368" r:id="rId46"/>
    <p:sldId id="369" r:id="rId47"/>
    <p:sldId id="370" r:id="rId48"/>
    <p:sldId id="371" r:id="rId49"/>
    <p:sldId id="372" r:id="rId50"/>
  </p:sldIdLst>
  <p:sldSz cx="12192000" cy="6858000"/>
  <p:notesSz cx="6858000" cy="9144000"/>
  <p:custDataLst>
    <p:tags r:id="rId52"/>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6544" autoAdjust="0"/>
    <p:restoredTop sz="94660"/>
  </p:normalViewPr>
  <p:slideViewPr>
    <p:cSldViewPr snapToGrid="0">
      <p:cViewPr varScale="1">
        <p:scale>
          <a:sx n="80" d="100"/>
          <a:sy n="80" d="100"/>
        </p:scale>
        <p:origin x="114" y="144"/>
      </p:cViewPr>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FF46D3B-AB5A-4098-AB18-9786A31DE367}" type="datetimeFigureOut">
              <a:rPr lang="en-US" smtClean="0"/>
              <a:t>2020-12-10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22BC6-F804-4529-93B8-52E5D5D05107}" type="slidenum">
              <a:rPr lang="en-US" smtClean="0"/>
              <a:t>‹#›</a:t>
            </a:fld>
            <a:endParaRPr lang="en-US"/>
          </a:p>
        </p:txBody>
      </p:sp>
    </p:spTree>
    <p:extLst>
      <p:ext uri="{BB962C8B-B14F-4D97-AF65-F5344CB8AC3E}">
        <p14:creationId xmlns:p14="http://schemas.microsoft.com/office/powerpoint/2010/main" val="2126986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t>2</a:t>
            </a:fld>
            <a:endParaRPr lang="en-US"/>
          </a:p>
        </p:txBody>
      </p:sp>
    </p:spTree>
    <p:extLst>
      <p:ext uri="{BB962C8B-B14F-4D97-AF65-F5344CB8AC3E}">
        <p14:creationId xmlns:p14="http://schemas.microsoft.com/office/powerpoint/2010/main" val="23126847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One way to classify networks is according to the geographical range that they cover, from a few feet within a single person's office to a huge area that covers multiple countries or even multiple continents. Figure 13.6 provides a graphical explanation of some of these ranges</a:t>
            </a:r>
          </a:p>
          <a:p>
            <a:pPr marL="171450" indent="-171450">
              <a:buFont typeface="Arial" panose="020B0604020202020204" pitchFamily="34" charset="0"/>
              <a:buChar char="•"/>
            </a:pPr>
            <a:r>
              <a:rPr lang="en-US" dirty="0"/>
              <a:t>A personal area network (PAN) consists of devices that directly connect to a single computer. For example, if you are showing a presentation in a conference room during a business meeting, you might connect your notebook PC to the projector in the room. You might also form a PAN by connecting your smartphone to your computer.</a:t>
            </a:r>
          </a:p>
          <a:p>
            <a:pPr marL="171450" indent="-171450">
              <a:buFont typeface="Arial" panose="020B0604020202020204" pitchFamily="34" charset="0"/>
              <a:buChar char="•"/>
            </a:pPr>
            <a:r>
              <a:rPr lang="en-US" dirty="0"/>
              <a:t>A local area network (LAN) is a network in which all the devices are located within the same physical location, such as a single building or a group of adjacent buildings. A key characteristic of a LAN is that it is contained within a relatively small area. For example, your home network is a LAN, and so is the network at your school. </a:t>
            </a:r>
          </a:p>
          <a:p>
            <a:pPr marL="171450" indent="-171450">
              <a:buFont typeface="Arial" panose="020B0604020202020204" pitchFamily="34" charset="0"/>
              <a:buChar char="•"/>
            </a:pPr>
            <a:r>
              <a:rPr lang="en-US" dirty="0"/>
              <a:t>A metropolitan area network (MAN) is a network that spans an entire town or city— or, as the name implies, a metropolitan area that might span a major city and its suburbs. A city might invest in a network infrastructure, for example, and then businesses and individuals within that area might sign up to use the network. </a:t>
            </a:r>
          </a:p>
          <a:p>
            <a:pPr marL="171450" indent="-171450">
              <a:buFont typeface="Arial" panose="020B0604020202020204" pitchFamily="34" charset="0"/>
              <a:buChar char="•"/>
            </a:pPr>
            <a:r>
              <a:rPr lang="en-US" dirty="0"/>
              <a:t>A wide area network (WAN) is a geographically dispersed network, usually consisting of at least two LANs connected together by an external link. A business or college with multiple separate campuses might link all the individual LANs together to form a WAN, for example. A WAN is not necessarily managed by a single organization and may include architecture and communications hardware from several different service providers. In this sense, the Internet is a form of global WAN.</a:t>
            </a:r>
          </a:p>
        </p:txBody>
      </p:sp>
      <p:sp>
        <p:nvSpPr>
          <p:cNvPr id="4" name="Slide Number Placeholder 3"/>
          <p:cNvSpPr>
            <a:spLocks noGrp="1"/>
          </p:cNvSpPr>
          <p:nvPr>
            <p:ph type="sldNum" sz="quarter" idx="10"/>
          </p:nvPr>
        </p:nvSpPr>
        <p:spPr/>
        <p:txBody>
          <a:bodyPr/>
          <a:lstStyle/>
          <a:p>
            <a:fld id="{E376C27E-1E82-479A-99F2-BEB202CCAE81}" type="slidenum">
              <a:rPr lang="en-US" smtClean="0"/>
              <a:t>11</a:t>
            </a:fld>
            <a:endParaRPr lang="en-US"/>
          </a:p>
        </p:txBody>
      </p:sp>
    </p:spTree>
    <p:extLst>
      <p:ext uri="{BB962C8B-B14F-4D97-AF65-F5344CB8AC3E}">
        <p14:creationId xmlns:p14="http://schemas.microsoft.com/office/powerpoint/2010/main" val="30340442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Another way to classify networks is to look at whether or not a server is involved in their management. </a:t>
            </a:r>
          </a:p>
          <a:p>
            <a:pPr marL="171450" indent="-171450">
              <a:buFont typeface="Arial" panose="020B0604020202020204" pitchFamily="34" charset="0"/>
              <a:buChar char="•"/>
            </a:pPr>
            <a:r>
              <a:rPr lang="en-US" dirty="0"/>
              <a:t>As you learned in Chapter 1, a server is a computer that is dedicated to providing network and sharing services to the other computers on the network. Very small networks (10 computers or fewer) can get by without a server by operating as a peer-to-peer (P2P) network, also called a workgroup. </a:t>
            </a:r>
          </a:p>
          <a:p>
            <a:pPr marL="171450" indent="-171450">
              <a:buFont typeface="Arial" panose="020B0604020202020204" pitchFamily="34" charset="0"/>
              <a:buChar char="•"/>
            </a:pPr>
            <a:r>
              <a:rPr lang="en-US" dirty="0"/>
              <a:t>In a P2P network, each computer shares in the administrative burden of maintaining the network, as shown in Figure 13.7. </a:t>
            </a:r>
          </a:p>
          <a:p>
            <a:pPr marL="171450" indent="-171450">
              <a:buFont typeface="Arial" panose="020B0604020202020204" pitchFamily="34" charset="0"/>
              <a:buChar char="•"/>
            </a:pPr>
            <a:r>
              <a:rPr lang="en-US" dirty="0"/>
              <a:t>Each computer is responsible for authenticating other users who want to share its resources (files and printers) and for making those resources available. A P2P network slows down each computer slightly because of the overhead involved in the network. It is not usually noticeable with just a few computers, but the more computers there are, the greater the slowdown. </a:t>
            </a:r>
          </a:p>
        </p:txBody>
      </p:sp>
      <p:sp>
        <p:nvSpPr>
          <p:cNvPr id="4" name="Slide Number Placeholder 3"/>
          <p:cNvSpPr>
            <a:spLocks noGrp="1"/>
          </p:cNvSpPr>
          <p:nvPr>
            <p:ph type="sldNum" sz="quarter" idx="10"/>
          </p:nvPr>
        </p:nvSpPr>
        <p:spPr/>
        <p:txBody>
          <a:bodyPr/>
          <a:lstStyle/>
          <a:p>
            <a:fld id="{E376C27E-1E82-479A-99F2-BEB202CCAE81}" type="slidenum">
              <a:rPr lang="en-US" smtClean="0"/>
              <a:t>12</a:t>
            </a:fld>
            <a:endParaRPr lang="en-US"/>
          </a:p>
        </p:txBody>
      </p:sp>
    </p:spTree>
    <p:extLst>
      <p:ext uri="{BB962C8B-B14F-4D97-AF65-F5344CB8AC3E}">
        <p14:creationId xmlns:p14="http://schemas.microsoft.com/office/powerpoint/2010/main" val="9671163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t>13</a:t>
            </a:fld>
            <a:endParaRPr lang="en-US"/>
          </a:p>
        </p:txBody>
      </p:sp>
    </p:spTree>
    <p:extLst>
      <p:ext uri="{BB962C8B-B14F-4D97-AF65-F5344CB8AC3E}">
        <p14:creationId xmlns:p14="http://schemas.microsoft.com/office/powerpoint/2010/main" val="10795258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Some organizations have a part of the network that can only be accessed from within the organization. This sub-network is known as an intranet.</a:t>
            </a:r>
          </a:p>
          <a:p>
            <a:pPr marL="171450" indent="-171450">
              <a:buFont typeface="Arial" panose="020B0604020202020204" pitchFamily="34" charset="0"/>
              <a:buChar char="•"/>
            </a:pPr>
            <a:r>
              <a:rPr lang="en-US" dirty="0"/>
              <a:t> The network administrator may enable intranet users to share message board items, link to external web pages, and comment on photos or news items that are posted. </a:t>
            </a:r>
          </a:p>
          <a:p>
            <a:pPr marL="171450" indent="-171450">
              <a:buFont typeface="Arial" panose="020B0604020202020204" pitchFamily="34" charset="0"/>
              <a:buChar char="•"/>
            </a:pPr>
            <a:r>
              <a:rPr lang="en-US" dirty="0"/>
              <a:t>The intranet cannot be accessed by anyone outside the organization and can't be accessed when staff are not physically located in the office unless they are given specific permission for remote access.</a:t>
            </a:r>
          </a:p>
          <a:p>
            <a:pPr marL="171450" indent="-171450">
              <a:buFont typeface="Arial" panose="020B0604020202020204" pitchFamily="34" charset="0"/>
              <a:buChar char="•"/>
            </a:pPr>
            <a:r>
              <a:rPr lang="en-US" dirty="0"/>
              <a:t>In contrast, a company may maintain an extranet, a separate network that is specifically intended for people outside the organization. An extranet may be used by the company's business partners, contract employees, or customers to get real-time information, such as about products they supply that might soon need restocking.</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t>14</a:t>
            </a:fld>
            <a:endParaRPr lang="en-US"/>
          </a:p>
        </p:txBody>
      </p:sp>
    </p:spTree>
    <p:extLst>
      <p:ext uri="{BB962C8B-B14F-4D97-AF65-F5344CB8AC3E}">
        <p14:creationId xmlns:p14="http://schemas.microsoft.com/office/powerpoint/2010/main" val="25995124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Over the years since networking began, there have been several popular networking technologies—that is, different sets of standards for networking hardware and software. Each of these technologies has involved different hardware and software installed in each computer, different connection hardware, and different types of cables. </a:t>
            </a:r>
          </a:p>
          <a:p>
            <a:pPr marL="171450" indent="-171450">
              <a:buFont typeface="Arial" panose="020B0604020202020204" pitchFamily="34" charset="0"/>
              <a:buChar char="•"/>
            </a:pPr>
            <a:r>
              <a:rPr lang="en-US" dirty="0"/>
              <a:t>Some of the early networking technologies included Token Ring, Banyan Vines, and Ethernet. </a:t>
            </a:r>
          </a:p>
          <a:p>
            <a:pPr marL="171450" indent="-171450">
              <a:buFont typeface="Arial" panose="020B0604020202020204" pitchFamily="34" charset="0"/>
              <a:buChar char="•"/>
            </a:pPr>
            <a:r>
              <a:rPr lang="en-US" dirty="0"/>
              <a:t>All of those technologies have become obsolete except Ethernet. Most network hardware that you buy in stores today can be assumed to be </a:t>
            </a:r>
            <a:r>
              <a:rPr lang="en-US" dirty="0" err="1"/>
              <a:t>Ethernetcompatible</a:t>
            </a:r>
            <a:r>
              <a:rPr lang="en-US" dirty="0"/>
              <a:t> unless it specifies otherwise.</a:t>
            </a:r>
          </a:p>
          <a:p>
            <a:pPr marL="171450" indent="-171450">
              <a:buFont typeface="Arial" panose="020B0604020202020204" pitchFamily="34" charset="0"/>
              <a:buChar char="•"/>
            </a:pPr>
            <a:r>
              <a:rPr lang="en-US" dirty="0"/>
              <a:t>Ethernet can technically be either wired or wireless, but it is becoming increasingly common to refer to only the wired type as Ethernet; wireless Ethernet is popularly called Wi-Fi. (See the following section for more information about Wi-Fi.) </a:t>
            </a:r>
          </a:p>
          <a:p>
            <a:pPr marL="171450" indent="-171450">
              <a:buFont typeface="Arial" panose="020B0604020202020204" pitchFamily="34" charset="0"/>
              <a:buChar char="•"/>
            </a:pPr>
            <a:r>
              <a:rPr lang="en-US" dirty="0"/>
              <a:t>Ethernet devices have a certain maximum speed. For example, 1000BaseT Ethernet, which is common in most residential and business networks, transfers data at up to 1000 Mbps (1 </a:t>
            </a:r>
            <a:r>
              <a:rPr lang="en-US" dirty="0" err="1"/>
              <a:t>Gbps</a:t>
            </a:r>
            <a:r>
              <a:rPr lang="en-US" dirty="0"/>
              <a:t>). The “T” in the name refers to the twisted-pair cables used; you will learn more about cables in the “Network Hardware” section later in this chapter. The Ethernet standard also allows fiber optic cable and very high rates of data transfer </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t>15</a:t>
            </a:fld>
            <a:endParaRPr lang="en-US"/>
          </a:p>
        </p:txBody>
      </p:sp>
    </p:spTree>
    <p:extLst>
      <p:ext uri="{BB962C8B-B14F-4D97-AF65-F5344CB8AC3E}">
        <p14:creationId xmlns:p14="http://schemas.microsoft.com/office/powerpoint/2010/main" val="31557900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 network can connect devices using either wired or wireless connections. A wired connection runs a cable between the points, whereas wireless connects the two points via radio frequency (RF) or infrared. Wireless communications have two main uses. The first use is at the endpoints of network connectivity, where a device such as a smartphone or laptop computer connects wirelessly to a router or other device that provides network and/or Internet access. The second use is as a source of transferring data between locations when using cables is not practical, such as with satellite and microwave systems. </a:t>
            </a:r>
          </a:p>
        </p:txBody>
      </p:sp>
      <p:sp>
        <p:nvSpPr>
          <p:cNvPr id="4" name="Slide Number Placeholder 3"/>
          <p:cNvSpPr>
            <a:spLocks noGrp="1"/>
          </p:cNvSpPr>
          <p:nvPr>
            <p:ph type="sldNum" sz="quarter" idx="10"/>
          </p:nvPr>
        </p:nvSpPr>
        <p:spPr/>
        <p:txBody>
          <a:bodyPr/>
          <a:lstStyle/>
          <a:p>
            <a:fld id="{E376C27E-1E82-479A-99F2-BEB202CCAE81}" type="slidenum">
              <a:rPr lang="en-US" smtClean="0"/>
              <a:t>16</a:t>
            </a:fld>
            <a:endParaRPr lang="en-US"/>
          </a:p>
        </p:txBody>
      </p:sp>
    </p:spTree>
    <p:extLst>
      <p:ext uri="{BB962C8B-B14F-4D97-AF65-F5344CB8AC3E}">
        <p14:creationId xmlns:p14="http://schemas.microsoft.com/office/powerpoint/2010/main" val="38373340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Wi-Fi is the common name for the wireless networking technology that's used for almost all home and business networks today, often referred to by its standard number: IEEE 802.11. </a:t>
            </a:r>
          </a:p>
          <a:p>
            <a:pPr marL="171450" indent="-171450">
              <a:buFont typeface="Arial" panose="020B0604020202020204" pitchFamily="34" charset="0"/>
              <a:buChar char="•"/>
            </a:pPr>
            <a:r>
              <a:rPr lang="en-US" dirty="0"/>
              <a:t>Whenever you use wireless networking to access the Internet at your home or workplace or in a public location such as a cafe or library, you are using Wi-Fi. </a:t>
            </a:r>
          </a:p>
          <a:p>
            <a:pPr marL="171450" indent="-171450">
              <a:buFont typeface="Arial" panose="020B0604020202020204" pitchFamily="34" charset="0"/>
              <a:buChar char="•"/>
            </a:pPr>
            <a:r>
              <a:rPr lang="en-US" dirty="0"/>
              <a:t>There have been different versions of the Wi-Fi standard since its original development. The popular version today is 802.11n, which can carry up to 600 Mbps of data over a range of up to 230 feet indoors or 840 feet outdoors. </a:t>
            </a:r>
          </a:p>
          <a:p>
            <a:pPr marL="171450" indent="-171450">
              <a:buFont typeface="Arial" panose="020B0604020202020204" pitchFamily="34" charset="0"/>
              <a:buChar char="•"/>
            </a:pPr>
            <a:r>
              <a:rPr lang="en-US" dirty="0"/>
              <a:t>An update to it called 802.11ac has recently been approved; it may already be incorporated into networking devices you can buy in stores by the time you read this. 802.11ac has a maximum throughput of 1.3 </a:t>
            </a:r>
            <a:r>
              <a:rPr lang="en-US" dirty="0" err="1"/>
              <a:t>Gbps</a:t>
            </a:r>
            <a:r>
              <a:rPr lang="en-US" dirty="0"/>
              <a:t>, more than doubling the capacity of 802.11n. Table 13.1 lists the different Wi-Fi standards and their speeds and distances.</a:t>
            </a:r>
          </a:p>
        </p:txBody>
      </p:sp>
      <p:sp>
        <p:nvSpPr>
          <p:cNvPr id="4" name="Slide Number Placeholder 3"/>
          <p:cNvSpPr>
            <a:spLocks noGrp="1"/>
          </p:cNvSpPr>
          <p:nvPr>
            <p:ph type="sldNum" sz="quarter" idx="10"/>
          </p:nvPr>
        </p:nvSpPr>
        <p:spPr/>
        <p:txBody>
          <a:bodyPr/>
          <a:lstStyle/>
          <a:p>
            <a:fld id="{E376C27E-1E82-479A-99F2-BEB202CCAE81}" type="slidenum">
              <a:rPr lang="en-US" smtClean="0"/>
              <a:t>17</a:t>
            </a:fld>
            <a:endParaRPr lang="en-US"/>
          </a:p>
        </p:txBody>
      </p:sp>
    </p:spTree>
    <p:extLst>
      <p:ext uri="{BB962C8B-B14F-4D97-AF65-F5344CB8AC3E}">
        <p14:creationId xmlns:p14="http://schemas.microsoft.com/office/powerpoint/2010/main" val="20658776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Bluetooth is a wireless technology used to connect individual devices to one another in close proximity. It is most commonly used to connect a computer to an input or output device. </a:t>
            </a:r>
          </a:p>
          <a:p>
            <a:pPr marL="171450" indent="-171450">
              <a:buFont typeface="Arial" panose="020B0604020202020204" pitchFamily="34" charset="0"/>
              <a:buChar char="•"/>
            </a:pPr>
            <a:r>
              <a:rPr lang="en-US" dirty="0"/>
              <a:t>For example, you might have a Bluetooth headphone that you use with your smartphone, or you might have a Bluetooth-enabled printer that you can use with your notebook PC. </a:t>
            </a:r>
          </a:p>
          <a:p>
            <a:pPr marL="171450" indent="-171450">
              <a:buFont typeface="Arial" panose="020B0604020202020204" pitchFamily="34" charset="0"/>
              <a:buChar char="•"/>
            </a:pPr>
            <a:r>
              <a:rPr lang="en-US" dirty="0"/>
              <a:t>A personal area network (PAN) forms when the devices are within range of each other and they are paired (by using software to authenticate them to one another). When the devices are no longer in range of one another, the PAN stops. </a:t>
            </a:r>
          </a:p>
          <a:p>
            <a:pPr marL="171450" indent="-171450">
              <a:buFont typeface="Arial" panose="020B0604020202020204" pitchFamily="34" charset="0"/>
              <a:buChar char="•"/>
            </a:pPr>
            <a:r>
              <a:rPr lang="en-US" dirty="0"/>
              <a:t>Bluetooth is limited to about 20 feet in range, so it isn't a practical technology to use for wireless networking in general (such as to share an Internet connection with computers all over a home or office). </a:t>
            </a:r>
          </a:p>
        </p:txBody>
      </p:sp>
      <p:sp>
        <p:nvSpPr>
          <p:cNvPr id="4" name="Slide Number Placeholder 3"/>
          <p:cNvSpPr>
            <a:spLocks noGrp="1"/>
          </p:cNvSpPr>
          <p:nvPr>
            <p:ph type="sldNum" sz="quarter" idx="10"/>
          </p:nvPr>
        </p:nvSpPr>
        <p:spPr/>
        <p:txBody>
          <a:bodyPr/>
          <a:lstStyle/>
          <a:p>
            <a:fld id="{E376C27E-1E82-479A-99F2-BEB202CCAE81}" type="slidenum">
              <a:rPr lang="en-US" smtClean="0"/>
              <a:t>18</a:t>
            </a:fld>
            <a:endParaRPr lang="en-US"/>
          </a:p>
        </p:txBody>
      </p:sp>
    </p:spTree>
    <p:extLst>
      <p:ext uri="{BB962C8B-B14F-4D97-AF65-F5344CB8AC3E}">
        <p14:creationId xmlns:p14="http://schemas.microsoft.com/office/powerpoint/2010/main" val="40862661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Infrared technology uses light waves to “beam” information from device to device. </a:t>
            </a:r>
          </a:p>
          <a:p>
            <a:pPr marL="171450" indent="-171450">
              <a:buFont typeface="Arial" panose="020B0604020202020204" pitchFamily="34" charset="0"/>
              <a:buChar char="•"/>
            </a:pPr>
            <a:r>
              <a:rPr lang="en-US" dirty="0"/>
              <a:t>Infrared was the method of choice for connecting wireless peripherals a decade or so ago, but Bluetooth has mainly superseded it today. However, infrared is still used for most remote controls for TVs and other home theater components. </a:t>
            </a:r>
          </a:p>
          <a:p>
            <a:pPr marL="171450" indent="-171450">
              <a:buFont typeface="Arial" panose="020B0604020202020204" pitchFamily="34" charset="0"/>
              <a:buChar char="•"/>
            </a:pPr>
            <a:r>
              <a:rPr lang="en-US" dirty="0"/>
              <a:t>The main drawback of infrared transmission is that it must have a clear line of sight between the two points. The standard for an infrared connection is IrDA (short for Infrared Data Association, the organization that created and manages the standard). </a:t>
            </a:r>
          </a:p>
        </p:txBody>
      </p:sp>
      <p:sp>
        <p:nvSpPr>
          <p:cNvPr id="4" name="Slide Number Placeholder 3"/>
          <p:cNvSpPr>
            <a:spLocks noGrp="1"/>
          </p:cNvSpPr>
          <p:nvPr>
            <p:ph type="sldNum" sz="quarter" idx="10"/>
          </p:nvPr>
        </p:nvSpPr>
        <p:spPr/>
        <p:txBody>
          <a:bodyPr/>
          <a:lstStyle/>
          <a:p>
            <a:fld id="{E376C27E-1E82-479A-99F2-BEB202CCAE81}" type="slidenum">
              <a:rPr lang="en-US" smtClean="0"/>
              <a:t>19</a:t>
            </a:fld>
            <a:endParaRPr lang="en-US"/>
          </a:p>
        </p:txBody>
      </p:sp>
    </p:spTree>
    <p:extLst>
      <p:ext uri="{BB962C8B-B14F-4D97-AF65-F5344CB8AC3E}">
        <p14:creationId xmlns:p14="http://schemas.microsoft.com/office/powerpoint/2010/main" val="36453563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9522BC6-F804-4529-93B8-52E5D5D05107}" type="slidenum">
              <a:rPr lang="en-US" smtClean="0"/>
              <a:t>25</a:t>
            </a:fld>
            <a:endParaRPr lang="en-US"/>
          </a:p>
        </p:txBody>
      </p:sp>
    </p:spTree>
    <p:extLst>
      <p:ext uri="{BB962C8B-B14F-4D97-AF65-F5344CB8AC3E}">
        <p14:creationId xmlns:p14="http://schemas.microsoft.com/office/powerpoint/2010/main" val="23620633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Networking is nearly everywhere, and many of our everyday activities are enabled or assisted by computer networking, even the activities that might not on the surface seem to have anything to do with it. </a:t>
            </a:r>
          </a:p>
          <a:p>
            <a:pPr marL="171450" indent="-171450">
              <a:buFont typeface="Arial" panose="020B0604020202020204" pitchFamily="34" charset="0"/>
              <a:buChar char="•"/>
            </a:pPr>
            <a:r>
              <a:rPr lang="en-US" dirty="0"/>
              <a:t>For example, when you withdraw funds at your local bank branch, the bank verifies your account balance on the bank's main server at the home office. </a:t>
            </a:r>
          </a:p>
          <a:p>
            <a:pPr marL="171450" indent="-171450">
              <a:buFont typeface="Arial" panose="020B0604020202020204" pitchFamily="34" charset="0"/>
              <a:buChar char="•"/>
            </a:pPr>
            <a:r>
              <a:rPr lang="en-US" dirty="0"/>
              <a:t>When you buy an item at your local discount chain store and pay for your purchase with a credit card, the digital cash register's software checks a credit card verification server to make sure your card is valid before charging your purchase. </a:t>
            </a:r>
          </a:p>
          <a:p>
            <a:pPr marL="171450" indent="-171450">
              <a:buFont typeface="Arial" panose="020B0604020202020204" pitchFamily="34" charset="0"/>
              <a:buChar char="•"/>
            </a:pPr>
            <a:r>
              <a:rPr lang="en-US" dirty="0"/>
              <a:t>It then sends the information to the store's internal inventory management system via the local network. </a:t>
            </a:r>
          </a:p>
          <a:p>
            <a:pPr marL="171450" indent="-171450">
              <a:buFont typeface="Arial" panose="020B0604020202020204" pitchFamily="34" charset="0"/>
              <a:buChar char="•"/>
            </a:pPr>
            <a:r>
              <a:rPr lang="en-US" dirty="0"/>
              <a:t>The local server then sends an updated inventory report to the company's web server, so that someone ordering from the store's website will know that the item is no longer in stock. </a:t>
            </a:r>
          </a:p>
          <a:p>
            <a:pPr marL="171450" indent="-171450">
              <a:buFont typeface="Arial" panose="020B0604020202020204" pitchFamily="34" charset="0"/>
              <a:buChar char="•"/>
            </a:pPr>
            <a:r>
              <a:rPr lang="en-US" dirty="0"/>
              <a:t>When you call your mother on your cell phone on the way home to tell her about your purchase, your call goes through the wireless network for your cell phone provider</a:t>
            </a:r>
          </a:p>
        </p:txBody>
      </p:sp>
      <p:sp>
        <p:nvSpPr>
          <p:cNvPr id="4" name="Slide Number Placeholder 3"/>
          <p:cNvSpPr>
            <a:spLocks noGrp="1"/>
          </p:cNvSpPr>
          <p:nvPr>
            <p:ph type="sldNum" sz="quarter" idx="10"/>
          </p:nvPr>
        </p:nvSpPr>
        <p:spPr/>
        <p:txBody>
          <a:bodyPr/>
          <a:lstStyle/>
          <a:p>
            <a:fld id="{E376C27E-1E82-479A-99F2-BEB202CCAE81}" type="slidenum">
              <a:rPr lang="en-US" smtClean="0"/>
              <a:t>3</a:t>
            </a:fld>
            <a:endParaRPr lang="en-US"/>
          </a:p>
        </p:txBody>
      </p:sp>
    </p:spTree>
    <p:extLst>
      <p:ext uri="{BB962C8B-B14F-4D97-AF65-F5344CB8AC3E}">
        <p14:creationId xmlns:p14="http://schemas.microsoft.com/office/powerpoint/2010/main" val="38183061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9522BC6-F804-4529-93B8-52E5D5D05107}" type="slidenum">
              <a:rPr lang="en-US" smtClean="0"/>
              <a:t>28</a:t>
            </a:fld>
            <a:endParaRPr lang="en-US"/>
          </a:p>
        </p:txBody>
      </p:sp>
    </p:spTree>
    <p:extLst>
      <p:ext uri="{BB962C8B-B14F-4D97-AF65-F5344CB8AC3E}">
        <p14:creationId xmlns:p14="http://schemas.microsoft.com/office/powerpoint/2010/main" val="25933091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9522BC6-F804-4529-93B8-52E5D5D05107}" type="slidenum">
              <a:rPr lang="en-US" smtClean="0"/>
              <a:t>32</a:t>
            </a:fld>
            <a:endParaRPr lang="en-US"/>
          </a:p>
        </p:txBody>
      </p:sp>
    </p:spTree>
    <p:extLst>
      <p:ext uri="{BB962C8B-B14F-4D97-AF65-F5344CB8AC3E}">
        <p14:creationId xmlns:p14="http://schemas.microsoft.com/office/powerpoint/2010/main" val="4182596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t>49</a:t>
            </a:fld>
            <a:endParaRPr lang="en-US"/>
          </a:p>
        </p:txBody>
      </p:sp>
    </p:spTree>
    <p:extLst>
      <p:ext uri="{BB962C8B-B14F-4D97-AF65-F5344CB8AC3E}">
        <p14:creationId xmlns:p14="http://schemas.microsoft.com/office/powerpoint/2010/main" val="26848708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The first worldwide network ever created was the telephone network, predating computers by many decades. </a:t>
            </a:r>
          </a:p>
          <a:p>
            <a:pPr marL="171450" indent="-171450">
              <a:buFont typeface="Arial" panose="020B0604020202020204" pitchFamily="34" charset="0"/>
              <a:buChar char="•"/>
            </a:pPr>
            <a:r>
              <a:rPr lang="en-US" dirty="0"/>
              <a:t>This network is an example of a circuit-switched network. </a:t>
            </a:r>
          </a:p>
          <a:p>
            <a:pPr marL="171450" indent="-171450">
              <a:buFont typeface="Arial" panose="020B0604020202020204" pitchFamily="34" charset="0"/>
              <a:buChar char="•"/>
            </a:pPr>
            <a:r>
              <a:rPr lang="en-US" dirty="0"/>
              <a:t>It works by creating a point-to-point circuit between the two locations, as shown in Figure 13.1. </a:t>
            </a:r>
          </a:p>
          <a:p>
            <a:pPr marL="171450" indent="-171450">
              <a:buFont typeface="Arial" panose="020B0604020202020204" pitchFamily="34" charset="0"/>
              <a:buChar char="•"/>
            </a:pPr>
            <a:r>
              <a:rPr lang="en-US" dirty="0"/>
              <a:t>The telephone network creates a pathway between the two points, and that pathway remains open for the duration of the phone call. </a:t>
            </a:r>
          </a:p>
          <a:p>
            <a:pPr marL="171450" indent="-171450">
              <a:buFont typeface="Arial" panose="020B0604020202020204" pitchFamily="34" charset="0"/>
              <a:buChar char="•"/>
            </a:pPr>
            <a:r>
              <a:rPr lang="en-US" dirty="0"/>
              <a:t>Networks can be public or private. The public telephone system—the whole of the world's circuit-switched telephone networks—is known as the public-switched telephone network (PSTN). </a:t>
            </a:r>
          </a:p>
        </p:txBody>
      </p:sp>
      <p:sp>
        <p:nvSpPr>
          <p:cNvPr id="4" name="Slide Number Placeholder 3"/>
          <p:cNvSpPr>
            <a:spLocks noGrp="1"/>
          </p:cNvSpPr>
          <p:nvPr>
            <p:ph type="sldNum" sz="quarter" idx="10"/>
          </p:nvPr>
        </p:nvSpPr>
        <p:spPr/>
        <p:txBody>
          <a:bodyPr/>
          <a:lstStyle/>
          <a:p>
            <a:fld id="{E376C27E-1E82-479A-99F2-BEB202CCAE81}" type="slidenum">
              <a:rPr lang="en-US" smtClean="0"/>
              <a:t>4</a:t>
            </a:fld>
            <a:endParaRPr lang="en-US"/>
          </a:p>
        </p:txBody>
      </p:sp>
    </p:spTree>
    <p:extLst>
      <p:ext uri="{BB962C8B-B14F-4D97-AF65-F5344CB8AC3E}">
        <p14:creationId xmlns:p14="http://schemas.microsoft.com/office/powerpoint/2010/main" val="25636889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In contrast, computer networks are packet-switched networks. </a:t>
            </a:r>
          </a:p>
          <a:p>
            <a:pPr marL="171450" indent="-171450">
              <a:buFont typeface="Arial" panose="020B0604020202020204" pitchFamily="34" charset="0"/>
              <a:buChar char="•"/>
            </a:pPr>
            <a:r>
              <a:rPr lang="en-US" dirty="0"/>
              <a:t>A communication channel does not remain open between two points for an entire conversation; instead, the data is broken up at the sending end into small packets, each with an electronic envelope around it that states the source and the destination, and sent individually to the receiver. </a:t>
            </a:r>
          </a:p>
          <a:p>
            <a:pPr marL="171450" indent="-171450">
              <a:buFont typeface="Arial" panose="020B0604020202020204" pitchFamily="34" charset="0"/>
              <a:buChar char="•"/>
            </a:pPr>
            <a:r>
              <a:rPr lang="en-US" dirty="0"/>
              <a:t>Depending on the network traffic, each packet may take a different route to the destination, but when they arrive they are unpacked and reassembled into the original message, as in Figure 13.2. </a:t>
            </a:r>
          </a:p>
        </p:txBody>
      </p:sp>
      <p:sp>
        <p:nvSpPr>
          <p:cNvPr id="4" name="Slide Number Placeholder 3"/>
          <p:cNvSpPr>
            <a:spLocks noGrp="1"/>
          </p:cNvSpPr>
          <p:nvPr>
            <p:ph type="sldNum" sz="quarter" idx="10"/>
          </p:nvPr>
        </p:nvSpPr>
        <p:spPr/>
        <p:txBody>
          <a:bodyPr/>
          <a:lstStyle/>
          <a:p>
            <a:fld id="{E376C27E-1E82-479A-99F2-BEB202CCAE81}" type="slidenum">
              <a:rPr lang="en-US" smtClean="0"/>
              <a:t>5</a:t>
            </a:fld>
            <a:endParaRPr lang="en-US"/>
          </a:p>
        </p:txBody>
      </p:sp>
    </p:spTree>
    <p:extLst>
      <p:ext uri="{BB962C8B-B14F-4D97-AF65-F5344CB8AC3E}">
        <p14:creationId xmlns:p14="http://schemas.microsoft.com/office/powerpoint/2010/main" val="24218936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The Internet is the world's largest computer network. It is not owned or maintained by any one company; instead, it is a cooperative effort among many companies and governments, with multiple standards organizations managing the rules for its operation. </a:t>
            </a:r>
          </a:p>
          <a:p>
            <a:pPr marL="171450" indent="-171450">
              <a:buFont typeface="Arial" panose="020B0604020202020204" pitchFamily="34" charset="0"/>
              <a:buChar char="•"/>
            </a:pPr>
            <a:r>
              <a:rPr lang="en-US" dirty="0"/>
              <a:t>The Internet is a packet-switched network with a worldwide addressing system. </a:t>
            </a:r>
          </a:p>
          <a:p>
            <a:pPr marL="171450" indent="-171450">
              <a:buFont typeface="Arial" panose="020B0604020202020204" pitchFamily="34" charset="0"/>
              <a:buChar char="•"/>
            </a:pPr>
            <a:r>
              <a:rPr lang="en-US" dirty="0"/>
              <a:t>The Internet uses various protocols (rules) that all participating computers have standardized on, so that services like the web, email, and instant messaging work the same everywhere. </a:t>
            </a:r>
          </a:p>
          <a:p>
            <a:pPr marL="171450" indent="-171450">
              <a:buFont typeface="Arial" panose="020B0604020202020204" pitchFamily="34" charset="0"/>
              <a:buChar char="•"/>
            </a:pPr>
            <a:r>
              <a:rPr lang="en-US" dirty="0"/>
              <a:t>Most companies and individuals don't connect directly to the Internet; instead, they connect to an Internet service provider (ISP), which in turn connects to the Internet</a:t>
            </a:r>
          </a:p>
          <a:p>
            <a:pPr marL="171450" indent="-171450">
              <a:buFont typeface="Arial" panose="020B0604020202020204" pitchFamily="34" charset="0"/>
              <a:buChar char="•"/>
            </a:pPr>
            <a:r>
              <a:rPr lang="en-US" dirty="0"/>
              <a:t>The Internet is based on a protocol stack (a set of protocols) called Transmission Control Protocol/Internet Protocol (TCP/IP). TCP/IP provides a common set of standards by which data can be sent and received. It is used not only on the Internet, but in most private networks today as well. One of the key features of TCP/IP is IP addressing, which is a means of uniquely identifying each connected computer on the network by a numeric value</a:t>
            </a:r>
          </a:p>
        </p:txBody>
      </p:sp>
      <p:sp>
        <p:nvSpPr>
          <p:cNvPr id="4" name="Slide Number Placeholder 3"/>
          <p:cNvSpPr>
            <a:spLocks noGrp="1"/>
          </p:cNvSpPr>
          <p:nvPr>
            <p:ph type="sldNum" sz="quarter" idx="10"/>
          </p:nvPr>
        </p:nvSpPr>
        <p:spPr/>
        <p:txBody>
          <a:bodyPr/>
          <a:lstStyle/>
          <a:p>
            <a:fld id="{E376C27E-1E82-479A-99F2-BEB202CCAE81}" type="slidenum">
              <a:rPr lang="en-US" smtClean="0"/>
              <a:t>6</a:t>
            </a:fld>
            <a:endParaRPr lang="en-US"/>
          </a:p>
        </p:txBody>
      </p:sp>
    </p:spTree>
    <p:extLst>
      <p:ext uri="{BB962C8B-B14F-4D97-AF65-F5344CB8AC3E}">
        <p14:creationId xmlns:p14="http://schemas.microsoft.com/office/powerpoint/2010/main" val="22155657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Many companies maintain high-speed connections between their locations. </a:t>
            </a:r>
          </a:p>
          <a:p>
            <a:pPr marL="171450" indent="-171450">
              <a:buFont typeface="Arial" panose="020B0604020202020204" pitchFamily="34" charset="0"/>
              <a:buChar char="•"/>
            </a:pPr>
            <a:r>
              <a:rPr lang="en-US" dirty="0"/>
              <a:t>They can do so by leasing a line running their own, or using the existing pathways of the Internet. </a:t>
            </a:r>
          </a:p>
          <a:p>
            <a:pPr marL="171450" indent="-171450">
              <a:buFont typeface="Arial" panose="020B0604020202020204" pitchFamily="34" charset="0"/>
              <a:buChar char="•"/>
            </a:pPr>
            <a:r>
              <a:rPr lang="en-US" dirty="0"/>
              <a:t>Using the Internet is the most cost-effective method, but not the most reliable method, because the connection can be affected by Internet traffic problems and connections that other companies control and maintain. </a:t>
            </a:r>
          </a:p>
          <a:p>
            <a:pPr marL="171450" indent="-171450">
              <a:buFont typeface="Arial" panose="020B0604020202020204" pitchFamily="34" charset="0"/>
              <a:buChar char="•"/>
            </a:pPr>
            <a:r>
              <a:rPr lang="en-US" dirty="0"/>
              <a:t>Using the Internet is also not very secure; it's an open system, and data being sent and received can easily be snooped. </a:t>
            </a:r>
          </a:p>
          <a:p>
            <a:pPr marL="171450" indent="-171450">
              <a:buFont typeface="Arial" panose="020B0604020202020204" pitchFamily="34" charset="0"/>
              <a:buChar char="•"/>
            </a:pPr>
            <a:r>
              <a:rPr lang="en-US" dirty="0"/>
              <a:t>To tighten the security when using the Internet as a conduit (a pipe or passage through which</a:t>
            </a:r>
            <a:r>
              <a:rPr lang="en-US" baseline="0" dirty="0"/>
              <a:t> water, gas passes)</a:t>
            </a:r>
            <a:r>
              <a:rPr lang="en-US" dirty="0"/>
              <a:t>, many companies use a software technology called virtual private networking (VPN). VPN technology creates a secure, tamper-resistant data tunnel between two points on the Internet, so that sensitive information can be exchanged securely, as in Figure 13.3. </a:t>
            </a:r>
          </a:p>
          <a:p>
            <a:pPr marL="171450" indent="-171450">
              <a:buFont typeface="Arial" panose="020B0604020202020204" pitchFamily="34" charset="0"/>
              <a:buChar char="•"/>
            </a:pPr>
            <a:r>
              <a:rPr lang="en-US" dirty="0"/>
              <a:t>A VPN allows an employee who is working outside of the company's main building to connect to any of the internal network resources, just as if he or she were in the building</a:t>
            </a:r>
          </a:p>
        </p:txBody>
      </p:sp>
      <p:sp>
        <p:nvSpPr>
          <p:cNvPr id="4" name="Slide Number Placeholder 3"/>
          <p:cNvSpPr>
            <a:spLocks noGrp="1"/>
          </p:cNvSpPr>
          <p:nvPr>
            <p:ph type="sldNum" sz="quarter" idx="10"/>
          </p:nvPr>
        </p:nvSpPr>
        <p:spPr/>
        <p:txBody>
          <a:bodyPr/>
          <a:lstStyle/>
          <a:p>
            <a:fld id="{E376C27E-1E82-479A-99F2-BEB202CCAE81}" type="slidenum">
              <a:rPr lang="en-US" smtClean="0"/>
              <a:t>7</a:t>
            </a:fld>
            <a:endParaRPr lang="en-US"/>
          </a:p>
        </p:txBody>
      </p:sp>
    </p:spTree>
    <p:extLst>
      <p:ext uri="{BB962C8B-B14F-4D97-AF65-F5344CB8AC3E}">
        <p14:creationId xmlns:p14="http://schemas.microsoft.com/office/powerpoint/2010/main" val="3704350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 satellite is a transmitter/receiver unit that orbits the Earth, more than 22,000 miles up. </a:t>
            </a:r>
          </a:p>
          <a:p>
            <a:pPr marL="171450" indent="-171450">
              <a:buFont typeface="Arial" panose="020B0604020202020204" pitchFamily="34" charset="0"/>
              <a:buChar char="•"/>
            </a:pPr>
            <a:r>
              <a:rPr lang="en-US" dirty="0"/>
              <a:t>Satellites are in geosynchronous orbit (that is, their orbit is synchronized with the Earth's orbit), so they do not appear to change in position compared to any location on Earth. A satellite contains transponders, which are two-way radios that communicate with stations on the ground. Satellites are used to quickly send information between two points on Earth that are physically separated by a great distance. </a:t>
            </a:r>
          </a:p>
          <a:p>
            <a:pPr marL="171450" indent="-171450">
              <a:buFont typeface="Arial" panose="020B0604020202020204" pitchFamily="34" charset="0"/>
              <a:buChar char="•"/>
            </a:pPr>
            <a:r>
              <a:rPr lang="en-US" dirty="0"/>
              <a:t>For example, when the Olympics are held in one country, satellites are used to broadcast the video of each competition nearly instantly to every other country. Satellites are also used for services like satellite radio (Sirius/XM, for example) and satellite TV broadcasts such as DirecTV and Dish Network (see Figure 13.4). </a:t>
            </a:r>
          </a:p>
          <a:p>
            <a:pPr marL="171450" indent="-171450">
              <a:buFont typeface="Arial" panose="020B0604020202020204" pitchFamily="34" charset="0"/>
              <a:buChar char="•"/>
            </a:pPr>
            <a:r>
              <a:rPr lang="en-US" dirty="0"/>
              <a:t>Some Internet services also use satellites to provide Internet access to areas where other high-speed connection technologies are not available. </a:t>
            </a:r>
          </a:p>
        </p:txBody>
      </p:sp>
      <p:sp>
        <p:nvSpPr>
          <p:cNvPr id="4" name="Slide Number Placeholder 3"/>
          <p:cNvSpPr>
            <a:spLocks noGrp="1"/>
          </p:cNvSpPr>
          <p:nvPr>
            <p:ph type="sldNum" sz="quarter" idx="10"/>
          </p:nvPr>
        </p:nvSpPr>
        <p:spPr/>
        <p:txBody>
          <a:bodyPr/>
          <a:lstStyle/>
          <a:p>
            <a:fld id="{E376C27E-1E82-479A-99F2-BEB202CCAE81}" type="slidenum">
              <a:rPr lang="en-US" smtClean="0"/>
              <a:t>8</a:t>
            </a:fld>
            <a:endParaRPr lang="en-US"/>
          </a:p>
        </p:txBody>
      </p:sp>
    </p:spTree>
    <p:extLst>
      <p:ext uri="{BB962C8B-B14F-4D97-AF65-F5344CB8AC3E}">
        <p14:creationId xmlns:p14="http://schemas.microsoft.com/office/powerpoint/2010/main" val="17461427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Cellular telephone companies have their own data networks, using a combination of satellites, cables, and on-ground towers with transmitters and receivers on them. </a:t>
            </a:r>
          </a:p>
          <a:p>
            <a:pPr marL="171450" indent="-171450">
              <a:buFont typeface="Arial" panose="020B0604020202020204" pitchFamily="34" charset="0"/>
              <a:buChar char="•"/>
            </a:pPr>
            <a:r>
              <a:rPr lang="en-US" dirty="0"/>
              <a:t>Calls connect to the cell tower that is closest to the phone's current location, and that cell tower then taps into the larger telecommunications network via satellites and cables. </a:t>
            </a:r>
          </a:p>
          <a:p>
            <a:pPr marL="171450" indent="-171450">
              <a:buFont typeface="Arial" panose="020B0604020202020204" pitchFamily="34" charset="0"/>
              <a:buChar char="•"/>
            </a:pPr>
            <a:r>
              <a:rPr lang="en-US" b="1" dirty="0"/>
              <a:t>smartphone </a:t>
            </a:r>
            <a:r>
              <a:rPr lang="en-US" dirty="0"/>
              <a:t>A cellular phone that includes computer applications and Internet access capability. </a:t>
            </a:r>
          </a:p>
          <a:p>
            <a:pPr marL="171450" indent="-171450">
              <a:buFont typeface="Arial" panose="020B0604020202020204" pitchFamily="34" charset="0"/>
              <a:buChar char="•"/>
            </a:pPr>
            <a:r>
              <a:rPr lang="en-US" b="1" dirty="0"/>
              <a:t>tether</a:t>
            </a:r>
            <a:r>
              <a:rPr lang="en-US" dirty="0"/>
              <a:t> To connect a smartphone to a computer so that the computer can use the smartphone's Internet access. </a:t>
            </a:r>
          </a:p>
          <a:p>
            <a:pPr marL="171450" indent="-171450">
              <a:buFont typeface="Arial" panose="020B0604020202020204" pitchFamily="34" charset="0"/>
              <a:buChar char="•"/>
            </a:pPr>
            <a:r>
              <a:rPr lang="en-US" dirty="0"/>
              <a:t>Some cell phone networks can also be used to access the Internet (see Figure 13.5). You can access the Internet on a smartphone (a cell phone that includes computer functionality), and you can tether (connect) a smartphone to a computer and use the phone as a modem to allow the computer Internet access. </a:t>
            </a:r>
          </a:p>
        </p:txBody>
      </p:sp>
      <p:sp>
        <p:nvSpPr>
          <p:cNvPr id="4" name="Slide Number Placeholder 3"/>
          <p:cNvSpPr>
            <a:spLocks noGrp="1"/>
          </p:cNvSpPr>
          <p:nvPr>
            <p:ph type="sldNum" sz="quarter" idx="10"/>
          </p:nvPr>
        </p:nvSpPr>
        <p:spPr/>
        <p:txBody>
          <a:bodyPr/>
          <a:lstStyle/>
          <a:p>
            <a:fld id="{E376C27E-1E82-479A-99F2-BEB202CCAE81}" type="slidenum">
              <a:rPr lang="en-US" smtClean="0"/>
              <a:t>9</a:t>
            </a:fld>
            <a:endParaRPr lang="en-US"/>
          </a:p>
        </p:txBody>
      </p:sp>
    </p:spTree>
    <p:extLst>
      <p:ext uri="{BB962C8B-B14F-4D97-AF65-F5344CB8AC3E}">
        <p14:creationId xmlns:p14="http://schemas.microsoft.com/office/powerpoint/2010/main" val="3170466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t>10</a:t>
            </a:fld>
            <a:endParaRPr lang="en-US"/>
          </a:p>
        </p:txBody>
      </p:sp>
    </p:spTree>
    <p:extLst>
      <p:ext uri="{BB962C8B-B14F-4D97-AF65-F5344CB8AC3E}">
        <p14:creationId xmlns:p14="http://schemas.microsoft.com/office/powerpoint/2010/main" val="26739411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en-US"/>
              <a:t>Click to edit Master title style</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3E5A74E0-990B-4BB8-81E3-BF9FB0433BA3}" type="datetime1">
              <a:rPr lang="en-US" smtClean="0"/>
              <a:t>2020-12-10</a:t>
            </a:fld>
            <a:endParaRPr lang="en-US" dirty="0"/>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en-US" dirty="0"/>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71766878-3199-4EAB-94E7-2D6D11070E14}" type="slidenum">
              <a:rPr lang="en-US" dirty="0"/>
              <a:pPr/>
              <a:t>‹#›</a:t>
            </a:fld>
            <a:endParaRPr lang="en-US" dirty="0"/>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60418" y="0"/>
            <a:ext cx="1936623" cy="801494"/>
          </a:xfrm>
          <a:prstGeom prst="rect">
            <a:avLst/>
          </a:prstGeom>
        </p:spPr>
      </p:pic>
    </p:spTree>
  </p:cSld>
  <p:clrMapOvr>
    <a:masterClrMapping/>
  </p:clrMapOvr>
  <p:transition spd="slow" advTm="37046">
    <p:randomBar dir="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337B23E-1D86-41A0-B18A-36FEC0F35BD9}" type="datetime1">
              <a:rPr lang="en-US" smtClean="0"/>
              <a:t>2020-12-10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transition spd="slow" advTm="37046">
    <p:randomBar dir="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E7D3C1F-64FD-44DA-98F9-E7E643E118E3}" type="datetime1">
              <a:rPr lang="en-US" smtClean="0"/>
              <a:t>2020-12-10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transition spd="slow" advTm="37046">
    <p:randomBar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9308989-BBCF-4069-B02C-2115FBFDF931}" type="datetime1">
              <a:rPr lang="en-US" smtClean="0"/>
              <a:t>2020-12-10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transition spd="slow" advTm="37046">
    <p:randomBar dir="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6904FC0B-DA04-41CC-B81B-14A0E60E1FB3}" type="datetime1">
              <a:rPr lang="en-US" smtClean="0"/>
              <a:t>2020-12-10</a:t>
            </a:fld>
            <a:endParaRPr lang="en-US" dirty="0"/>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71766878-3199-4EAB-94E7-2D6D11070E14}" type="slidenum">
              <a:rPr lang="en-US" dirty="0"/>
              <a:pPr/>
              <a:t>‹#›</a:t>
            </a:fld>
            <a:endParaRPr lang="en-US" dirty="0"/>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84071" y="-29099"/>
            <a:ext cx="2204729" cy="912452"/>
          </a:xfrm>
          <a:prstGeom prst="rect">
            <a:avLst/>
          </a:prstGeom>
        </p:spPr>
      </p:pic>
    </p:spTree>
  </p:cSld>
  <p:clrMapOvr>
    <a:overrideClrMapping bg1="dk1" tx1="lt1" bg2="dk2" tx2="lt2" accent1="accent1" accent2="accent2" accent3="accent3" accent4="accent4" accent5="accent5" accent6="accent6" hlink="hlink" folHlink="folHlink"/>
  </p:clrMapOvr>
  <p:transition spd="slow" advTm="37046">
    <p:randomBar dir="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4FB8031-19B7-4B66-ACB2-C13ED13AF18F}" type="datetime1">
              <a:rPr lang="en-US" smtClean="0"/>
              <a:t>2020-12-10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transition spd="slow" advTm="37046">
    <p:randomBar dir="vert"/>
  </p:transition>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57300" y="2909102"/>
            <a:ext cx="4800600" cy="29963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33864" y="2909102"/>
            <a:ext cx="4800600" cy="29963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22971A8-BAEE-435C-B2C7-59C44D75AC38}" type="datetime1">
              <a:rPr lang="en-US" smtClean="0"/>
              <a:t>2020-12-10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transition spd="slow" advTm="37046">
    <p:randomBar dir="vert"/>
  </p:transition>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F7BAE4A-46E8-4C08-AEFD-12A164198185}" type="datetime1">
              <a:rPr lang="en-US" smtClean="0"/>
              <a:t>2020-12-10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transition spd="slow" advTm="37046">
    <p:randomBar dir="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15EE63-3248-4C70-8D6A-CACEFEA64A64}" type="datetime1">
              <a:rPr lang="en-US" smtClean="0"/>
              <a:t>2020-12-10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transition spd="slow" advTm="37046">
    <p:randomBar dir="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en-US"/>
              <a:t>Click to edit Master title style</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65051" y="6375679"/>
            <a:ext cx="1233355" cy="348462"/>
          </a:xfrm>
        </p:spPr>
        <p:txBody>
          <a:bodyPr/>
          <a:lstStyle/>
          <a:p>
            <a:fld id="{4E56DFF0-2B57-48C8-A1B8-F4CC295C8CDC}" type="datetime1">
              <a:rPr lang="en-US" smtClean="0"/>
              <a:t>2020-12-10</a:t>
            </a:fld>
            <a:endParaRPr lang="en-US" dirty="0"/>
          </a:p>
        </p:txBody>
      </p:sp>
      <p:sp>
        <p:nvSpPr>
          <p:cNvPr id="6" name="Footer Placeholder 5"/>
          <p:cNvSpPr>
            <a:spLocks noGrp="1"/>
          </p:cNvSpPr>
          <p:nvPr>
            <p:ph type="ftr" sz="quarter" idx="11"/>
          </p:nvPr>
        </p:nvSpPr>
        <p:spPr>
          <a:xfrm>
            <a:off x="2103620" y="6375679"/>
            <a:ext cx="3482179" cy="345796"/>
          </a:xfrm>
        </p:spPr>
        <p:txBody>
          <a:bodyPr/>
          <a:lstStyle/>
          <a:p>
            <a:endParaRPr lang="en-US" dirty="0"/>
          </a:p>
        </p:txBody>
      </p:sp>
      <p:sp>
        <p:nvSpPr>
          <p:cNvPr id="7" name="Slide Number Placeholder 6"/>
          <p:cNvSpPr>
            <a:spLocks noGrp="1"/>
          </p:cNvSpPr>
          <p:nvPr>
            <p:ph type="sldNum" sz="quarter" idx="12"/>
          </p:nvPr>
        </p:nvSpPr>
        <p:spPr>
          <a:xfrm>
            <a:off x="5691014" y="6375679"/>
            <a:ext cx="1232456" cy="345796"/>
          </a:xfrm>
        </p:spPr>
        <p:txBody>
          <a:bodyPr/>
          <a:lstStyle/>
          <a:p>
            <a:fld id="{71766878-3199-4EAB-94E7-2D6D11070E14}" type="slidenum">
              <a:rPr lang="en-US" dirty="0"/>
              <a:t>‹#›</a:t>
            </a:fld>
            <a:endParaRPr lang="en-US" dirty="0"/>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84071" y="-29099"/>
            <a:ext cx="2204729" cy="912452"/>
          </a:xfrm>
          <a:prstGeom prst="rect">
            <a:avLst/>
          </a:prstGeom>
        </p:spPr>
      </p:pic>
    </p:spTree>
  </p:cSld>
  <p:clrMapOvr>
    <a:masterClrMapping/>
  </p:clrMapOvr>
  <p:transition spd="slow" advTm="37046">
    <p:randomBar dir="vert"/>
  </p:transition>
  <p:extLst>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en-US"/>
              <a:t>Click to edit Master title style</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65950" y="6375679"/>
            <a:ext cx="1232456" cy="348462"/>
          </a:xfrm>
        </p:spPr>
        <p:txBody>
          <a:bodyPr/>
          <a:lstStyle/>
          <a:p>
            <a:fld id="{849CD6EB-1176-4E46-A1A2-5B151355167C}" type="datetime1">
              <a:rPr lang="en-US" smtClean="0"/>
              <a:t>2020-12-10</a:t>
            </a:fld>
            <a:endParaRPr lang="en-US" dirty="0"/>
          </a:p>
        </p:txBody>
      </p:sp>
      <p:sp>
        <p:nvSpPr>
          <p:cNvPr id="6" name="Footer Placeholder 5"/>
          <p:cNvSpPr>
            <a:spLocks noGrp="1"/>
          </p:cNvSpPr>
          <p:nvPr>
            <p:ph type="ftr" sz="quarter" idx="11"/>
          </p:nvPr>
        </p:nvSpPr>
        <p:spPr>
          <a:xfrm>
            <a:off x="2103621" y="6375679"/>
            <a:ext cx="3482178" cy="345796"/>
          </a:xfrm>
        </p:spPr>
        <p:txBody>
          <a:bodyPr/>
          <a:lstStyle/>
          <a:p>
            <a:endParaRPr lang="en-US" dirty="0"/>
          </a:p>
        </p:txBody>
      </p:sp>
      <p:sp>
        <p:nvSpPr>
          <p:cNvPr id="7" name="Slide Number Placeholder 6"/>
          <p:cNvSpPr>
            <a:spLocks noGrp="1"/>
          </p:cNvSpPr>
          <p:nvPr>
            <p:ph type="sldNum" sz="quarter" idx="12"/>
          </p:nvPr>
        </p:nvSpPr>
        <p:spPr>
          <a:xfrm>
            <a:off x="5687568" y="6375679"/>
            <a:ext cx="1234440" cy="345796"/>
          </a:xfrm>
        </p:spPr>
        <p:txBody>
          <a:bodyPr/>
          <a:lstStyle/>
          <a:p>
            <a:fld id="{71766878-3199-4EAB-94E7-2D6D11070E14}" type="slidenum">
              <a:rPr lang="en-US" dirty="0"/>
              <a:t>‹#›</a:t>
            </a:fld>
            <a:endParaRPr lang="en-US" dirty="0"/>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84071" y="-29099"/>
            <a:ext cx="2204729" cy="912452"/>
          </a:xfrm>
          <a:prstGeom prst="rect">
            <a:avLst/>
          </a:prstGeom>
        </p:spPr>
      </p:pic>
    </p:spTree>
  </p:cSld>
  <p:clrMapOvr>
    <a:masterClrMapping/>
  </p:clrMapOvr>
  <p:transition spd="slow" advTm="37046">
    <p:randomBar dir="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1C480E98-E9E8-4BBC-95ED-96A8780B0DE3}" type="datetime1">
              <a:rPr lang="en-US" smtClean="0"/>
              <a:t>2020-12-10</a:t>
            </a:fld>
            <a:endParaRPr lang="en-US" dirty="0"/>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en-US" dirty="0"/>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71766878-3199-4EAB-94E7-2D6D11070E14}" type="slidenum">
              <a:rPr lang="en-US" dirty="0"/>
              <a:pPr/>
              <a:t>‹#›</a:t>
            </a:fld>
            <a:endParaRPr lang="en-US" dirty="0"/>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9" name="Picture 8"/>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0019118" y="-12700"/>
            <a:ext cx="1936623" cy="801494"/>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advTm="37046">
    <p:randomBar dir="vert"/>
  </p:transition>
  <p:hf hdr="0" ftr="0" dt="0"/>
  <p:txStyles>
    <p:titleStyle>
      <a:lvl1pPr algn="l" defTabSz="914400" rtl="0" eaLnBrk="1" latinLnBrk="0" hangingPunct="1">
        <a:lnSpc>
          <a:spcPct val="90000"/>
        </a:lnSpc>
        <a:spcBef>
          <a:spcPct val="0"/>
        </a:spcBef>
        <a:buNone/>
        <a:defRPr sz="5100" b="0" i="0" u="none"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b="0" i="0" u="none"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6.gif"/></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9.gif"/></Relationships>
</file>

<file path=ppt/slides/_rels/slide14.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26.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16.gif"/></Relationships>
</file>

<file path=ppt/slides/_rels/slide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image" Target="../media/image8.gif"/></Relationships>
</file>

<file path=ppt/slides/_rels/slide33.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wma"/><Relationship Id="rId1" Type="http://schemas.microsoft.com/office/2007/relationships/media" Target="../media/media1.wma"/><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12.gif"/></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wma"/><Relationship Id="rId1" Type="http://schemas.microsoft.com/office/2007/relationships/media" Target="../media/media1.wma"/><Relationship Id="rId5" Type="http://schemas.openxmlformats.org/officeDocument/2006/relationships/image" Target="../media/image35.png"/><Relationship Id="rId4" Type="http://schemas.openxmlformats.org/officeDocument/2006/relationships/image" Target="../media/image12.gif"/></Relationships>
</file>

<file path=ppt/slides/_rels/slide36.xml.rels><?xml version="1.0" encoding="UTF-8" standalone="yes"?>
<Relationships xmlns="http://schemas.openxmlformats.org/package/2006/relationships"><Relationship Id="rId2" Type="http://schemas.openxmlformats.org/officeDocument/2006/relationships/image" Target="../media/image28.gi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8.gi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gif"/></Relationships>
</file>

<file path=ppt/slides/_rels/slide4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gif"/></Relationships>
</file>

<file path=ppt/slides/_rels/slide6.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p:cNvSpPr>
            <a:spLocks noGrp="1" noChangeArrowheads="1"/>
          </p:cNvSpPr>
          <p:nvPr>
            <p:ph type="subTitle" idx="1"/>
          </p:nvPr>
        </p:nvSpPr>
        <p:spPr/>
        <p:txBody>
          <a:bodyPr/>
          <a:lstStyle/>
          <a:p>
            <a:pPr eaLnBrk="1" hangingPunct="1"/>
            <a:r>
              <a:rPr lang="en-US" altLang="en-US" b="1" dirty="0">
                <a:solidFill>
                  <a:schemeClr val="bg1"/>
                </a:solidFill>
                <a:ea typeface="ＭＳ Ｐゴシック" panose="020B0600070205080204" pitchFamily="34" charset="-128"/>
              </a:rPr>
              <a:t>Instructor: &lt;</a:t>
            </a:r>
            <a:r>
              <a:rPr lang="en-US" altLang="en-US" b="1" dirty="0" err="1">
                <a:solidFill>
                  <a:schemeClr val="bg1"/>
                </a:solidFill>
                <a:ea typeface="ＭＳ Ｐゴシック" panose="020B0600070205080204" pitchFamily="34" charset="-128"/>
              </a:rPr>
              <a:t>Daw</a:t>
            </a:r>
            <a:r>
              <a:rPr lang="en-US" altLang="en-US" b="1" dirty="0">
                <a:solidFill>
                  <a:schemeClr val="bg1"/>
                </a:solidFill>
                <a:ea typeface="ＭＳ Ｐゴシック" panose="020B0600070205080204" pitchFamily="34" charset="-128"/>
              </a:rPr>
              <a:t> </a:t>
            </a:r>
            <a:r>
              <a:rPr lang="en-US" altLang="en-US" b="1" dirty="0" err="1">
                <a:solidFill>
                  <a:schemeClr val="bg1"/>
                </a:solidFill>
                <a:ea typeface="ＭＳ Ｐゴシック" panose="020B0600070205080204" pitchFamily="34" charset="-128"/>
              </a:rPr>
              <a:t>Khin</a:t>
            </a:r>
            <a:r>
              <a:rPr lang="en-US" altLang="en-US" b="1" dirty="0">
                <a:solidFill>
                  <a:schemeClr val="bg1"/>
                </a:solidFill>
                <a:ea typeface="ＭＳ Ｐゴシック" panose="020B0600070205080204" pitchFamily="34" charset="-128"/>
              </a:rPr>
              <a:t> </a:t>
            </a:r>
            <a:r>
              <a:rPr lang="en-US" altLang="en-US" b="1" dirty="0" err="1">
                <a:solidFill>
                  <a:schemeClr val="bg1"/>
                </a:solidFill>
                <a:ea typeface="ＭＳ Ｐゴシック" panose="020B0600070205080204" pitchFamily="34" charset="-128"/>
              </a:rPr>
              <a:t>Myat</a:t>
            </a:r>
            <a:r>
              <a:rPr lang="en-US" altLang="en-US" b="1" dirty="0">
                <a:solidFill>
                  <a:schemeClr val="bg1"/>
                </a:solidFill>
                <a:ea typeface="ＭＳ Ｐゴシック" panose="020B0600070205080204" pitchFamily="34" charset="-128"/>
              </a:rPr>
              <a:t> Thu&gt;</a:t>
            </a:r>
          </a:p>
        </p:txBody>
      </p:sp>
      <p:sp>
        <p:nvSpPr>
          <p:cNvPr id="3" name="Title 2"/>
          <p:cNvSpPr>
            <a:spLocks noGrp="1"/>
          </p:cNvSpPr>
          <p:nvPr>
            <p:ph type="ctrTitle"/>
          </p:nvPr>
        </p:nvSpPr>
        <p:spPr>
          <a:xfrm>
            <a:off x="3630706" y="1411940"/>
            <a:ext cx="5190564" cy="3920071"/>
          </a:xfrm>
        </p:spPr>
        <p:txBody>
          <a:bodyPr/>
          <a:lstStyle/>
          <a:p>
            <a:r>
              <a:rPr lang="en-US" sz="4000" b="1" dirty="0">
                <a:solidFill>
                  <a:schemeClr val="tx1"/>
                </a:solidFill>
              </a:rPr>
              <a:t>Chapter 13: Networking and Internet Basics</a:t>
            </a:r>
          </a:p>
        </p:txBody>
      </p:sp>
      <p:sp>
        <p:nvSpPr>
          <p:cNvPr id="2" name="Slide Number Placeholder 1"/>
          <p:cNvSpPr>
            <a:spLocks noGrp="1"/>
          </p:cNvSpPr>
          <p:nvPr>
            <p:ph type="sldNum" sz="quarter" idx="12"/>
          </p:nvPr>
        </p:nvSpPr>
        <p:spPr/>
        <p:txBody>
          <a:bodyPr/>
          <a:lstStyle/>
          <a:p>
            <a:fld id="{71766878-3199-4EAB-94E7-2D6D11070E14}" type="slidenum">
              <a:rPr lang="en-US" smtClean="0"/>
              <a:pPr/>
              <a:t>1</a:t>
            </a:fld>
            <a:endParaRPr lang="en-US" dirty="0"/>
          </a:p>
        </p:txBody>
      </p:sp>
    </p:spTree>
    <p:extLst>
      <p:ext uri="{BB962C8B-B14F-4D97-AF65-F5344CB8AC3E}">
        <p14:creationId xmlns:p14="http://schemas.microsoft.com/office/powerpoint/2010/main" val="982924307"/>
      </p:ext>
    </p:extLst>
  </p:cSld>
  <p:clrMapOvr>
    <a:masterClrMapping/>
  </p:clrMapOvr>
  <p:transition spd="slow" advTm="37046">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7366" y="475149"/>
            <a:ext cx="10178322" cy="1492132"/>
          </a:xfrm>
        </p:spPr>
        <p:txBody>
          <a:bodyPr/>
          <a:lstStyle/>
          <a:p>
            <a:r>
              <a:rPr lang="en-US" dirty="0"/>
              <a:t>Ways of Classifying Networks</a:t>
            </a:r>
          </a:p>
        </p:txBody>
      </p:sp>
      <p:sp>
        <p:nvSpPr>
          <p:cNvPr id="3" name="Content Placeholder 2"/>
          <p:cNvSpPr>
            <a:spLocks noGrp="1"/>
          </p:cNvSpPr>
          <p:nvPr>
            <p:ph idx="1"/>
          </p:nvPr>
        </p:nvSpPr>
        <p:spPr>
          <a:xfrm>
            <a:off x="4027640" y="1933363"/>
            <a:ext cx="8672360" cy="4479714"/>
          </a:xfrm>
        </p:spPr>
        <p:txBody>
          <a:bodyPr/>
          <a:lstStyle/>
          <a:p>
            <a:pPr>
              <a:lnSpc>
                <a:spcPct val="150000"/>
              </a:lnSpc>
            </a:pPr>
            <a:r>
              <a:rPr lang="en-US" dirty="0"/>
              <a:t>Geographical Range</a:t>
            </a:r>
          </a:p>
          <a:p>
            <a:pPr>
              <a:lnSpc>
                <a:spcPct val="150000"/>
              </a:lnSpc>
            </a:pPr>
            <a:r>
              <a:rPr lang="en-US" dirty="0"/>
              <a:t>Peer-to-Peer and Client/Server</a:t>
            </a:r>
          </a:p>
          <a:p>
            <a:pPr>
              <a:lnSpc>
                <a:spcPct val="150000"/>
              </a:lnSpc>
            </a:pPr>
            <a:r>
              <a:rPr lang="en-US" dirty="0"/>
              <a:t>Intranets and Extranets</a:t>
            </a:r>
          </a:p>
          <a:p>
            <a:pPr>
              <a:lnSpc>
                <a:spcPct val="150000"/>
              </a:lnSpc>
            </a:pPr>
            <a:r>
              <a:rPr lang="en-US" dirty="0"/>
              <a:t>Ethernet</a:t>
            </a:r>
          </a:p>
          <a:p>
            <a:pPr>
              <a:lnSpc>
                <a:spcPct val="150000"/>
              </a:lnSpc>
            </a:pPr>
            <a:r>
              <a:rPr lang="en-US" dirty="0"/>
              <a:t>Wireless Technologies</a:t>
            </a:r>
          </a:p>
          <a:p>
            <a:pPr>
              <a:lnSpc>
                <a:spcPct val="150000"/>
              </a:lnSpc>
            </a:pPr>
            <a:endParaRPr lang="en-US" dirty="0"/>
          </a:p>
        </p:txBody>
      </p:sp>
      <p:pic>
        <p:nvPicPr>
          <p:cNvPr id="5" name="Picture 4">
            <a:extLst>
              <a:ext uri="{FF2B5EF4-FFF2-40B4-BE49-F238E27FC236}">
                <a16:creationId xmlns:a16="http://schemas.microsoft.com/office/drawing/2014/main" id="{C155D919-DD1D-C940-AB92-F7569C7D2B1C}"/>
              </a:ext>
            </a:extLst>
          </p:cNvPr>
          <p:cNvPicPr>
            <a:picLocks noChangeAspect="1"/>
          </p:cNvPicPr>
          <p:nvPr/>
        </p:nvPicPr>
        <p:blipFill>
          <a:blip r:embed="rId3"/>
          <a:stretch>
            <a:fillRect/>
          </a:stretch>
        </p:blipFill>
        <p:spPr>
          <a:xfrm>
            <a:off x="721549" y="1234103"/>
            <a:ext cx="3451909" cy="5623897"/>
          </a:xfrm>
          <a:prstGeom prst="rect">
            <a:avLst/>
          </a:prstGeom>
        </p:spPr>
      </p:pic>
      <p:sp>
        <p:nvSpPr>
          <p:cNvPr id="4" name="Slide Number Placeholder 3"/>
          <p:cNvSpPr>
            <a:spLocks noGrp="1"/>
          </p:cNvSpPr>
          <p:nvPr>
            <p:ph type="sldNum" sz="quarter" idx="12"/>
          </p:nvPr>
        </p:nvSpPr>
        <p:spPr/>
        <p:txBody>
          <a:bodyPr/>
          <a:lstStyle/>
          <a:p>
            <a:fld id="{71766878-3199-4EAB-94E7-2D6D11070E14}" type="slidenum">
              <a:rPr lang="en-US" smtClean="0"/>
              <a:t>10</a:t>
            </a:fld>
            <a:endParaRPr lang="en-US" dirty="0"/>
          </a:p>
        </p:txBody>
      </p:sp>
    </p:spTree>
    <p:extLst>
      <p:ext uri="{BB962C8B-B14F-4D97-AF65-F5344CB8AC3E}">
        <p14:creationId xmlns:p14="http://schemas.microsoft.com/office/powerpoint/2010/main" val="767653704"/>
      </p:ext>
    </p:extLst>
  </p:cSld>
  <p:clrMapOvr>
    <a:masterClrMapping/>
  </p:clrMapOvr>
  <p:transition spd="slow" advTm="37046">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Scale>
                                      <p:cBhvr>
                                        <p:cTn id="7" dur="1000" decel="50000" fill="hold">
                                          <p:stCondLst>
                                            <p:cond delay="0"/>
                                          </p:stCondLst>
                                        </p:cTn>
                                        <p:tgtEl>
                                          <p:spTgt spid="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5"/>
                                        </p:tgtEl>
                                        <p:attrNameLst>
                                          <p:attrName>ppt_x</p:attrName>
                                          <p:attrName>ppt_y</p:attrName>
                                        </p:attrNameLst>
                                      </p:cBhvr>
                                    </p:animMotion>
                                    <p:animEffect transition="in" filter="fade">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23" presetClass="entr" presetSubtype="16"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fltVal val="0"/>
                                          </p:val>
                                        </p:tav>
                                        <p:tav tm="100000">
                                          <p:val>
                                            <p:strVal val="#ppt_w"/>
                                          </p:val>
                                        </p:tav>
                                      </p:tavLst>
                                    </p:anim>
                                    <p:anim calcmode="lin" valueType="num">
                                      <p:cBhvr>
                                        <p:cTn id="15"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56" presetClass="entr" presetSubtype="0" fill="hold" grpId="0" nodeType="clickEffect">
                                  <p:stCondLst>
                                    <p:cond delay="0"/>
                                  </p:stCondLst>
                                  <p:iterate type="lt">
                                    <p:tmPct val="10000"/>
                                  </p:iterate>
                                  <p:childTnLst>
                                    <p:set>
                                      <p:cBhvr>
                                        <p:cTn id="19" dur="1" fill="hold">
                                          <p:stCondLst>
                                            <p:cond delay="0"/>
                                          </p:stCondLst>
                                        </p:cTn>
                                        <p:tgtEl>
                                          <p:spTgt spid="3">
                                            <p:txEl>
                                              <p:pRg st="0" end="0"/>
                                            </p:txEl>
                                          </p:spTgt>
                                        </p:tgtEl>
                                        <p:attrNameLst>
                                          <p:attrName>style.visibility</p:attrName>
                                        </p:attrNameLst>
                                      </p:cBhvr>
                                      <p:to>
                                        <p:strVal val="visible"/>
                                      </p:to>
                                    </p:set>
                                    <p:anim by="(-#ppt_w*2)" calcmode="lin" valueType="num">
                                      <p:cBhvr rctx="PPT">
                                        <p:cTn id="20" dur="250" autoRev="1" fill="hold">
                                          <p:stCondLst>
                                            <p:cond delay="0"/>
                                          </p:stCondLst>
                                        </p:cTn>
                                        <p:tgtEl>
                                          <p:spTgt spid="3">
                                            <p:txEl>
                                              <p:pRg st="0" end="0"/>
                                            </p:txEl>
                                          </p:spTgt>
                                        </p:tgtEl>
                                        <p:attrNameLst>
                                          <p:attrName>ppt_w</p:attrName>
                                        </p:attrNameLst>
                                      </p:cBhvr>
                                    </p:anim>
                                    <p:anim by="(#ppt_w*0.50)" calcmode="lin" valueType="num">
                                      <p:cBhvr>
                                        <p:cTn id="21" dur="250" decel="50000" autoRev="1" fill="hold">
                                          <p:stCondLst>
                                            <p:cond delay="0"/>
                                          </p:stCondLst>
                                        </p:cTn>
                                        <p:tgtEl>
                                          <p:spTgt spid="3">
                                            <p:txEl>
                                              <p:pRg st="0" end="0"/>
                                            </p:txEl>
                                          </p:spTgt>
                                        </p:tgtEl>
                                        <p:attrNameLst>
                                          <p:attrName>ppt_x</p:attrName>
                                        </p:attrNameLst>
                                      </p:cBhvr>
                                    </p:anim>
                                    <p:anim from="(-#ppt_h/2)" to="(#ppt_y)" calcmode="lin" valueType="num">
                                      <p:cBhvr>
                                        <p:cTn id="22" dur="500" fill="hold">
                                          <p:stCondLst>
                                            <p:cond delay="0"/>
                                          </p:stCondLst>
                                        </p:cTn>
                                        <p:tgtEl>
                                          <p:spTgt spid="3">
                                            <p:txEl>
                                              <p:pRg st="0" end="0"/>
                                            </p:txEl>
                                          </p:spTgt>
                                        </p:tgtEl>
                                        <p:attrNameLst>
                                          <p:attrName>ppt_y</p:attrName>
                                        </p:attrNameLst>
                                      </p:cBhvr>
                                    </p:anim>
                                    <p:animRot by="21600000">
                                      <p:cBhvr>
                                        <p:cTn id="23" dur="500" fill="hold">
                                          <p:stCondLst>
                                            <p:cond delay="0"/>
                                          </p:stCondLst>
                                        </p:cTn>
                                        <p:tgtEl>
                                          <p:spTgt spid="3">
                                            <p:txEl>
                                              <p:pRg st="0" end="0"/>
                                            </p:txEl>
                                          </p:spTgt>
                                        </p:tgtEl>
                                        <p:attrNameLst>
                                          <p:attrName>r</p:attrName>
                                        </p:attrNameLst>
                                      </p:cBhvr>
                                    </p:animRot>
                                  </p:childTnLst>
                                </p:cTn>
                              </p:par>
                            </p:childTnLst>
                          </p:cTn>
                        </p:par>
                      </p:childTnLst>
                    </p:cTn>
                  </p:par>
                  <p:par>
                    <p:cTn id="24" fill="hold">
                      <p:stCondLst>
                        <p:cond delay="indefinite"/>
                      </p:stCondLst>
                      <p:childTnLst>
                        <p:par>
                          <p:cTn id="25" fill="hold">
                            <p:stCondLst>
                              <p:cond delay="0"/>
                            </p:stCondLst>
                            <p:childTnLst>
                              <p:par>
                                <p:cTn id="26" presetID="56" presetClass="entr" presetSubtype="0" fill="hold" grpId="0" nodeType="clickEffect">
                                  <p:stCondLst>
                                    <p:cond delay="0"/>
                                  </p:stCondLst>
                                  <p:iterate type="lt">
                                    <p:tmPct val="10000"/>
                                  </p:iterate>
                                  <p:childTnLst>
                                    <p:set>
                                      <p:cBhvr>
                                        <p:cTn id="27" dur="1" fill="hold">
                                          <p:stCondLst>
                                            <p:cond delay="0"/>
                                          </p:stCondLst>
                                        </p:cTn>
                                        <p:tgtEl>
                                          <p:spTgt spid="3">
                                            <p:txEl>
                                              <p:pRg st="1" end="1"/>
                                            </p:txEl>
                                          </p:spTgt>
                                        </p:tgtEl>
                                        <p:attrNameLst>
                                          <p:attrName>style.visibility</p:attrName>
                                        </p:attrNameLst>
                                      </p:cBhvr>
                                      <p:to>
                                        <p:strVal val="visible"/>
                                      </p:to>
                                    </p:set>
                                    <p:anim by="(-#ppt_w*2)" calcmode="lin" valueType="num">
                                      <p:cBhvr rctx="PPT">
                                        <p:cTn id="28" dur="250" autoRev="1" fill="hold">
                                          <p:stCondLst>
                                            <p:cond delay="0"/>
                                          </p:stCondLst>
                                        </p:cTn>
                                        <p:tgtEl>
                                          <p:spTgt spid="3">
                                            <p:txEl>
                                              <p:pRg st="1" end="1"/>
                                            </p:txEl>
                                          </p:spTgt>
                                        </p:tgtEl>
                                        <p:attrNameLst>
                                          <p:attrName>ppt_w</p:attrName>
                                        </p:attrNameLst>
                                      </p:cBhvr>
                                    </p:anim>
                                    <p:anim by="(#ppt_w*0.50)" calcmode="lin" valueType="num">
                                      <p:cBhvr>
                                        <p:cTn id="29" dur="250" decel="50000" autoRev="1" fill="hold">
                                          <p:stCondLst>
                                            <p:cond delay="0"/>
                                          </p:stCondLst>
                                        </p:cTn>
                                        <p:tgtEl>
                                          <p:spTgt spid="3">
                                            <p:txEl>
                                              <p:pRg st="1" end="1"/>
                                            </p:txEl>
                                          </p:spTgt>
                                        </p:tgtEl>
                                        <p:attrNameLst>
                                          <p:attrName>ppt_x</p:attrName>
                                        </p:attrNameLst>
                                      </p:cBhvr>
                                    </p:anim>
                                    <p:anim from="(-#ppt_h/2)" to="(#ppt_y)" calcmode="lin" valueType="num">
                                      <p:cBhvr>
                                        <p:cTn id="30" dur="500" fill="hold">
                                          <p:stCondLst>
                                            <p:cond delay="0"/>
                                          </p:stCondLst>
                                        </p:cTn>
                                        <p:tgtEl>
                                          <p:spTgt spid="3">
                                            <p:txEl>
                                              <p:pRg st="1" end="1"/>
                                            </p:txEl>
                                          </p:spTgt>
                                        </p:tgtEl>
                                        <p:attrNameLst>
                                          <p:attrName>ppt_y</p:attrName>
                                        </p:attrNameLst>
                                      </p:cBhvr>
                                    </p:anim>
                                    <p:animRot by="21600000">
                                      <p:cBhvr>
                                        <p:cTn id="31" dur="500" fill="hold">
                                          <p:stCondLst>
                                            <p:cond delay="0"/>
                                          </p:stCondLst>
                                        </p:cTn>
                                        <p:tgtEl>
                                          <p:spTgt spid="3">
                                            <p:txEl>
                                              <p:pRg st="1" end="1"/>
                                            </p:txEl>
                                          </p:spTgt>
                                        </p:tgtEl>
                                        <p:attrNameLst>
                                          <p:attrName>r</p:attrName>
                                        </p:attrNameLst>
                                      </p:cBhvr>
                                    </p:animRot>
                                  </p:childTnLst>
                                </p:cTn>
                              </p:par>
                            </p:childTnLst>
                          </p:cTn>
                        </p:par>
                      </p:childTnLst>
                    </p:cTn>
                  </p:par>
                  <p:par>
                    <p:cTn id="32" fill="hold">
                      <p:stCondLst>
                        <p:cond delay="indefinite"/>
                      </p:stCondLst>
                      <p:childTnLst>
                        <p:par>
                          <p:cTn id="33" fill="hold">
                            <p:stCondLst>
                              <p:cond delay="0"/>
                            </p:stCondLst>
                            <p:childTnLst>
                              <p:par>
                                <p:cTn id="34" presetID="56" presetClass="entr" presetSubtype="0" fill="hold" grpId="0" nodeType="clickEffect">
                                  <p:stCondLst>
                                    <p:cond delay="0"/>
                                  </p:stCondLst>
                                  <p:iterate type="lt">
                                    <p:tmPct val="10000"/>
                                  </p:iterate>
                                  <p:childTnLst>
                                    <p:set>
                                      <p:cBhvr>
                                        <p:cTn id="35" dur="1" fill="hold">
                                          <p:stCondLst>
                                            <p:cond delay="0"/>
                                          </p:stCondLst>
                                        </p:cTn>
                                        <p:tgtEl>
                                          <p:spTgt spid="3">
                                            <p:txEl>
                                              <p:pRg st="2" end="2"/>
                                            </p:txEl>
                                          </p:spTgt>
                                        </p:tgtEl>
                                        <p:attrNameLst>
                                          <p:attrName>style.visibility</p:attrName>
                                        </p:attrNameLst>
                                      </p:cBhvr>
                                      <p:to>
                                        <p:strVal val="visible"/>
                                      </p:to>
                                    </p:set>
                                    <p:anim by="(-#ppt_w*2)" calcmode="lin" valueType="num">
                                      <p:cBhvr rctx="PPT">
                                        <p:cTn id="36" dur="250" autoRev="1" fill="hold">
                                          <p:stCondLst>
                                            <p:cond delay="0"/>
                                          </p:stCondLst>
                                        </p:cTn>
                                        <p:tgtEl>
                                          <p:spTgt spid="3">
                                            <p:txEl>
                                              <p:pRg st="2" end="2"/>
                                            </p:txEl>
                                          </p:spTgt>
                                        </p:tgtEl>
                                        <p:attrNameLst>
                                          <p:attrName>ppt_w</p:attrName>
                                        </p:attrNameLst>
                                      </p:cBhvr>
                                    </p:anim>
                                    <p:anim by="(#ppt_w*0.50)" calcmode="lin" valueType="num">
                                      <p:cBhvr>
                                        <p:cTn id="37" dur="250" decel="50000" autoRev="1" fill="hold">
                                          <p:stCondLst>
                                            <p:cond delay="0"/>
                                          </p:stCondLst>
                                        </p:cTn>
                                        <p:tgtEl>
                                          <p:spTgt spid="3">
                                            <p:txEl>
                                              <p:pRg st="2" end="2"/>
                                            </p:txEl>
                                          </p:spTgt>
                                        </p:tgtEl>
                                        <p:attrNameLst>
                                          <p:attrName>ppt_x</p:attrName>
                                        </p:attrNameLst>
                                      </p:cBhvr>
                                    </p:anim>
                                    <p:anim from="(-#ppt_h/2)" to="(#ppt_y)" calcmode="lin" valueType="num">
                                      <p:cBhvr>
                                        <p:cTn id="38" dur="500" fill="hold">
                                          <p:stCondLst>
                                            <p:cond delay="0"/>
                                          </p:stCondLst>
                                        </p:cTn>
                                        <p:tgtEl>
                                          <p:spTgt spid="3">
                                            <p:txEl>
                                              <p:pRg st="2" end="2"/>
                                            </p:txEl>
                                          </p:spTgt>
                                        </p:tgtEl>
                                        <p:attrNameLst>
                                          <p:attrName>ppt_y</p:attrName>
                                        </p:attrNameLst>
                                      </p:cBhvr>
                                    </p:anim>
                                    <p:animRot by="21600000">
                                      <p:cBhvr>
                                        <p:cTn id="39" dur="500" fill="hold">
                                          <p:stCondLst>
                                            <p:cond delay="0"/>
                                          </p:stCondLst>
                                        </p:cTn>
                                        <p:tgtEl>
                                          <p:spTgt spid="3">
                                            <p:txEl>
                                              <p:pRg st="2" end="2"/>
                                            </p:txEl>
                                          </p:spTgt>
                                        </p:tgtEl>
                                        <p:attrNameLst>
                                          <p:attrName>r</p:attrName>
                                        </p:attrNameLst>
                                      </p:cBhvr>
                                    </p:animRot>
                                  </p:childTnLst>
                                </p:cTn>
                              </p:par>
                            </p:childTnLst>
                          </p:cTn>
                        </p:par>
                      </p:childTnLst>
                    </p:cTn>
                  </p:par>
                  <p:par>
                    <p:cTn id="40" fill="hold">
                      <p:stCondLst>
                        <p:cond delay="indefinite"/>
                      </p:stCondLst>
                      <p:childTnLst>
                        <p:par>
                          <p:cTn id="41" fill="hold">
                            <p:stCondLst>
                              <p:cond delay="0"/>
                            </p:stCondLst>
                            <p:childTnLst>
                              <p:par>
                                <p:cTn id="42" presetID="56" presetClass="entr" presetSubtype="0" fill="hold" grpId="0" nodeType="clickEffect">
                                  <p:stCondLst>
                                    <p:cond delay="0"/>
                                  </p:stCondLst>
                                  <p:iterate type="lt">
                                    <p:tmPct val="10000"/>
                                  </p:iterate>
                                  <p:childTnLst>
                                    <p:set>
                                      <p:cBhvr>
                                        <p:cTn id="43" dur="1" fill="hold">
                                          <p:stCondLst>
                                            <p:cond delay="0"/>
                                          </p:stCondLst>
                                        </p:cTn>
                                        <p:tgtEl>
                                          <p:spTgt spid="3">
                                            <p:txEl>
                                              <p:pRg st="3" end="3"/>
                                            </p:txEl>
                                          </p:spTgt>
                                        </p:tgtEl>
                                        <p:attrNameLst>
                                          <p:attrName>style.visibility</p:attrName>
                                        </p:attrNameLst>
                                      </p:cBhvr>
                                      <p:to>
                                        <p:strVal val="visible"/>
                                      </p:to>
                                    </p:set>
                                    <p:anim by="(-#ppt_w*2)" calcmode="lin" valueType="num">
                                      <p:cBhvr rctx="PPT">
                                        <p:cTn id="44" dur="250" autoRev="1" fill="hold">
                                          <p:stCondLst>
                                            <p:cond delay="0"/>
                                          </p:stCondLst>
                                        </p:cTn>
                                        <p:tgtEl>
                                          <p:spTgt spid="3">
                                            <p:txEl>
                                              <p:pRg st="3" end="3"/>
                                            </p:txEl>
                                          </p:spTgt>
                                        </p:tgtEl>
                                        <p:attrNameLst>
                                          <p:attrName>ppt_w</p:attrName>
                                        </p:attrNameLst>
                                      </p:cBhvr>
                                    </p:anim>
                                    <p:anim by="(#ppt_w*0.50)" calcmode="lin" valueType="num">
                                      <p:cBhvr>
                                        <p:cTn id="45" dur="250" decel="50000" autoRev="1" fill="hold">
                                          <p:stCondLst>
                                            <p:cond delay="0"/>
                                          </p:stCondLst>
                                        </p:cTn>
                                        <p:tgtEl>
                                          <p:spTgt spid="3">
                                            <p:txEl>
                                              <p:pRg st="3" end="3"/>
                                            </p:txEl>
                                          </p:spTgt>
                                        </p:tgtEl>
                                        <p:attrNameLst>
                                          <p:attrName>ppt_x</p:attrName>
                                        </p:attrNameLst>
                                      </p:cBhvr>
                                    </p:anim>
                                    <p:anim from="(-#ppt_h/2)" to="(#ppt_y)" calcmode="lin" valueType="num">
                                      <p:cBhvr>
                                        <p:cTn id="46" dur="500" fill="hold">
                                          <p:stCondLst>
                                            <p:cond delay="0"/>
                                          </p:stCondLst>
                                        </p:cTn>
                                        <p:tgtEl>
                                          <p:spTgt spid="3">
                                            <p:txEl>
                                              <p:pRg st="3" end="3"/>
                                            </p:txEl>
                                          </p:spTgt>
                                        </p:tgtEl>
                                        <p:attrNameLst>
                                          <p:attrName>ppt_y</p:attrName>
                                        </p:attrNameLst>
                                      </p:cBhvr>
                                    </p:anim>
                                    <p:animRot by="21600000">
                                      <p:cBhvr>
                                        <p:cTn id="47" dur="500" fill="hold">
                                          <p:stCondLst>
                                            <p:cond delay="0"/>
                                          </p:stCondLst>
                                        </p:cTn>
                                        <p:tgtEl>
                                          <p:spTgt spid="3">
                                            <p:txEl>
                                              <p:pRg st="3" end="3"/>
                                            </p:txEl>
                                          </p:spTgt>
                                        </p:tgtEl>
                                        <p:attrNameLst>
                                          <p:attrName>r</p:attrName>
                                        </p:attrNameLst>
                                      </p:cBhvr>
                                    </p:animRot>
                                  </p:childTnLst>
                                </p:cTn>
                              </p:par>
                            </p:childTnLst>
                          </p:cTn>
                        </p:par>
                      </p:childTnLst>
                    </p:cTn>
                  </p:par>
                  <p:par>
                    <p:cTn id="48" fill="hold">
                      <p:stCondLst>
                        <p:cond delay="indefinite"/>
                      </p:stCondLst>
                      <p:childTnLst>
                        <p:par>
                          <p:cTn id="49" fill="hold">
                            <p:stCondLst>
                              <p:cond delay="0"/>
                            </p:stCondLst>
                            <p:childTnLst>
                              <p:par>
                                <p:cTn id="50" presetID="56" presetClass="entr" presetSubtype="0" fill="hold" grpId="0" nodeType="clickEffect">
                                  <p:stCondLst>
                                    <p:cond delay="0"/>
                                  </p:stCondLst>
                                  <p:iterate type="lt">
                                    <p:tmPct val="10000"/>
                                  </p:iterate>
                                  <p:childTnLst>
                                    <p:set>
                                      <p:cBhvr>
                                        <p:cTn id="51" dur="1" fill="hold">
                                          <p:stCondLst>
                                            <p:cond delay="0"/>
                                          </p:stCondLst>
                                        </p:cTn>
                                        <p:tgtEl>
                                          <p:spTgt spid="3">
                                            <p:txEl>
                                              <p:pRg st="4" end="4"/>
                                            </p:txEl>
                                          </p:spTgt>
                                        </p:tgtEl>
                                        <p:attrNameLst>
                                          <p:attrName>style.visibility</p:attrName>
                                        </p:attrNameLst>
                                      </p:cBhvr>
                                      <p:to>
                                        <p:strVal val="visible"/>
                                      </p:to>
                                    </p:set>
                                    <p:anim by="(-#ppt_w*2)" calcmode="lin" valueType="num">
                                      <p:cBhvr rctx="PPT">
                                        <p:cTn id="52" dur="250" autoRev="1" fill="hold">
                                          <p:stCondLst>
                                            <p:cond delay="0"/>
                                          </p:stCondLst>
                                        </p:cTn>
                                        <p:tgtEl>
                                          <p:spTgt spid="3">
                                            <p:txEl>
                                              <p:pRg st="4" end="4"/>
                                            </p:txEl>
                                          </p:spTgt>
                                        </p:tgtEl>
                                        <p:attrNameLst>
                                          <p:attrName>ppt_w</p:attrName>
                                        </p:attrNameLst>
                                      </p:cBhvr>
                                    </p:anim>
                                    <p:anim by="(#ppt_w*0.50)" calcmode="lin" valueType="num">
                                      <p:cBhvr>
                                        <p:cTn id="53" dur="250" decel="50000" autoRev="1" fill="hold">
                                          <p:stCondLst>
                                            <p:cond delay="0"/>
                                          </p:stCondLst>
                                        </p:cTn>
                                        <p:tgtEl>
                                          <p:spTgt spid="3">
                                            <p:txEl>
                                              <p:pRg st="4" end="4"/>
                                            </p:txEl>
                                          </p:spTgt>
                                        </p:tgtEl>
                                        <p:attrNameLst>
                                          <p:attrName>ppt_x</p:attrName>
                                        </p:attrNameLst>
                                      </p:cBhvr>
                                    </p:anim>
                                    <p:anim from="(-#ppt_h/2)" to="(#ppt_y)" calcmode="lin" valueType="num">
                                      <p:cBhvr>
                                        <p:cTn id="54" dur="500" fill="hold">
                                          <p:stCondLst>
                                            <p:cond delay="0"/>
                                          </p:stCondLst>
                                        </p:cTn>
                                        <p:tgtEl>
                                          <p:spTgt spid="3">
                                            <p:txEl>
                                              <p:pRg st="4" end="4"/>
                                            </p:txEl>
                                          </p:spTgt>
                                        </p:tgtEl>
                                        <p:attrNameLst>
                                          <p:attrName>ppt_y</p:attrName>
                                        </p:attrNameLst>
                                      </p:cBhvr>
                                    </p:anim>
                                    <p:animRot by="21600000">
                                      <p:cBhvr>
                                        <p:cTn id="55" dur="500" fill="hold">
                                          <p:stCondLst>
                                            <p:cond delay="0"/>
                                          </p:stCondLst>
                                        </p:cTn>
                                        <p:tgtEl>
                                          <p:spTgt spid="3">
                                            <p:txEl>
                                              <p:pRg st="4" end="4"/>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06972" y="236611"/>
            <a:ext cx="10178322" cy="1492132"/>
          </a:xfrm>
        </p:spPr>
        <p:txBody>
          <a:bodyPr/>
          <a:lstStyle/>
          <a:p>
            <a:r>
              <a:rPr lang="en-US" dirty="0"/>
              <a:t>Geographical Range</a:t>
            </a:r>
          </a:p>
        </p:txBody>
      </p:sp>
      <p:sp>
        <p:nvSpPr>
          <p:cNvPr id="3" name="Content Placeholder 2"/>
          <p:cNvSpPr>
            <a:spLocks noGrp="1"/>
          </p:cNvSpPr>
          <p:nvPr>
            <p:ph idx="1"/>
          </p:nvPr>
        </p:nvSpPr>
        <p:spPr>
          <a:xfrm>
            <a:off x="2862471" y="1126437"/>
            <a:ext cx="9064486" cy="3048000"/>
          </a:xfrm>
        </p:spPr>
        <p:txBody>
          <a:bodyPr>
            <a:normAutofit fontScale="92500" lnSpcReduction="20000"/>
          </a:bodyPr>
          <a:lstStyle/>
          <a:p>
            <a:r>
              <a:rPr lang="en-US" dirty="0"/>
              <a:t>Personal area network: single user</a:t>
            </a:r>
          </a:p>
          <a:p>
            <a:r>
              <a:rPr lang="en-US" dirty="0"/>
              <a:t>Local area network: in the same building or campus or a group of adjacent buildings</a:t>
            </a:r>
          </a:p>
          <a:p>
            <a:pPr marL="0" indent="0">
              <a:buNone/>
            </a:pPr>
            <a:r>
              <a:rPr lang="en-US" dirty="0"/>
              <a:t>		      : key characteristic is that it is contained within a relatively small      		        area.</a:t>
            </a:r>
          </a:p>
          <a:p>
            <a:r>
              <a:rPr lang="en-US" dirty="0"/>
              <a:t>Metropolitan area network: in the same city or town.</a:t>
            </a:r>
          </a:p>
          <a:p>
            <a:r>
              <a:rPr lang="en-US" dirty="0"/>
              <a:t>Wide area network: geographically dispersed network,  at least two LANs connected 		       together. </a:t>
            </a:r>
          </a:p>
          <a:p>
            <a:pPr marL="0" indent="0">
              <a:buNone/>
            </a:pPr>
            <a:r>
              <a:rPr lang="en-US" dirty="0"/>
              <a:t>		    : Not managed by a single organization.</a:t>
            </a:r>
          </a:p>
          <a:p>
            <a:pPr marL="0" indent="0">
              <a:buNone/>
            </a:pPr>
            <a:r>
              <a:rPr lang="en-US" dirty="0"/>
              <a:t>		    : Internet is a form of global WAN.</a:t>
            </a:r>
          </a:p>
        </p:txBody>
      </p:sp>
      <p:pic>
        <p:nvPicPr>
          <p:cNvPr id="5" name="Picture 4"/>
          <p:cNvPicPr>
            <a:picLocks noChangeAspect="1"/>
          </p:cNvPicPr>
          <p:nvPr/>
        </p:nvPicPr>
        <p:blipFill>
          <a:blip r:embed="rId3"/>
          <a:stretch>
            <a:fillRect/>
          </a:stretch>
        </p:blipFill>
        <p:spPr>
          <a:xfrm>
            <a:off x="3195069" y="4081671"/>
            <a:ext cx="6926584" cy="2776329"/>
          </a:xfrm>
          <a:prstGeom prst="rect">
            <a:avLst/>
          </a:prstGeom>
        </p:spPr>
      </p:pic>
      <p:pic>
        <p:nvPicPr>
          <p:cNvPr id="6" name="Picture 5">
            <a:extLst>
              <a:ext uri="{FF2B5EF4-FFF2-40B4-BE49-F238E27FC236}">
                <a16:creationId xmlns:a16="http://schemas.microsoft.com/office/drawing/2014/main" id="{5326CDA6-7971-3D40-9C42-397148A2D59D}"/>
              </a:ext>
            </a:extLst>
          </p:cNvPr>
          <p:cNvPicPr>
            <a:picLocks noChangeAspect="1"/>
          </p:cNvPicPr>
          <p:nvPr/>
        </p:nvPicPr>
        <p:blipFill>
          <a:blip r:embed="rId4"/>
          <a:stretch>
            <a:fillRect/>
          </a:stretch>
        </p:blipFill>
        <p:spPr>
          <a:xfrm>
            <a:off x="71983" y="846681"/>
            <a:ext cx="3592690" cy="6104085"/>
          </a:xfrm>
          <a:prstGeom prst="rect">
            <a:avLst/>
          </a:prstGeom>
        </p:spPr>
      </p:pic>
      <p:sp>
        <p:nvSpPr>
          <p:cNvPr id="4" name="Slide Number Placeholder 3"/>
          <p:cNvSpPr>
            <a:spLocks noGrp="1"/>
          </p:cNvSpPr>
          <p:nvPr>
            <p:ph type="sldNum" sz="quarter" idx="12"/>
          </p:nvPr>
        </p:nvSpPr>
        <p:spPr/>
        <p:txBody>
          <a:bodyPr/>
          <a:lstStyle/>
          <a:p>
            <a:fld id="{71766878-3199-4EAB-94E7-2D6D11070E14}" type="slidenum">
              <a:rPr lang="en-US" smtClean="0"/>
              <a:t>11</a:t>
            </a:fld>
            <a:endParaRPr lang="en-US" dirty="0"/>
          </a:p>
        </p:txBody>
      </p:sp>
    </p:spTree>
    <p:extLst>
      <p:ext uri="{BB962C8B-B14F-4D97-AF65-F5344CB8AC3E}">
        <p14:creationId xmlns:p14="http://schemas.microsoft.com/office/powerpoint/2010/main" val="2066435932"/>
      </p:ext>
    </p:extLst>
  </p:cSld>
  <p:clrMapOvr>
    <a:masterClrMapping/>
  </p:clrMapOvr>
  <p:transition spd="slow" advTm="37046">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0-#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5"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1000" fill="hold"/>
                                        <p:tgtEl>
                                          <p:spTgt spid="6"/>
                                        </p:tgtEl>
                                        <p:attrNameLst>
                                          <p:attrName>ppt_w</p:attrName>
                                        </p:attrNameLst>
                                      </p:cBhvr>
                                      <p:tavLst>
                                        <p:tav tm="0">
                                          <p:val>
                                            <p:strVal val="#ppt_w*0.70"/>
                                          </p:val>
                                        </p:tav>
                                        <p:tav tm="100000">
                                          <p:val>
                                            <p:strVal val="#ppt_w"/>
                                          </p:val>
                                        </p:tav>
                                      </p:tavLst>
                                    </p:anim>
                                    <p:anim calcmode="lin" valueType="num">
                                      <p:cBhvr>
                                        <p:cTn id="14" dur="1000" fill="hold"/>
                                        <p:tgtEl>
                                          <p:spTgt spid="6"/>
                                        </p:tgtEl>
                                        <p:attrNameLst>
                                          <p:attrName>ppt_h</p:attrName>
                                        </p:attrNameLst>
                                      </p:cBhvr>
                                      <p:tavLst>
                                        <p:tav tm="0">
                                          <p:val>
                                            <p:strVal val="#ppt_h"/>
                                          </p:val>
                                        </p:tav>
                                        <p:tav tm="100000">
                                          <p:val>
                                            <p:strVal val="#ppt_h"/>
                                          </p:val>
                                        </p:tav>
                                      </p:tavLst>
                                    </p:anim>
                                    <p:animEffect transition="in" filter="fade">
                                      <p:cBhvr>
                                        <p:cTn id="15" dur="10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5" presetClass="entr" presetSubtype="10"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checkerboard(across)">
                                      <p:cBhvr>
                                        <p:cTn id="20" dur="10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41" presetClass="entr" presetSubtype="0" fill="hold" grpId="0" nodeType="clickEffect">
                                  <p:stCondLst>
                                    <p:cond delay="0"/>
                                  </p:stCondLst>
                                  <p:iterate type="lt">
                                    <p:tmPct val="10000"/>
                                  </p:iterate>
                                  <p:childTnLst>
                                    <p:set>
                                      <p:cBhvr>
                                        <p:cTn id="24" dur="1" fill="hold">
                                          <p:stCondLst>
                                            <p:cond delay="0"/>
                                          </p:stCondLst>
                                        </p:cTn>
                                        <p:tgtEl>
                                          <p:spTgt spid="3">
                                            <p:txEl>
                                              <p:pRg st="0" end="0"/>
                                            </p:txEl>
                                          </p:spTgt>
                                        </p:tgtEl>
                                        <p:attrNameLst>
                                          <p:attrName>style.visibility</p:attrName>
                                        </p:attrNameLst>
                                      </p:cBhvr>
                                      <p:to>
                                        <p:strVal val="visible"/>
                                      </p:to>
                                    </p:set>
                                    <p:anim calcmode="lin" valueType="num">
                                      <p:cBhvr>
                                        <p:cTn id="25"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6"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7"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8"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9" dur="500" tmFilter="0,0; .5, 1; 1, 1"/>
                                        <p:tgtEl>
                                          <p:spTgt spid="3">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41" presetClass="entr" presetSubtype="0" fill="hold" grpId="0" nodeType="clickEffect">
                                  <p:stCondLst>
                                    <p:cond delay="0"/>
                                  </p:stCondLst>
                                  <p:iterate type="lt">
                                    <p:tmPct val="10000"/>
                                  </p:iterate>
                                  <p:childTnLst>
                                    <p:set>
                                      <p:cBhvr>
                                        <p:cTn id="33" dur="1" fill="hold">
                                          <p:stCondLst>
                                            <p:cond delay="0"/>
                                          </p:stCondLst>
                                        </p:cTn>
                                        <p:tgtEl>
                                          <p:spTgt spid="3">
                                            <p:txEl>
                                              <p:pRg st="1" end="1"/>
                                            </p:txEl>
                                          </p:spTgt>
                                        </p:tgtEl>
                                        <p:attrNameLst>
                                          <p:attrName>style.visibility</p:attrName>
                                        </p:attrNameLst>
                                      </p:cBhvr>
                                      <p:to>
                                        <p:strVal val="visible"/>
                                      </p:to>
                                    </p:set>
                                    <p:anim calcmode="lin" valueType="num">
                                      <p:cBhvr>
                                        <p:cTn id="34"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35"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36"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7"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8" dur="500" tmFilter="0,0; .5, 1; 1, 1"/>
                                        <p:tgtEl>
                                          <p:spTgt spid="3">
                                            <p:txEl>
                                              <p:pRg st="1" end="1"/>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41" presetClass="entr" presetSubtype="0" fill="hold" grpId="0" nodeType="clickEffect">
                                  <p:stCondLst>
                                    <p:cond delay="0"/>
                                  </p:stCondLst>
                                  <p:iterate type="lt">
                                    <p:tmPct val="10000"/>
                                  </p:iterate>
                                  <p:childTnLst>
                                    <p:set>
                                      <p:cBhvr>
                                        <p:cTn id="42" dur="1" fill="hold">
                                          <p:stCondLst>
                                            <p:cond delay="0"/>
                                          </p:stCondLst>
                                        </p:cTn>
                                        <p:tgtEl>
                                          <p:spTgt spid="3">
                                            <p:txEl>
                                              <p:pRg st="2" end="2"/>
                                            </p:txEl>
                                          </p:spTgt>
                                        </p:tgtEl>
                                        <p:attrNameLst>
                                          <p:attrName>style.visibility</p:attrName>
                                        </p:attrNameLst>
                                      </p:cBhvr>
                                      <p:to>
                                        <p:strVal val="visible"/>
                                      </p:to>
                                    </p:set>
                                    <p:anim calcmode="lin" valueType="num">
                                      <p:cBhvr>
                                        <p:cTn id="43" dur="500" fill="hold"/>
                                        <p:tgtEl>
                                          <p:spTgt spid="3">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44" dur="500" fill="hold"/>
                                        <p:tgtEl>
                                          <p:spTgt spid="3">
                                            <p:txEl>
                                              <p:pRg st="2" end="2"/>
                                            </p:txEl>
                                          </p:spTgt>
                                        </p:tgtEl>
                                        <p:attrNameLst>
                                          <p:attrName>ppt_y</p:attrName>
                                        </p:attrNameLst>
                                      </p:cBhvr>
                                      <p:tavLst>
                                        <p:tav tm="0">
                                          <p:val>
                                            <p:strVal val="#ppt_y"/>
                                          </p:val>
                                        </p:tav>
                                        <p:tav tm="100000">
                                          <p:val>
                                            <p:strVal val="#ppt_y"/>
                                          </p:val>
                                        </p:tav>
                                      </p:tavLst>
                                    </p:anim>
                                    <p:anim calcmode="lin" valueType="num">
                                      <p:cBhvr>
                                        <p:cTn id="45" dur="500" fill="hold"/>
                                        <p:tgtEl>
                                          <p:spTgt spid="3">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6" dur="500" fill="hold"/>
                                        <p:tgtEl>
                                          <p:spTgt spid="3">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7" dur="500" tmFilter="0,0; .5, 1; 1, 1"/>
                                        <p:tgtEl>
                                          <p:spTgt spid="3">
                                            <p:txEl>
                                              <p:pRg st="2" end="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41" presetClass="entr" presetSubtype="0" fill="hold" grpId="0" nodeType="clickEffect">
                                  <p:stCondLst>
                                    <p:cond delay="0"/>
                                  </p:stCondLst>
                                  <p:iterate type="lt">
                                    <p:tmPct val="10000"/>
                                  </p:iterate>
                                  <p:childTnLst>
                                    <p:set>
                                      <p:cBhvr>
                                        <p:cTn id="51" dur="1" fill="hold">
                                          <p:stCondLst>
                                            <p:cond delay="0"/>
                                          </p:stCondLst>
                                        </p:cTn>
                                        <p:tgtEl>
                                          <p:spTgt spid="3">
                                            <p:txEl>
                                              <p:pRg st="3" end="3"/>
                                            </p:txEl>
                                          </p:spTgt>
                                        </p:tgtEl>
                                        <p:attrNameLst>
                                          <p:attrName>style.visibility</p:attrName>
                                        </p:attrNameLst>
                                      </p:cBhvr>
                                      <p:to>
                                        <p:strVal val="visible"/>
                                      </p:to>
                                    </p:set>
                                    <p:anim calcmode="lin" valueType="num">
                                      <p:cBhvr>
                                        <p:cTn id="52" dur="500" fill="hold"/>
                                        <p:tgtEl>
                                          <p:spTgt spid="3">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53" dur="500" fill="hold"/>
                                        <p:tgtEl>
                                          <p:spTgt spid="3">
                                            <p:txEl>
                                              <p:pRg st="3" end="3"/>
                                            </p:txEl>
                                          </p:spTgt>
                                        </p:tgtEl>
                                        <p:attrNameLst>
                                          <p:attrName>ppt_y</p:attrName>
                                        </p:attrNameLst>
                                      </p:cBhvr>
                                      <p:tavLst>
                                        <p:tav tm="0">
                                          <p:val>
                                            <p:strVal val="#ppt_y"/>
                                          </p:val>
                                        </p:tav>
                                        <p:tav tm="100000">
                                          <p:val>
                                            <p:strVal val="#ppt_y"/>
                                          </p:val>
                                        </p:tav>
                                      </p:tavLst>
                                    </p:anim>
                                    <p:anim calcmode="lin" valueType="num">
                                      <p:cBhvr>
                                        <p:cTn id="54" dur="500" fill="hold"/>
                                        <p:tgtEl>
                                          <p:spTgt spid="3">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55" dur="500" fill="hold"/>
                                        <p:tgtEl>
                                          <p:spTgt spid="3">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56" dur="500" tmFilter="0,0; .5, 1; 1, 1"/>
                                        <p:tgtEl>
                                          <p:spTgt spid="3">
                                            <p:txEl>
                                              <p:pRg st="3" end="3"/>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41" presetClass="entr" presetSubtype="0" fill="hold" grpId="0" nodeType="clickEffect">
                                  <p:stCondLst>
                                    <p:cond delay="0"/>
                                  </p:stCondLst>
                                  <p:iterate type="lt">
                                    <p:tmPct val="10000"/>
                                  </p:iterate>
                                  <p:childTnLst>
                                    <p:set>
                                      <p:cBhvr>
                                        <p:cTn id="60" dur="1" fill="hold">
                                          <p:stCondLst>
                                            <p:cond delay="0"/>
                                          </p:stCondLst>
                                        </p:cTn>
                                        <p:tgtEl>
                                          <p:spTgt spid="3">
                                            <p:txEl>
                                              <p:pRg st="4" end="4"/>
                                            </p:txEl>
                                          </p:spTgt>
                                        </p:tgtEl>
                                        <p:attrNameLst>
                                          <p:attrName>style.visibility</p:attrName>
                                        </p:attrNameLst>
                                      </p:cBhvr>
                                      <p:to>
                                        <p:strVal val="visible"/>
                                      </p:to>
                                    </p:set>
                                    <p:anim calcmode="lin" valueType="num">
                                      <p:cBhvr>
                                        <p:cTn id="61" dur="500" fill="hold"/>
                                        <p:tgtEl>
                                          <p:spTgt spid="3">
                                            <p:txEl>
                                              <p:pRg st="4" end="4"/>
                                            </p:txEl>
                                          </p:spTgt>
                                        </p:tgtEl>
                                        <p:attrNameLst>
                                          <p:attrName>ppt_x</p:attrName>
                                        </p:attrNameLst>
                                      </p:cBhvr>
                                      <p:tavLst>
                                        <p:tav tm="0">
                                          <p:val>
                                            <p:strVal val="#ppt_x"/>
                                          </p:val>
                                        </p:tav>
                                        <p:tav tm="50000">
                                          <p:val>
                                            <p:strVal val="#ppt_x+.1"/>
                                          </p:val>
                                        </p:tav>
                                        <p:tav tm="100000">
                                          <p:val>
                                            <p:strVal val="#ppt_x"/>
                                          </p:val>
                                        </p:tav>
                                      </p:tavLst>
                                    </p:anim>
                                    <p:anim calcmode="lin" valueType="num">
                                      <p:cBhvr>
                                        <p:cTn id="62" dur="500" fill="hold"/>
                                        <p:tgtEl>
                                          <p:spTgt spid="3">
                                            <p:txEl>
                                              <p:pRg st="4" end="4"/>
                                            </p:txEl>
                                          </p:spTgt>
                                        </p:tgtEl>
                                        <p:attrNameLst>
                                          <p:attrName>ppt_y</p:attrName>
                                        </p:attrNameLst>
                                      </p:cBhvr>
                                      <p:tavLst>
                                        <p:tav tm="0">
                                          <p:val>
                                            <p:strVal val="#ppt_y"/>
                                          </p:val>
                                        </p:tav>
                                        <p:tav tm="100000">
                                          <p:val>
                                            <p:strVal val="#ppt_y"/>
                                          </p:val>
                                        </p:tav>
                                      </p:tavLst>
                                    </p:anim>
                                    <p:anim calcmode="lin" valueType="num">
                                      <p:cBhvr>
                                        <p:cTn id="63" dur="500" fill="hold"/>
                                        <p:tgtEl>
                                          <p:spTgt spid="3">
                                            <p:txEl>
                                              <p:pRg st="4" end="4"/>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64" dur="500" fill="hold"/>
                                        <p:tgtEl>
                                          <p:spTgt spid="3">
                                            <p:txEl>
                                              <p:pRg st="4" end="4"/>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65" dur="500" tmFilter="0,0; .5, 1; 1, 1"/>
                                        <p:tgtEl>
                                          <p:spTgt spid="3">
                                            <p:txEl>
                                              <p:pRg st="4" end="4"/>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41" presetClass="entr" presetSubtype="0" fill="hold" grpId="0" nodeType="clickEffect">
                                  <p:stCondLst>
                                    <p:cond delay="0"/>
                                  </p:stCondLst>
                                  <p:iterate type="lt">
                                    <p:tmPct val="10000"/>
                                  </p:iterate>
                                  <p:childTnLst>
                                    <p:set>
                                      <p:cBhvr>
                                        <p:cTn id="69" dur="1" fill="hold">
                                          <p:stCondLst>
                                            <p:cond delay="0"/>
                                          </p:stCondLst>
                                        </p:cTn>
                                        <p:tgtEl>
                                          <p:spTgt spid="3">
                                            <p:txEl>
                                              <p:pRg st="5" end="5"/>
                                            </p:txEl>
                                          </p:spTgt>
                                        </p:tgtEl>
                                        <p:attrNameLst>
                                          <p:attrName>style.visibility</p:attrName>
                                        </p:attrNameLst>
                                      </p:cBhvr>
                                      <p:to>
                                        <p:strVal val="visible"/>
                                      </p:to>
                                    </p:set>
                                    <p:anim calcmode="lin" valueType="num">
                                      <p:cBhvr>
                                        <p:cTn id="70" dur="500" fill="hold"/>
                                        <p:tgtEl>
                                          <p:spTgt spid="3">
                                            <p:txEl>
                                              <p:pRg st="5" end="5"/>
                                            </p:txEl>
                                          </p:spTgt>
                                        </p:tgtEl>
                                        <p:attrNameLst>
                                          <p:attrName>ppt_x</p:attrName>
                                        </p:attrNameLst>
                                      </p:cBhvr>
                                      <p:tavLst>
                                        <p:tav tm="0">
                                          <p:val>
                                            <p:strVal val="#ppt_x"/>
                                          </p:val>
                                        </p:tav>
                                        <p:tav tm="50000">
                                          <p:val>
                                            <p:strVal val="#ppt_x+.1"/>
                                          </p:val>
                                        </p:tav>
                                        <p:tav tm="100000">
                                          <p:val>
                                            <p:strVal val="#ppt_x"/>
                                          </p:val>
                                        </p:tav>
                                      </p:tavLst>
                                    </p:anim>
                                    <p:anim calcmode="lin" valueType="num">
                                      <p:cBhvr>
                                        <p:cTn id="71" dur="500" fill="hold"/>
                                        <p:tgtEl>
                                          <p:spTgt spid="3">
                                            <p:txEl>
                                              <p:pRg st="5" end="5"/>
                                            </p:txEl>
                                          </p:spTgt>
                                        </p:tgtEl>
                                        <p:attrNameLst>
                                          <p:attrName>ppt_y</p:attrName>
                                        </p:attrNameLst>
                                      </p:cBhvr>
                                      <p:tavLst>
                                        <p:tav tm="0">
                                          <p:val>
                                            <p:strVal val="#ppt_y"/>
                                          </p:val>
                                        </p:tav>
                                        <p:tav tm="100000">
                                          <p:val>
                                            <p:strVal val="#ppt_y"/>
                                          </p:val>
                                        </p:tav>
                                      </p:tavLst>
                                    </p:anim>
                                    <p:anim calcmode="lin" valueType="num">
                                      <p:cBhvr>
                                        <p:cTn id="72" dur="500" fill="hold"/>
                                        <p:tgtEl>
                                          <p:spTgt spid="3">
                                            <p:txEl>
                                              <p:pRg st="5" end="5"/>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73" dur="500" fill="hold"/>
                                        <p:tgtEl>
                                          <p:spTgt spid="3">
                                            <p:txEl>
                                              <p:pRg st="5" end="5"/>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74" dur="500" tmFilter="0,0; .5, 1; 1, 1"/>
                                        <p:tgtEl>
                                          <p:spTgt spid="3">
                                            <p:txEl>
                                              <p:pRg st="5" end="5"/>
                                            </p:txEl>
                                          </p:spTgt>
                                        </p:tgtEl>
                                      </p:cBhvr>
                                    </p:animEffect>
                                  </p:childTnLst>
                                </p:cTn>
                              </p:par>
                            </p:childTnLst>
                          </p:cTn>
                        </p:par>
                      </p:childTnLst>
                    </p:cTn>
                  </p:par>
                  <p:par>
                    <p:cTn id="75" fill="hold">
                      <p:stCondLst>
                        <p:cond delay="indefinite"/>
                      </p:stCondLst>
                      <p:childTnLst>
                        <p:par>
                          <p:cTn id="76" fill="hold">
                            <p:stCondLst>
                              <p:cond delay="0"/>
                            </p:stCondLst>
                            <p:childTnLst>
                              <p:par>
                                <p:cTn id="77" presetID="41" presetClass="entr" presetSubtype="0" fill="hold" grpId="0" nodeType="clickEffect">
                                  <p:stCondLst>
                                    <p:cond delay="0"/>
                                  </p:stCondLst>
                                  <p:iterate type="lt">
                                    <p:tmPct val="10000"/>
                                  </p:iterate>
                                  <p:childTnLst>
                                    <p:set>
                                      <p:cBhvr>
                                        <p:cTn id="78" dur="1" fill="hold">
                                          <p:stCondLst>
                                            <p:cond delay="0"/>
                                          </p:stCondLst>
                                        </p:cTn>
                                        <p:tgtEl>
                                          <p:spTgt spid="3">
                                            <p:txEl>
                                              <p:pRg st="6" end="6"/>
                                            </p:txEl>
                                          </p:spTgt>
                                        </p:tgtEl>
                                        <p:attrNameLst>
                                          <p:attrName>style.visibility</p:attrName>
                                        </p:attrNameLst>
                                      </p:cBhvr>
                                      <p:to>
                                        <p:strVal val="visible"/>
                                      </p:to>
                                    </p:set>
                                    <p:anim calcmode="lin" valueType="num">
                                      <p:cBhvr>
                                        <p:cTn id="79" dur="500" fill="hold"/>
                                        <p:tgtEl>
                                          <p:spTgt spid="3">
                                            <p:txEl>
                                              <p:pRg st="6" end="6"/>
                                            </p:txEl>
                                          </p:spTgt>
                                        </p:tgtEl>
                                        <p:attrNameLst>
                                          <p:attrName>ppt_x</p:attrName>
                                        </p:attrNameLst>
                                      </p:cBhvr>
                                      <p:tavLst>
                                        <p:tav tm="0">
                                          <p:val>
                                            <p:strVal val="#ppt_x"/>
                                          </p:val>
                                        </p:tav>
                                        <p:tav tm="50000">
                                          <p:val>
                                            <p:strVal val="#ppt_x+.1"/>
                                          </p:val>
                                        </p:tav>
                                        <p:tav tm="100000">
                                          <p:val>
                                            <p:strVal val="#ppt_x"/>
                                          </p:val>
                                        </p:tav>
                                      </p:tavLst>
                                    </p:anim>
                                    <p:anim calcmode="lin" valueType="num">
                                      <p:cBhvr>
                                        <p:cTn id="80" dur="500" fill="hold"/>
                                        <p:tgtEl>
                                          <p:spTgt spid="3">
                                            <p:txEl>
                                              <p:pRg st="6" end="6"/>
                                            </p:txEl>
                                          </p:spTgt>
                                        </p:tgtEl>
                                        <p:attrNameLst>
                                          <p:attrName>ppt_y</p:attrName>
                                        </p:attrNameLst>
                                      </p:cBhvr>
                                      <p:tavLst>
                                        <p:tav tm="0">
                                          <p:val>
                                            <p:strVal val="#ppt_y"/>
                                          </p:val>
                                        </p:tav>
                                        <p:tav tm="100000">
                                          <p:val>
                                            <p:strVal val="#ppt_y"/>
                                          </p:val>
                                        </p:tav>
                                      </p:tavLst>
                                    </p:anim>
                                    <p:anim calcmode="lin" valueType="num">
                                      <p:cBhvr>
                                        <p:cTn id="81" dur="500" fill="hold"/>
                                        <p:tgtEl>
                                          <p:spTgt spid="3">
                                            <p:txEl>
                                              <p:pRg st="6" end="6"/>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82" dur="500" fill="hold"/>
                                        <p:tgtEl>
                                          <p:spTgt spid="3">
                                            <p:txEl>
                                              <p:pRg st="6" end="6"/>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83" dur="500" tmFilter="0,0; .5, 1; 1, 1"/>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bg>
      <p:bgPr>
        <a:pattFill prst="pct5">
          <a:fgClr>
            <a:schemeClr val="bg2"/>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Peer to Peer Network</a:t>
            </a:r>
          </a:p>
        </p:txBody>
      </p:sp>
      <p:sp>
        <p:nvSpPr>
          <p:cNvPr id="3" name="Content Placeholder 2"/>
          <p:cNvSpPr>
            <a:spLocks noGrp="1"/>
          </p:cNvSpPr>
          <p:nvPr>
            <p:ph idx="1"/>
          </p:nvPr>
        </p:nvSpPr>
        <p:spPr>
          <a:xfrm>
            <a:off x="861391" y="1537253"/>
            <a:ext cx="6113626" cy="4856921"/>
          </a:xfrm>
        </p:spPr>
        <p:txBody>
          <a:bodyPr>
            <a:normAutofit/>
          </a:bodyPr>
          <a:lstStyle/>
          <a:p>
            <a:pPr algn="just"/>
            <a:r>
              <a:rPr lang="en-US" dirty="0"/>
              <a:t>To look at whether or not a server is involved in their management</a:t>
            </a:r>
          </a:p>
          <a:p>
            <a:pPr algn="just"/>
            <a:r>
              <a:rPr lang="en-US" dirty="0"/>
              <a:t>A server is a computer that is dedicated to providing network and sharing services to the other computers on the network </a:t>
            </a:r>
          </a:p>
          <a:p>
            <a:pPr algn="just"/>
            <a:r>
              <a:rPr lang="en-US" dirty="0"/>
              <a:t>Very small networks (10 computers or fewer) can get by without a server by operating as P2P also called workgroup </a:t>
            </a:r>
          </a:p>
          <a:p>
            <a:pPr algn="just"/>
            <a:r>
              <a:rPr lang="en-US" dirty="0"/>
              <a:t>A P2P network slows down each computer slightly because of the overhead involved in the network.</a:t>
            </a:r>
          </a:p>
          <a:p>
            <a:pPr algn="just"/>
            <a:r>
              <a:rPr lang="en-US" dirty="0"/>
              <a:t>Good for small groups of computers </a:t>
            </a:r>
          </a:p>
          <a:p>
            <a:pPr algn="just"/>
            <a:endParaRPr lang="en-US" dirty="0"/>
          </a:p>
        </p:txBody>
      </p:sp>
      <p:pic>
        <p:nvPicPr>
          <p:cNvPr id="4" name="Picture 3"/>
          <p:cNvPicPr>
            <a:picLocks noChangeAspect="1"/>
          </p:cNvPicPr>
          <p:nvPr/>
        </p:nvPicPr>
        <p:blipFill>
          <a:blip r:embed="rId3"/>
          <a:stretch>
            <a:fillRect/>
          </a:stretch>
        </p:blipFill>
        <p:spPr>
          <a:xfrm>
            <a:off x="6975017" y="3429000"/>
            <a:ext cx="4872426" cy="3440718"/>
          </a:xfrm>
          <a:prstGeom prst="rect">
            <a:avLst/>
          </a:prstGeom>
        </p:spPr>
      </p:pic>
      <p:pic>
        <p:nvPicPr>
          <p:cNvPr id="9" name="Picture 8">
            <a:extLst>
              <a:ext uri="{FF2B5EF4-FFF2-40B4-BE49-F238E27FC236}">
                <a16:creationId xmlns:a16="http://schemas.microsoft.com/office/drawing/2014/main" id="{8B03639B-A1B4-824C-A5A0-E044A6040158}"/>
              </a:ext>
            </a:extLst>
          </p:cNvPr>
          <p:cNvPicPr>
            <a:picLocks noChangeAspect="1"/>
          </p:cNvPicPr>
          <p:nvPr/>
        </p:nvPicPr>
        <p:blipFill>
          <a:blip r:embed="rId4"/>
          <a:stretch>
            <a:fillRect/>
          </a:stretch>
        </p:blipFill>
        <p:spPr>
          <a:xfrm>
            <a:off x="7794414" y="712491"/>
            <a:ext cx="2364961" cy="2716509"/>
          </a:xfrm>
          <a:prstGeom prst="rect">
            <a:avLst/>
          </a:prstGeom>
        </p:spPr>
      </p:pic>
      <p:sp>
        <p:nvSpPr>
          <p:cNvPr id="5" name="Slide Number Placeholder 4"/>
          <p:cNvSpPr>
            <a:spLocks noGrp="1"/>
          </p:cNvSpPr>
          <p:nvPr>
            <p:ph type="sldNum" sz="quarter" idx="12"/>
          </p:nvPr>
        </p:nvSpPr>
        <p:spPr/>
        <p:txBody>
          <a:bodyPr/>
          <a:lstStyle/>
          <a:p>
            <a:fld id="{71766878-3199-4EAB-94E7-2D6D11070E14}" type="slidenum">
              <a:rPr lang="en-US" smtClean="0"/>
              <a:t>12</a:t>
            </a:fld>
            <a:endParaRPr lang="en-US" dirty="0"/>
          </a:p>
        </p:txBody>
      </p:sp>
    </p:spTree>
    <p:extLst>
      <p:ext uri="{BB962C8B-B14F-4D97-AF65-F5344CB8AC3E}">
        <p14:creationId xmlns:p14="http://schemas.microsoft.com/office/powerpoint/2010/main" val="91889973"/>
      </p:ext>
    </p:extLst>
  </p:cSld>
  <p:clrMapOvr>
    <a:masterClrMapping/>
  </p:clrMapOvr>
  <p:transition spd="slow" advTm="37046">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p:tgtEl>
                                          <p:spTgt spid="2"/>
                                        </p:tgtEl>
                                        <p:attrNameLst>
                                          <p:attrName>ppt_y</p:attrName>
                                        </p:attrNameLst>
                                      </p:cBhvr>
                                      <p:tavLst>
                                        <p:tav tm="0">
                                          <p:val>
                                            <p:strVal val="#ppt_y-#ppt_h*1.125000"/>
                                          </p:val>
                                        </p:tav>
                                        <p:tav tm="100000">
                                          <p:val>
                                            <p:strVal val="#ppt_y"/>
                                          </p:val>
                                        </p:tav>
                                      </p:tavLst>
                                    </p:anim>
                                    <p:animEffect transition="in" filter="wipe(down)">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linds(horizontal)">
                                      <p:cBhvr>
                                        <p:cTn id="18" dur="10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56" presetClass="entr" presetSubtype="0" fill="hold" grpId="0" nodeType="clickEffect">
                                  <p:stCondLst>
                                    <p:cond delay="0"/>
                                  </p:stCondLst>
                                  <p:iterate type="lt">
                                    <p:tmPct val="10000"/>
                                  </p:iterate>
                                  <p:childTnLst>
                                    <p:set>
                                      <p:cBhvr>
                                        <p:cTn id="22" dur="1" fill="hold">
                                          <p:stCondLst>
                                            <p:cond delay="0"/>
                                          </p:stCondLst>
                                        </p:cTn>
                                        <p:tgtEl>
                                          <p:spTgt spid="3">
                                            <p:txEl>
                                              <p:pRg st="0" end="0"/>
                                            </p:txEl>
                                          </p:spTgt>
                                        </p:tgtEl>
                                        <p:attrNameLst>
                                          <p:attrName>style.visibility</p:attrName>
                                        </p:attrNameLst>
                                      </p:cBhvr>
                                      <p:to>
                                        <p:strVal val="visible"/>
                                      </p:to>
                                    </p:set>
                                    <p:anim by="(-#ppt_w*2)" calcmode="lin" valueType="num">
                                      <p:cBhvr rctx="PPT">
                                        <p:cTn id="23" dur="250" autoRev="1" fill="hold">
                                          <p:stCondLst>
                                            <p:cond delay="0"/>
                                          </p:stCondLst>
                                        </p:cTn>
                                        <p:tgtEl>
                                          <p:spTgt spid="3">
                                            <p:txEl>
                                              <p:pRg st="0" end="0"/>
                                            </p:txEl>
                                          </p:spTgt>
                                        </p:tgtEl>
                                        <p:attrNameLst>
                                          <p:attrName>ppt_w</p:attrName>
                                        </p:attrNameLst>
                                      </p:cBhvr>
                                    </p:anim>
                                    <p:anim by="(#ppt_w*0.50)" calcmode="lin" valueType="num">
                                      <p:cBhvr>
                                        <p:cTn id="24" dur="250" decel="50000" autoRev="1" fill="hold">
                                          <p:stCondLst>
                                            <p:cond delay="0"/>
                                          </p:stCondLst>
                                        </p:cTn>
                                        <p:tgtEl>
                                          <p:spTgt spid="3">
                                            <p:txEl>
                                              <p:pRg st="0" end="0"/>
                                            </p:txEl>
                                          </p:spTgt>
                                        </p:tgtEl>
                                        <p:attrNameLst>
                                          <p:attrName>ppt_x</p:attrName>
                                        </p:attrNameLst>
                                      </p:cBhvr>
                                    </p:anim>
                                    <p:anim from="(-#ppt_h/2)" to="(#ppt_y)" calcmode="lin" valueType="num">
                                      <p:cBhvr>
                                        <p:cTn id="25" dur="500" fill="hold">
                                          <p:stCondLst>
                                            <p:cond delay="0"/>
                                          </p:stCondLst>
                                        </p:cTn>
                                        <p:tgtEl>
                                          <p:spTgt spid="3">
                                            <p:txEl>
                                              <p:pRg st="0" end="0"/>
                                            </p:txEl>
                                          </p:spTgt>
                                        </p:tgtEl>
                                        <p:attrNameLst>
                                          <p:attrName>ppt_y</p:attrName>
                                        </p:attrNameLst>
                                      </p:cBhvr>
                                    </p:anim>
                                    <p:animRot by="21600000">
                                      <p:cBhvr>
                                        <p:cTn id="26" dur="500" fill="hold">
                                          <p:stCondLst>
                                            <p:cond delay="0"/>
                                          </p:stCondLst>
                                        </p:cTn>
                                        <p:tgtEl>
                                          <p:spTgt spid="3">
                                            <p:txEl>
                                              <p:pRg st="0" end="0"/>
                                            </p:txEl>
                                          </p:spTgt>
                                        </p:tgtEl>
                                        <p:attrNameLst>
                                          <p:attrName>r</p:attrName>
                                        </p:attrNameLst>
                                      </p:cBhvr>
                                    </p:animRot>
                                  </p:childTnLst>
                                </p:cTn>
                              </p:par>
                            </p:childTnLst>
                          </p:cTn>
                        </p:par>
                      </p:childTnLst>
                    </p:cTn>
                  </p:par>
                  <p:par>
                    <p:cTn id="27" fill="hold">
                      <p:stCondLst>
                        <p:cond delay="indefinite"/>
                      </p:stCondLst>
                      <p:childTnLst>
                        <p:par>
                          <p:cTn id="28" fill="hold">
                            <p:stCondLst>
                              <p:cond delay="0"/>
                            </p:stCondLst>
                            <p:childTnLst>
                              <p:par>
                                <p:cTn id="29" presetID="56" presetClass="entr" presetSubtype="0" fill="hold" grpId="0" nodeType="clickEffect">
                                  <p:stCondLst>
                                    <p:cond delay="0"/>
                                  </p:stCondLst>
                                  <p:iterate type="lt">
                                    <p:tmPct val="10000"/>
                                  </p:iterate>
                                  <p:childTnLst>
                                    <p:set>
                                      <p:cBhvr>
                                        <p:cTn id="30" dur="1" fill="hold">
                                          <p:stCondLst>
                                            <p:cond delay="0"/>
                                          </p:stCondLst>
                                        </p:cTn>
                                        <p:tgtEl>
                                          <p:spTgt spid="3">
                                            <p:txEl>
                                              <p:pRg st="1" end="1"/>
                                            </p:txEl>
                                          </p:spTgt>
                                        </p:tgtEl>
                                        <p:attrNameLst>
                                          <p:attrName>style.visibility</p:attrName>
                                        </p:attrNameLst>
                                      </p:cBhvr>
                                      <p:to>
                                        <p:strVal val="visible"/>
                                      </p:to>
                                    </p:set>
                                    <p:anim by="(-#ppt_w*2)" calcmode="lin" valueType="num">
                                      <p:cBhvr rctx="PPT">
                                        <p:cTn id="31" dur="250" autoRev="1" fill="hold">
                                          <p:stCondLst>
                                            <p:cond delay="0"/>
                                          </p:stCondLst>
                                        </p:cTn>
                                        <p:tgtEl>
                                          <p:spTgt spid="3">
                                            <p:txEl>
                                              <p:pRg st="1" end="1"/>
                                            </p:txEl>
                                          </p:spTgt>
                                        </p:tgtEl>
                                        <p:attrNameLst>
                                          <p:attrName>ppt_w</p:attrName>
                                        </p:attrNameLst>
                                      </p:cBhvr>
                                    </p:anim>
                                    <p:anim by="(#ppt_w*0.50)" calcmode="lin" valueType="num">
                                      <p:cBhvr>
                                        <p:cTn id="32" dur="250" decel="50000" autoRev="1" fill="hold">
                                          <p:stCondLst>
                                            <p:cond delay="0"/>
                                          </p:stCondLst>
                                        </p:cTn>
                                        <p:tgtEl>
                                          <p:spTgt spid="3">
                                            <p:txEl>
                                              <p:pRg st="1" end="1"/>
                                            </p:txEl>
                                          </p:spTgt>
                                        </p:tgtEl>
                                        <p:attrNameLst>
                                          <p:attrName>ppt_x</p:attrName>
                                        </p:attrNameLst>
                                      </p:cBhvr>
                                    </p:anim>
                                    <p:anim from="(-#ppt_h/2)" to="(#ppt_y)" calcmode="lin" valueType="num">
                                      <p:cBhvr>
                                        <p:cTn id="33" dur="500" fill="hold">
                                          <p:stCondLst>
                                            <p:cond delay="0"/>
                                          </p:stCondLst>
                                        </p:cTn>
                                        <p:tgtEl>
                                          <p:spTgt spid="3">
                                            <p:txEl>
                                              <p:pRg st="1" end="1"/>
                                            </p:txEl>
                                          </p:spTgt>
                                        </p:tgtEl>
                                        <p:attrNameLst>
                                          <p:attrName>ppt_y</p:attrName>
                                        </p:attrNameLst>
                                      </p:cBhvr>
                                    </p:anim>
                                    <p:animRot by="21600000">
                                      <p:cBhvr>
                                        <p:cTn id="34" dur="500" fill="hold">
                                          <p:stCondLst>
                                            <p:cond delay="0"/>
                                          </p:stCondLst>
                                        </p:cTn>
                                        <p:tgtEl>
                                          <p:spTgt spid="3">
                                            <p:txEl>
                                              <p:pRg st="1" end="1"/>
                                            </p:txEl>
                                          </p:spTgt>
                                        </p:tgtEl>
                                        <p:attrNameLst>
                                          <p:attrName>r</p:attrName>
                                        </p:attrNameLst>
                                      </p:cBhvr>
                                    </p:animRot>
                                  </p:childTnLst>
                                </p:cTn>
                              </p:par>
                            </p:childTnLst>
                          </p:cTn>
                        </p:par>
                      </p:childTnLst>
                    </p:cTn>
                  </p:par>
                  <p:par>
                    <p:cTn id="35" fill="hold">
                      <p:stCondLst>
                        <p:cond delay="indefinite"/>
                      </p:stCondLst>
                      <p:childTnLst>
                        <p:par>
                          <p:cTn id="36" fill="hold">
                            <p:stCondLst>
                              <p:cond delay="0"/>
                            </p:stCondLst>
                            <p:childTnLst>
                              <p:par>
                                <p:cTn id="37" presetID="56" presetClass="entr" presetSubtype="0" fill="hold" grpId="0" nodeType="clickEffect">
                                  <p:stCondLst>
                                    <p:cond delay="0"/>
                                  </p:stCondLst>
                                  <p:iterate type="lt">
                                    <p:tmPct val="10000"/>
                                  </p:iterate>
                                  <p:childTnLst>
                                    <p:set>
                                      <p:cBhvr>
                                        <p:cTn id="38" dur="1" fill="hold">
                                          <p:stCondLst>
                                            <p:cond delay="0"/>
                                          </p:stCondLst>
                                        </p:cTn>
                                        <p:tgtEl>
                                          <p:spTgt spid="3">
                                            <p:txEl>
                                              <p:pRg st="2" end="2"/>
                                            </p:txEl>
                                          </p:spTgt>
                                        </p:tgtEl>
                                        <p:attrNameLst>
                                          <p:attrName>style.visibility</p:attrName>
                                        </p:attrNameLst>
                                      </p:cBhvr>
                                      <p:to>
                                        <p:strVal val="visible"/>
                                      </p:to>
                                    </p:set>
                                    <p:anim by="(-#ppt_w*2)" calcmode="lin" valueType="num">
                                      <p:cBhvr rctx="PPT">
                                        <p:cTn id="39" dur="250" autoRev="1" fill="hold">
                                          <p:stCondLst>
                                            <p:cond delay="0"/>
                                          </p:stCondLst>
                                        </p:cTn>
                                        <p:tgtEl>
                                          <p:spTgt spid="3">
                                            <p:txEl>
                                              <p:pRg st="2" end="2"/>
                                            </p:txEl>
                                          </p:spTgt>
                                        </p:tgtEl>
                                        <p:attrNameLst>
                                          <p:attrName>ppt_w</p:attrName>
                                        </p:attrNameLst>
                                      </p:cBhvr>
                                    </p:anim>
                                    <p:anim by="(#ppt_w*0.50)" calcmode="lin" valueType="num">
                                      <p:cBhvr>
                                        <p:cTn id="40" dur="250" decel="50000" autoRev="1" fill="hold">
                                          <p:stCondLst>
                                            <p:cond delay="0"/>
                                          </p:stCondLst>
                                        </p:cTn>
                                        <p:tgtEl>
                                          <p:spTgt spid="3">
                                            <p:txEl>
                                              <p:pRg st="2" end="2"/>
                                            </p:txEl>
                                          </p:spTgt>
                                        </p:tgtEl>
                                        <p:attrNameLst>
                                          <p:attrName>ppt_x</p:attrName>
                                        </p:attrNameLst>
                                      </p:cBhvr>
                                    </p:anim>
                                    <p:anim from="(-#ppt_h/2)" to="(#ppt_y)" calcmode="lin" valueType="num">
                                      <p:cBhvr>
                                        <p:cTn id="41" dur="500" fill="hold">
                                          <p:stCondLst>
                                            <p:cond delay="0"/>
                                          </p:stCondLst>
                                        </p:cTn>
                                        <p:tgtEl>
                                          <p:spTgt spid="3">
                                            <p:txEl>
                                              <p:pRg st="2" end="2"/>
                                            </p:txEl>
                                          </p:spTgt>
                                        </p:tgtEl>
                                        <p:attrNameLst>
                                          <p:attrName>ppt_y</p:attrName>
                                        </p:attrNameLst>
                                      </p:cBhvr>
                                    </p:anim>
                                    <p:animRot by="21600000">
                                      <p:cBhvr>
                                        <p:cTn id="42" dur="500" fill="hold">
                                          <p:stCondLst>
                                            <p:cond delay="0"/>
                                          </p:stCondLst>
                                        </p:cTn>
                                        <p:tgtEl>
                                          <p:spTgt spid="3">
                                            <p:txEl>
                                              <p:pRg st="2" end="2"/>
                                            </p:txEl>
                                          </p:spTgt>
                                        </p:tgtEl>
                                        <p:attrNameLst>
                                          <p:attrName>r</p:attrName>
                                        </p:attrNameLst>
                                      </p:cBhvr>
                                    </p:animRot>
                                  </p:childTnLst>
                                </p:cTn>
                              </p:par>
                            </p:childTnLst>
                          </p:cTn>
                        </p:par>
                      </p:childTnLst>
                    </p:cTn>
                  </p:par>
                  <p:par>
                    <p:cTn id="43" fill="hold">
                      <p:stCondLst>
                        <p:cond delay="indefinite"/>
                      </p:stCondLst>
                      <p:childTnLst>
                        <p:par>
                          <p:cTn id="44" fill="hold">
                            <p:stCondLst>
                              <p:cond delay="0"/>
                            </p:stCondLst>
                            <p:childTnLst>
                              <p:par>
                                <p:cTn id="45" presetID="56" presetClass="entr" presetSubtype="0" fill="hold" grpId="0" nodeType="clickEffect">
                                  <p:stCondLst>
                                    <p:cond delay="0"/>
                                  </p:stCondLst>
                                  <p:iterate type="lt">
                                    <p:tmPct val="10000"/>
                                  </p:iterate>
                                  <p:childTnLst>
                                    <p:set>
                                      <p:cBhvr>
                                        <p:cTn id="46" dur="1" fill="hold">
                                          <p:stCondLst>
                                            <p:cond delay="0"/>
                                          </p:stCondLst>
                                        </p:cTn>
                                        <p:tgtEl>
                                          <p:spTgt spid="3">
                                            <p:txEl>
                                              <p:pRg st="3" end="3"/>
                                            </p:txEl>
                                          </p:spTgt>
                                        </p:tgtEl>
                                        <p:attrNameLst>
                                          <p:attrName>style.visibility</p:attrName>
                                        </p:attrNameLst>
                                      </p:cBhvr>
                                      <p:to>
                                        <p:strVal val="visible"/>
                                      </p:to>
                                    </p:set>
                                    <p:anim by="(-#ppt_w*2)" calcmode="lin" valueType="num">
                                      <p:cBhvr rctx="PPT">
                                        <p:cTn id="47" dur="250" autoRev="1" fill="hold">
                                          <p:stCondLst>
                                            <p:cond delay="0"/>
                                          </p:stCondLst>
                                        </p:cTn>
                                        <p:tgtEl>
                                          <p:spTgt spid="3">
                                            <p:txEl>
                                              <p:pRg st="3" end="3"/>
                                            </p:txEl>
                                          </p:spTgt>
                                        </p:tgtEl>
                                        <p:attrNameLst>
                                          <p:attrName>ppt_w</p:attrName>
                                        </p:attrNameLst>
                                      </p:cBhvr>
                                    </p:anim>
                                    <p:anim by="(#ppt_w*0.50)" calcmode="lin" valueType="num">
                                      <p:cBhvr>
                                        <p:cTn id="48" dur="250" decel="50000" autoRev="1" fill="hold">
                                          <p:stCondLst>
                                            <p:cond delay="0"/>
                                          </p:stCondLst>
                                        </p:cTn>
                                        <p:tgtEl>
                                          <p:spTgt spid="3">
                                            <p:txEl>
                                              <p:pRg st="3" end="3"/>
                                            </p:txEl>
                                          </p:spTgt>
                                        </p:tgtEl>
                                        <p:attrNameLst>
                                          <p:attrName>ppt_x</p:attrName>
                                        </p:attrNameLst>
                                      </p:cBhvr>
                                    </p:anim>
                                    <p:anim from="(-#ppt_h/2)" to="(#ppt_y)" calcmode="lin" valueType="num">
                                      <p:cBhvr>
                                        <p:cTn id="49" dur="500" fill="hold">
                                          <p:stCondLst>
                                            <p:cond delay="0"/>
                                          </p:stCondLst>
                                        </p:cTn>
                                        <p:tgtEl>
                                          <p:spTgt spid="3">
                                            <p:txEl>
                                              <p:pRg st="3" end="3"/>
                                            </p:txEl>
                                          </p:spTgt>
                                        </p:tgtEl>
                                        <p:attrNameLst>
                                          <p:attrName>ppt_y</p:attrName>
                                        </p:attrNameLst>
                                      </p:cBhvr>
                                    </p:anim>
                                    <p:animRot by="21600000">
                                      <p:cBhvr>
                                        <p:cTn id="50" dur="500" fill="hold">
                                          <p:stCondLst>
                                            <p:cond delay="0"/>
                                          </p:stCondLst>
                                        </p:cTn>
                                        <p:tgtEl>
                                          <p:spTgt spid="3">
                                            <p:txEl>
                                              <p:pRg st="3" end="3"/>
                                            </p:txEl>
                                          </p:spTgt>
                                        </p:tgtEl>
                                        <p:attrNameLst>
                                          <p:attrName>r</p:attrName>
                                        </p:attrNameLst>
                                      </p:cBhvr>
                                    </p:animRot>
                                  </p:childTnLst>
                                </p:cTn>
                              </p:par>
                            </p:childTnLst>
                          </p:cTn>
                        </p:par>
                      </p:childTnLst>
                    </p:cTn>
                  </p:par>
                  <p:par>
                    <p:cTn id="51" fill="hold">
                      <p:stCondLst>
                        <p:cond delay="indefinite"/>
                      </p:stCondLst>
                      <p:childTnLst>
                        <p:par>
                          <p:cTn id="52" fill="hold">
                            <p:stCondLst>
                              <p:cond delay="0"/>
                            </p:stCondLst>
                            <p:childTnLst>
                              <p:par>
                                <p:cTn id="53" presetID="56" presetClass="entr" presetSubtype="0" fill="hold" grpId="0" nodeType="clickEffect">
                                  <p:stCondLst>
                                    <p:cond delay="0"/>
                                  </p:stCondLst>
                                  <p:iterate type="lt">
                                    <p:tmPct val="10000"/>
                                  </p:iterate>
                                  <p:childTnLst>
                                    <p:set>
                                      <p:cBhvr>
                                        <p:cTn id="54" dur="1" fill="hold">
                                          <p:stCondLst>
                                            <p:cond delay="0"/>
                                          </p:stCondLst>
                                        </p:cTn>
                                        <p:tgtEl>
                                          <p:spTgt spid="3">
                                            <p:txEl>
                                              <p:pRg st="4" end="4"/>
                                            </p:txEl>
                                          </p:spTgt>
                                        </p:tgtEl>
                                        <p:attrNameLst>
                                          <p:attrName>style.visibility</p:attrName>
                                        </p:attrNameLst>
                                      </p:cBhvr>
                                      <p:to>
                                        <p:strVal val="visible"/>
                                      </p:to>
                                    </p:set>
                                    <p:anim by="(-#ppt_w*2)" calcmode="lin" valueType="num">
                                      <p:cBhvr rctx="PPT">
                                        <p:cTn id="55" dur="250" autoRev="1" fill="hold">
                                          <p:stCondLst>
                                            <p:cond delay="0"/>
                                          </p:stCondLst>
                                        </p:cTn>
                                        <p:tgtEl>
                                          <p:spTgt spid="3">
                                            <p:txEl>
                                              <p:pRg st="4" end="4"/>
                                            </p:txEl>
                                          </p:spTgt>
                                        </p:tgtEl>
                                        <p:attrNameLst>
                                          <p:attrName>ppt_w</p:attrName>
                                        </p:attrNameLst>
                                      </p:cBhvr>
                                    </p:anim>
                                    <p:anim by="(#ppt_w*0.50)" calcmode="lin" valueType="num">
                                      <p:cBhvr>
                                        <p:cTn id="56" dur="250" decel="50000" autoRev="1" fill="hold">
                                          <p:stCondLst>
                                            <p:cond delay="0"/>
                                          </p:stCondLst>
                                        </p:cTn>
                                        <p:tgtEl>
                                          <p:spTgt spid="3">
                                            <p:txEl>
                                              <p:pRg st="4" end="4"/>
                                            </p:txEl>
                                          </p:spTgt>
                                        </p:tgtEl>
                                        <p:attrNameLst>
                                          <p:attrName>ppt_x</p:attrName>
                                        </p:attrNameLst>
                                      </p:cBhvr>
                                    </p:anim>
                                    <p:anim from="(-#ppt_h/2)" to="(#ppt_y)" calcmode="lin" valueType="num">
                                      <p:cBhvr>
                                        <p:cTn id="57" dur="500" fill="hold">
                                          <p:stCondLst>
                                            <p:cond delay="0"/>
                                          </p:stCondLst>
                                        </p:cTn>
                                        <p:tgtEl>
                                          <p:spTgt spid="3">
                                            <p:txEl>
                                              <p:pRg st="4" end="4"/>
                                            </p:txEl>
                                          </p:spTgt>
                                        </p:tgtEl>
                                        <p:attrNameLst>
                                          <p:attrName>ppt_y</p:attrName>
                                        </p:attrNameLst>
                                      </p:cBhvr>
                                    </p:anim>
                                    <p:animRot by="21600000">
                                      <p:cBhvr>
                                        <p:cTn id="58" dur="500" fill="hold">
                                          <p:stCondLst>
                                            <p:cond delay="0"/>
                                          </p:stCondLst>
                                        </p:cTn>
                                        <p:tgtEl>
                                          <p:spTgt spid="3">
                                            <p:txEl>
                                              <p:pRg st="4" end="4"/>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bg>
      <p:bgPr>
        <a:pattFill prst="pct5">
          <a:fgClr>
            <a:schemeClr val="bg2"/>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51678" y="382385"/>
            <a:ext cx="10178322" cy="916328"/>
          </a:xfrm>
        </p:spPr>
        <p:txBody>
          <a:bodyPr/>
          <a:lstStyle/>
          <a:p>
            <a:r>
              <a:rPr lang="en-US" dirty="0"/>
              <a:t>Client/Server Networks</a:t>
            </a:r>
          </a:p>
        </p:txBody>
      </p:sp>
      <p:sp>
        <p:nvSpPr>
          <p:cNvPr id="3" name="Content Placeholder 2"/>
          <p:cNvSpPr>
            <a:spLocks noGrp="1"/>
          </p:cNvSpPr>
          <p:nvPr>
            <p:ph idx="1"/>
          </p:nvPr>
        </p:nvSpPr>
        <p:spPr>
          <a:xfrm>
            <a:off x="973381" y="1614798"/>
            <a:ext cx="7322479" cy="2135568"/>
          </a:xfrm>
        </p:spPr>
        <p:txBody>
          <a:bodyPr/>
          <a:lstStyle/>
          <a:p>
            <a:r>
              <a:rPr lang="en-US" dirty="0"/>
              <a:t>Consists of one or more dedicated servers and client</a:t>
            </a:r>
          </a:p>
          <a:p>
            <a:r>
              <a:rPr lang="en-US" dirty="0"/>
              <a:t>Central management of security and identities</a:t>
            </a:r>
          </a:p>
          <a:p>
            <a:r>
              <a:rPr lang="en-US" dirty="0"/>
              <a:t>Each server may perform a different type of network task, such as a file server or a print server</a:t>
            </a:r>
          </a:p>
          <a:p>
            <a:r>
              <a:rPr lang="en-US" dirty="0"/>
              <a:t>Good for large groups of computers (&gt;10)</a:t>
            </a:r>
          </a:p>
        </p:txBody>
      </p:sp>
      <p:pic>
        <p:nvPicPr>
          <p:cNvPr id="4" name="Picture 3"/>
          <p:cNvPicPr>
            <a:picLocks noChangeAspect="1"/>
          </p:cNvPicPr>
          <p:nvPr/>
        </p:nvPicPr>
        <p:blipFill>
          <a:blip r:embed="rId3"/>
          <a:stretch>
            <a:fillRect/>
          </a:stretch>
        </p:blipFill>
        <p:spPr>
          <a:xfrm>
            <a:off x="1095590" y="3689385"/>
            <a:ext cx="5514462" cy="3168615"/>
          </a:xfrm>
          <a:prstGeom prst="rect">
            <a:avLst/>
          </a:prstGeom>
        </p:spPr>
      </p:pic>
      <p:pic>
        <p:nvPicPr>
          <p:cNvPr id="7" name="Picture 6">
            <a:extLst>
              <a:ext uri="{FF2B5EF4-FFF2-40B4-BE49-F238E27FC236}">
                <a16:creationId xmlns:a16="http://schemas.microsoft.com/office/drawing/2014/main" id="{090701DE-7F52-6347-99F1-EEC5824E4C02}"/>
              </a:ext>
            </a:extLst>
          </p:cNvPr>
          <p:cNvPicPr>
            <a:picLocks noChangeAspect="1"/>
          </p:cNvPicPr>
          <p:nvPr/>
        </p:nvPicPr>
        <p:blipFill>
          <a:blip r:embed="rId4"/>
          <a:stretch>
            <a:fillRect/>
          </a:stretch>
        </p:blipFill>
        <p:spPr>
          <a:xfrm flipH="1">
            <a:off x="8195467" y="1478510"/>
            <a:ext cx="3023152" cy="5318509"/>
          </a:xfrm>
          <a:prstGeom prst="rect">
            <a:avLst/>
          </a:prstGeom>
        </p:spPr>
      </p:pic>
      <p:sp>
        <p:nvSpPr>
          <p:cNvPr id="5" name="Slide Number Placeholder 4"/>
          <p:cNvSpPr>
            <a:spLocks noGrp="1"/>
          </p:cNvSpPr>
          <p:nvPr>
            <p:ph type="sldNum" sz="quarter" idx="12"/>
          </p:nvPr>
        </p:nvSpPr>
        <p:spPr/>
        <p:txBody>
          <a:bodyPr/>
          <a:lstStyle/>
          <a:p>
            <a:fld id="{71766878-3199-4EAB-94E7-2D6D11070E14}" type="slidenum">
              <a:rPr lang="en-US" smtClean="0"/>
              <a:t>13</a:t>
            </a:fld>
            <a:endParaRPr lang="en-US" dirty="0"/>
          </a:p>
        </p:txBody>
      </p:sp>
    </p:spTree>
    <p:extLst>
      <p:ext uri="{BB962C8B-B14F-4D97-AF65-F5344CB8AC3E}">
        <p14:creationId xmlns:p14="http://schemas.microsoft.com/office/powerpoint/2010/main" val="2750914109"/>
      </p:ext>
    </p:extLst>
  </p:cSld>
  <p:clrMapOvr>
    <a:masterClrMapping/>
  </p:clrMapOvr>
  <p:transition spd="slow" advTm="37046">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0.70"/>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circle(in)">
                                      <p:cBhvr>
                                        <p:cTn id="14" dur="20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8" presetClass="entr" presetSubtype="12"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strips(downLeft)">
                                      <p:cBhvr>
                                        <p:cTn id="19" dur="10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41" presetClass="entr" presetSubtype="0" fill="hold" grpId="0" nodeType="clickEffect">
                                  <p:stCondLst>
                                    <p:cond delay="0"/>
                                  </p:stCondLst>
                                  <p:iterate type="lt">
                                    <p:tmPct val="10000"/>
                                  </p:iterate>
                                  <p:childTnLst>
                                    <p:set>
                                      <p:cBhvr>
                                        <p:cTn id="23" dur="1" fill="hold">
                                          <p:stCondLst>
                                            <p:cond delay="0"/>
                                          </p:stCondLst>
                                        </p:cTn>
                                        <p:tgtEl>
                                          <p:spTgt spid="3">
                                            <p:txEl>
                                              <p:pRg st="0" end="0"/>
                                            </p:txEl>
                                          </p:spTgt>
                                        </p:tgtEl>
                                        <p:attrNameLst>
                                          <p:attrName>style.visibility</p:attrName>
                                        </p:attrNameLst>
                                      </p:cBhvr>
                                      <p:to>
                                        <p:strVal val="visible"/>
                                      </p:to>
                                    </p:set>
                                    <p:anim calcmode="lin" valueType="num">
                                      <p:cBhvr>
                                        <p:cTn id="24"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5"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6"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7"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8" dur="500" tmFilter="0,0; .5, 1; 1, 1"/>
                                        <p:tgtEl>
                                          <p:spTgt spid="3">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41" presetClass="entr" presetSubtype="0" fill="hold" grpId="0" nodeType="clickEffect">
                                  <p:stCondLst>
                                    <p:cond delay="0"/>
                                  </p:stCondLst>
                                  <p:iterate type="lt">
                                    <p:tmPct val="10000"/>
                                  </p:iterate>
                                  <p:childTnLst>
                                    <p:set>
                                      <p:cBhvr>
                                        <p:cTn id="32" dur="1" fill="hold">
                                          <p:stCondLst>
                                            <p:cond delay="0"/>
                                          </p:stCondLst>
                                        </p:cTn>
                                        <p:tgtEl>
                                          <p:spTgt spid="3">
                                            <p:txEl>
                                              <p:pRg st="1" end="1"/>
                                            </p:txEl>
                                          </p:spTgt>
                                        </p:tgtEl>
                                        <p:attrNameLst>
                                          <p:attrName>style.visibility</p:attrName>
                                        </p:attrNameLst>
                                      </p:cBhvr>
                                      <p:to>
                                        <p:strVal val="visible"/>
                                      </p:to>
                                    </p:set>
                                    <p:anim calcmode="lin" valueType="num">
                                      <p:cBhvr>
                                        <p:cTn id="33"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34"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35"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6"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7" dur="500" tmFilter="0,0; .5, 1; 1, 1"/>
                                        <p:tgtEl>
                                          <p:spTgt spid="3">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41" presetClass="entr" presetSubtype="0" fill="hold" grpId="0" nodeType="clickEffect">
                                  <p:stCondLst>
                                    <p:cond delay="0"/>
                                  </p:stCondLst>
                                  <p:iterate type="lt">
                                    <p:tmPct val="10000"/>
                                  </p:iterate>
                                  <p:childTnLst>
                                    <p:set>
                                      <p:cBhvr>
                                        <p:cTn id="41" dur="1" fill="hold">
                                          <p:stCondLst>
                                            <p:cond delay="0"/>
                                          </p:stCondLst>
                                        </p:cTn>
                                        <p:tgtEl>
                                          <p:spTgt spid="3">
                                            <p:txEl>
                                              <p:pRg st="2" end="2"/>
                                            </p:txEl>
                                          </p:spTgt>
                                        </p:tgtEl>
                                        <p:attrNameLst>
                                          <p:attrName>style.visibility</p:attrName>
                                        </p:attrNameLst>
                                      </p:cBhvr>
                                      <p:to>
                                        <p:strVal val="visible"/>
                                      </p:to>
                                    </p:set>
                                    <p:anim calcmode="lin" valueType="num">
                                      <p:cBhvr>
                                        <p:cTn id="42" dur="500" fill="hold"/>
                                        <p:tgtEl>
                                          <p:spTgt spid="3">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43" dur="500" fill="hold"/>
                                        <p:tgtEl>
                                          <p:spTgt spid="3">
                                            <p:txEl>
                                              <p:pRg st="2" end="2"/>
                                            </p:txEl>
                                          </p:spTgt>
                                        </p:tgtEl>
                                        <p:attrNameLst>
                                          <p:attrName>ppt_y</p:attrName>
                                        </p:attrNameLst>
                                      </p:cBhvr>
                                      <p:tavLst>
                                        <p:tav tm="0">
                                          <p:val>
                                            <p:strVal val="#ppt_y"/>
                                          </p:val>
                                        </p:tav>
                                        <p:tav tm="100000">
                                          <p:val>
                                            <p:strVal val="#ppt_y"/>
                                          </p:val>
                                        </p:tav>
                                      </p:tavLst>
                                    </p:anim>
                                    <p:anim calcmode="lin" valueType="num">
                                      <p:cBhvr>
                                        <p:cTn id="44" dur="500" fill="hold"/>
                                        <p:tgtEl>
                                          <p:spTgt spid="3">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5" dur="500" fill="hold"/>
                                        <p:tgtEl>
                                          <p:spTgt spid="3">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6" dur="500" tmFilter="0,0; .5, 1; 1, 1"/>
                                        <p:tgtEl>
                                          <p:spTgt spid="3">
                                            <p:txEl>
                                              <p:pRg st="2" end="2"/>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41" presetClass="entr" presetSubtype="0" fill="hold" grpId="0" nodeType="clickEffect">
                                  <p:stCondLst>
                                    <p:cond delay="0"/>
                                  </p:stCondLst>
                                  <p:iterate type="lt">
                                    <p:tmPct val="10000"/>
                                  </p:iterate>
                                  <p:childTnLst>
                                    <p:set>
                                      <p:cBhvr>
                                        <p:cTn id="50" dur="1" fill="hold">
                                          <p:stCondLst>
                                            <p:cond delay="0"/>
                                          </p:stCondLst>
                                        </p:cTn>
                                        <p:tgtEl>
                                          <p:spTgt spid="3">
                                            <p:txEl>
                                              <p:pRg st="3" end="3"/>
                                            </p:txEl>
                                          </p:spTgt>
                                        </p:tgtEl>
                                        <p:attrNameLst>
                                          <p:attrName>style.visibility</p:attrName>
                                        </p:attrNameLst>
                                      </p:cBhvr>
                                      <p:to>
                                        <p:strVal val="visible"/>
                                      </p:to>
                                    </p:set>
                                    <p:anim calcmode="lin" valueType="num">
                                      <p:cBhvr>
                                        <p:cTn id="51" dur="500" fill="hold"/>
                                        <p:tgtEl>
                                          <p:spTgt spid="3">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52" dur="500" fill="hold"/>
                                        <p:tgtEl>
                                          <p:spTgt spid="3">
                                            <p:txEl>
                                              <p:pRg st="3" end="3"/>
                                            </p:txEl>
                                          </p:spTgt>
                                        </p:tgtEl>
                                        <p:attrNameLst>
                                          <p:attrName>ppt_y</p:attrName>
                                        </p:attrNameLst>
                                      </p:cBhvr>
                                      <p:tavLst>
                                        <p:tav tm="0">
                                          <p:val>
                                            <p:strVal val="#ppt_y"/>
                                          </p:val>
                                        </p:tav>
                                        <p:tav tm="100000">
                                          <p:val>
                                            <p:strVal val="#ppt_y"/>
                                          </p:val>
                                        </p:tav>
                                      </p:tavLst>
                                    </p:anim>
                                    <p:anim calcmode="lin" valueType="num">
                                      <p:cBhvr>
                                        <p:cTn id="53" dur="500" fill="hold"/>
                                        <p:tgtEl>
                                          <p:spTgt spid="3">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54" dur="500" fill="hold"/>
                                        <p:tgtEl>
                                          <p:spTgt spid="3">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55" dur="500" tmFilter="0,0; .5, 1; 1, 1"/>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Intranets and Extranets</a:t>
            </a:r>
          </a:p>
        </p:txBody>
      </p:sp>
      <p:sp>
        <p:nvSpPr>
          <p:cNvPr id="3" name="Content Placeholder 2"/>
          <p:cNvSpPr>
            <a:spLocks noGrp="1"/>
          </p:cNvSpPr>
          <p:nvPr>
            <p:ph idx="1"/>
          </p:nvPr>
        </p:nvSpPr>
        <p:spPr>
          <a:xfrm>
            <a:off x="3606800" y="1874516"/>
            <a:ext cx="8178800" cy="4259583"/>
          </a:xfrm>
        </p:spPr>
        <p:txBody>
          <a:bodyPr>
            <a:normAutofit/>
          </a:bodyPr>
          <a:lstStyle/>
          <a:p>
            <a:pPr algn="just"/>
            <a:r>
              <a:rPr lang="en-US" b="1" dirty="0"/>
              <a:t>Intranet: </a:t>
            </a:r>
            <a:r>
              <a:rPr lang="en-US" dirty="0"/>
              <a:t>A secure network that only staff within the company can access, and only on-site</a:t>
            </a:r>
          </a:p>
          <a:p>
            <a:pPr marL="0" indent="0" algn="just">
              <a:buNone/>
            </a:pPr>
            <a:r>
              <a:rPr lang="en-US" dirty="0"/>
              <a:t>	- The intranet cannot be accessed by anyone outside the 	organization and can't be accessed when staff are not physically 	located in the office unless they are given specific permission for 	remote access. </a:t>
            </a:r>
          </a:p>
          <a:p>
            <a:pPr algn="just"/>
            <a:r>
              <a:rPr lang="en-US" b="1" dirty="0"/>
              <a:t>Extranet: </a:t>
            </a:r>
            <a:r>
              <a:rPr lang="en-US" dirty="0"/>
              <a:t>A secure network that is available to both employees and outsiders</a:t>
            </a:r>
          </a:p>
          <a:p>
            <a:pPr marL="0" indent="0" algn="just">
              <a:buNone/>
            </a:pPr>
            <a:r>
              <a:rPr lang="en-US" dirty="0"/>
              <a:t>	- An extranet may be used by the company's business partners, 	contract employees, or customers to get real-time information, such 	as about products they supply that might soon need restocking. </a:t>
            </a:r>
          </a:p>
        </p:txBody>
      </p:sp>
      <p:pic>
        <p:nvPicPr>
          <p:cNvPr id="7" name="Picture 6">
            <a:extLst>
              <a:ext uri="{FF2B5EF4-FFF2-40B4-BE49-F238E27FC236}">
                <a16:creationId xmlns:a16="http://schemas.microsoft.com/office/drawing/2014/main" id="{E9744E9A-AFEB-7C4D-A9BF-C4697B6C5B40}"/>
              </a:ext>
            </a:extLst>
          </p:cNvPr>
          <p:cNvPicPr>
            <a:picLocks noChangeAspect="1"/>
          </p:cNvPicPr>
          <p:nvPr/>
        </p:nvPicPr>
        <p:blipFill>
          <a:blip r:embed="rId3"/>
          <a:stretch>
            <a:fillRect/>
          </a:stretch>
        </p:blipFill>
        <p:spPr>
          <a:xfrm>
            <a:off x="-1590142" y="1386840"/>
            <a:ext cx="6276442" cy="5282672"/>
          </a:xfrm>
          <a:prstGeom prst="rect">
            <a:avLst/>
          </a:prstGeom>
        </p:spPr>
      </p:pic>
      <p:sp>
        <p:nvSpPr>
          <p:cNvPr id="4" name="Slide Number Placeholder 3"/>
          <p:cNvSpPr>
            <a:spLocks noGrp="1"/>
          </p:cNvSpPr>
          <p:nvPr>
            <p:ph type="sldNum" sz="quarter" idx="12"/>
          </p:nvPr>
        </p:nvSpPr>
        <p:spPr/>
        <p:txBody>
          <a:bodyPr/>
          <a:lstStyle/>
          <a:p>
            <a:fld id="{71766878-3199-4EAB-94E7-2D6D11070E14}" type="slidenum">
              <a:rPr lang="en-US" smtClean="0"/>
              <a:t>14</a:t>
            </a:fld>
            <a:endParaRPr lang="en-US" dirty="0"/>
          </a:p>
        </p:txBody>
      </p:sp>
    </p:spTree>
    <p:extLst>
      <p:ext uri="{BB962C8B-B14F-4D97-AF65-F5344CB8AC3E}">
        <p14:creationId xmlns:p14="http://schemas.microsoft.com/office/powerpoint/2010/main" val="1727697291"/>
      </p:ext>
    </p:extLst>
  </p:cSld>
  <p:clrMapOvr>
    <a:masterClrMapping/>
  </p:clrMapOvr>
  <p:transition spd="slow" advTm="37046">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1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1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56" presetClass="entr" presetSubtype="0" fill="hold" grpId="0" nodeType="clickEffect">
                                  <p:stCondLst>
                                    <p:cond delay="0"/>
                                  </p:stCondLst>
                                  <p:iterate type="lt">
                                    <p:tmPct val="10000"/>
                                  </p:iterate>
                                  <p:childTnLst>
                                    <p:set>
                                      <p:cBhvr>
                                        <p:cTn id="16" dur="1" fill="hold">
                                          <p:stCondLst>
                                            <p:cond delay="0"/>
                                          </p:stCondLst>
                                        </p:cTn>
                                        <p:tgtEl>
                                          <p:spTgt spid="3">
                                            <p:txEl>
                                              <p:pRg st="0" end="0"/>
                                            </p:txEl>
                                          </p:spTgt>
                                        </p:tgtEl>
                                        <p:attrNameLst>
                                          <p:attrName>style.visibility</p:attrName>
                                        </p:attrNameLst>
                                      </p:cBhvr>
                                      <p:to>
                                        <p:strVal val="visible"/>
                                      </p:to>
                                    </p:set>
                                    <p:anim by="(-#ppt_w*2)" calcmode="lin" valueType="num">
                                      <p:cBhvr rctx="PPT">
                                        <p:cTn id="17" dur="250" autoRev="1" fill="hold">
                                          <p:stCondLst>
                                            <p:cond delay="0"/>
                                          </p:stCondLst>
                                        </p:cTn>
                                        <p:tgtEl>
                                          <p:spTgt spid="3">
                                            <p:txEl>
                                              <p:pRg st="0" end="0"/>
                                            </p:txEl>
                                          </p:spTgt>
                                        </p:tgtEl>
                                        <p:attrNameLst>
                                          <p:attrName>ppt_w</p:attrName>
                                        </p:attrNameLst>
                                      </p:cBhvr>
                                    </p:anim>
                                    <p:anim by="(#ppt_w*0.50)" calcmode="lin" valueType="num">
                                      <p:cBhvr>
                                        <p:cTn id="18" dur="250" decel="50000" autoRev="1" fill="hold">
                                          <p:stCondLst>
                                            <p:cond delay="0"/>
                                          </p:stCondLst>
                                        </p:cTn>
                                        <p:tgtEl>
                                          <p:spTgt spid="3">
                                            <p:txEl>
                                              <p:pRg st="0" end="0"/>
                                            </p:txEl>
                                          </p:spTgt>
                                        </p:tgtEl>
                                        <p:attrNameLst>
                                          <p:attrName>ppt_x</p:attrName>
                                        </p:attrNameLst>
                                      </p:cBhvr>
                                    </p:anim>
                                    <p:anim from="(-#ppt_h/2)" to="(#ppt_y)" calcmode="lin" valueType="num">
                                      <p:cBhvr>
                                        <p:cTn id="19" dur="500" fill="hold">
                                          <p:stCondLst>
                                            <p:cond delay="0"/>
                                          </p:stCondLst>
                                        </p:cTn>
                                        <p:tgtEl>
                                          <p:spTgt spid="3">
                                            <p:txEl>
                                              <p:pRg st="0" end="0"/>
                                            </p:txEl>
                                          </p:spTgt>
                                        </p:tgtEl>
                                        <p:attrNameLst>
                                          <p:attrName>ppt_y</p:attrName>
                                        </p:attrNameLst>
                                      </p:cBhvr>
                                    </p:anim>
                                    <p:animRot by="21600000">
                                      <p:cBhvr>
                                        <p:cTn id="20" dur="500" fill="hold">
                                          <p:stCondLst>
                                            <p:cond delay="0"/>
                                          </p:stCondLst>
                                        </p:cTn>
                                        <p:tgtEl>
                                          <p:spTgt spid="3">
                                            <p:txEl>
                                              <p:pRg st="0" end="0"/>
                                            </p:txEl>
                                          </p:spTgt>
                                        </p:tgtEl>
                                        <p:attrNameLst>
                                          <p:attrName>r</p:attrName>
                                        </p:attrNameLst>
                                      </p:cBhvr>
                                    </p:animRot>
                                  </p:childTnLst>
                                </p:cTn>
                              </p:par>
                            </p:childTnLst>
                          </p:cTn>
                        </p:par>
                      </p:childTnLst>
                    </p:cTn>
                  </p:par>
                  <p:par>
                    <p:cTn id="21" fill="hold">
                      <p:stCondLst>
                        <p:cond delay="indefinite"/>
                      </p:stCondLst>
                      <p:childTnLst>
                        <p:par>
                          <p:cTn id="22" fill="hold">
                            <p:stCondLst>
                              <p:cond delay="0"/>
                            </p:stCondLst>
                            <p:childTnLst>
                              <p:par>
                                <p:cTn id="23" presetID="56" presetClass="entr" presetSubtype="0" fill="hold" grpId="0" nodeType="clickEffect">
                                  <p:stCondLst>
                                    <p:cond delay="0"/>
                                  </p:stCondLst>
                                  <p:iterate type="lt">
                                    <p:tmPct val="10000"/>
                                  </p:iterate>
                                  <p:childTnLst>
                                    <p:set>
                                      <p:cBhvr>
                                        <p:cTn id="24" dur="1" fill="hold">
                                          <p:stCondLst>
                                            <p:cond delay="0"/>
                                          </p:stCondLst>
                                        </p:cTn>
                                        <p:tgtEl>
                                          <p:spTgt spid="3">
                                            <p:txEl>
                                              <p:pRg st="1" end="1"/>
                                            </p:txEl>
                                          </p:spTgt>
                                        </p:tgtEl>
                                        <p:attrNameLst>
                                          <p:attrName>style.visibility</p:attrName>
                                        </p:attrNameLst>
                                      </p:cBhvr>
                                      <p:to>
                                        <p:strVal val="visible"/>
                                      </p:to>
                                    </p:set>
                                    <p:anim by="(-#ppt_w*2)" calcmode="lin" valueType="num">
                                      <p:cBhvr rctx="PPT">
                                        <p:cTn id="25" dur="250" autoRev="1" fill="hold">
                                          <p:stCondLst>
                                            <p:cond delay="0"/>
                                          </p:stCondLst>
                                        </p:cTn>
                                        <p:tgtEl>
                                          <p:spTgt spid="3">
                                            <p:txEl>
                                              <p:pRg st="1" end="1"/>
                                            </p:txEl>
                                          </p:spTgt>
                                        </p:tgtEl>
                                        <p:attrNameLst>
                                          <p:attrName>ppt_w</p:attrName>
                                        </p:attrNameLst>
                                      </p:cBhvr>
                                    </p:anim>
                                    <p:anim by="(#ppt_w*0.50)" calcmode="lin" valueType="num">
                                      <p:cBhvr>
                                        <p:cTn id="26" dur="250" decel="50000" autoRev="1" fill="hold">
                                          <p:stCondLst>
                                            <p:cond delay="0"/>
                                          </p:stCondLst>
                                        </p:cTn>
                                        <p:tgtEl>
                                          <p:spTgt spid="3">
                                            <p:txEl>
                                              <p:pRg st="1" end="1"/>
                                            </p:txEl>
                                          </p:spTgt>
                                        </p:tgtEl>
                                        <p:attrNameLst>
                                          <p:attrName>ppt_x</p:attrName>
                                        </p:attrNameLst>
                                      </p:cBhvr>
                                    </p:anim>
                                    <p:anim from="(-#ppt_h/2)" to="(#ppt_y)" calcmode="lin" valueType="num">
                                      <p:cBhvr>
                                        <p:cTn id="27" dur="500" fill="hold">
                                          <p:stCondLst>
                                            <p:cond delay="0"/>
                                          </p:stCondLst>
                                        </p:cTn>
                                        <p:tgtEl>
                                          <p:spTgt spid="3">
                                            <p:txEl>
                                              <p:pRg st="1" end="1"/>
                                            </p:txEl>
                                          </p:spTgt>
                                        </p:tgtEl>
                                        <p:attrNameLst>
                                          <p:attrName>ppt_y</p:attrName>
                                        </p:attrNameLst>
                                      </p:cBhvr>
                                    </p:anim>
                                    <p:animRot by="21600000">
                                      <p:cBhvr>
                                        <p:cTn id="28" dur="500" fill="hold">
                                          <p:stCondLst>
                                            <p:cond delay="0"/>
                                          </p:stCondLst>
                                        </p:cTn>
                                        <p:tgtEl>
                                          <p:spTgt spid="3">
                                            <p:txEl>
                                              <p:pRg st="1" end="1"/>
                                            </p:txEl>
                                          </p:spTgt>
                                        </p:tgtEl>
                                        <p:attrNameLst>
                                          <p:attrName>r</p:attrName>
                                        </p:attrNameLst>
                                      </p:cBhvr>
                                    </p:animRot>
                                  </p:childTnLst>
                                </p:cTn>
                              </p:par>
                            </p:childTnLst>
                          </p:cTn>
                        </p:par>
                      </p:childTnLst>
                    </p:cTn>
                  </p:par>
                  <p:par>
                    <p:cTn id="29" fill="hold">
                      <p:stCondLst>
                        <p:cond delay="indefinite"/>
                      </p:stCondLst>
                      <p:childTnLst>
                        <p:par>
                          <p:cTn id="30" fill="hold">
                            <p:stCondLst>
                              <p:cond delay="0"/>
                            </p:stCondLst>
                            <p:childTnLst>
                              <p:par>
                                <p:cTn id="31" presetID="56" presetClass="entr" presetSubtype="0" fill="hold" grpId="0" nodeType="clickEffect">
                                  <p:stCondLst>
                                    <p:cond delay="0"/>
                                  </p:stCondLst>
                                  <p:iterate type="lt">
                                    <p:tmPct val="10000"/>
                                  </p:iterate>
                                  <p:childTnLst>
                                    <p:set>
                                      <p:cBhvr>
                                        <p:cTn id="32" dur="1" fill="hold">
                                          <p:stCondLst>
                                            <p:cond delay="0"/>
                                          </p:stCondLst>
                                        </p:cTn>
                                        <p:tgtEl>
                                          <p:spTgt spid="3">
                                            <p:txEl>
                                              <p:pRg st="2" end="2"/>
                                            </p:txEl>
                                          </p:spTgt>
                                        </p:tgtEl>
                                        <p:attrNameLst>
                                          <p:attrName>style.visibility</p:attrName>
                                        </p:attrNameLst>
                                      </p:cBhvr>
                                      <p:to>
                                        <p:strVal val="visible"/>
                                      </p:to>
                                    </p:set>
                                    <p:anim by="(-#ppt_w*2)" calcmode="lin" valueType="num">
                                      <p:cBhvr rctx="PPT">
                                        <p:cTn id="33" dur="250" autoRev="1" fill="hold">
                                          <p:stCondLst>
                                            <p:cond delay="0"/>
                                          </p:stCondLst>
                                        </p:cTn>
                                        <p:tgtEl>
                                          <p:spTgt spid="3">
                                            <p:txEl>
                                              <p:pRg st="2" end="2"/>
                                            </p:txEl>
                                          </p:spTgt>
                                        </p:tgtEl>
                                        <p:attrNameLst>
                                          <p:attrName>ppt_w</p:attrName>
                                        </p:attrNameLst>
                                      </p:cBhvr>
                                    </p:anim>
                                    <p:anim by="(#ppt_w*0.50)" calcmode="lin" valueType="num">
                                      <p:cBhvr>
                                        <p:cTn id="34" dur="250" decel="50000" autoRev="1" fill="hold">
                                          <p:stCondLst>
                                            <p:cond delay="0"/>
                                          </p:stCondLst>
                                        </p:cTn>
                                        <p:tgtEl>
                                          <p:spTgt spid="3">
                                            <p:txEl>
                                              <p:pRg st="2" end="2"/>
                                            </p:txEl>
                                          </p:spTgt>
                                        </p:tgtEl>
                                        <p:attrNameLst>
                                          <p:attrName>ppt_x</p:attrName>
                                        </p:attrNameLst>
                                      </p:cBhvr>
                                    </p:anim>
                                    <p:anim from="(-#ppt_h/2)" to="(#ppt_y)" calcmode="lin" valueType="num">
                                      <p:cBhvr>
                                        <p:cTn id="35" dur="500" fill="hold">
                                          <p:stCondLst>
                                            <p:cond delay="0"/>
                                          </p:stCondLst>
                                        </p:cTn>
                                        <p:tgtEl>
                                          <p:spTgt spid="3">
                                            <p:txEl>
                                              <p:pRg st="2" end="2"/>
                                            </p:txEl>
                                          </p:spTgt>
                                        </p:tgtEl>
                                        <p:attrNameLst>
                                          <p:attrName>ppt_y</p:attrName>
                                        </p:attrNameLst>
                                      </p:cBhvr>
                                    </p:anim>
                                    <p:animRot by="21600000">
                                      <p:cBhvr>
                                        <p:cTn id="36" dur="500" fill="hold">
                                          <p:stCondLst>
                                            <p:cond delay="0"/>
                                          </p:stCondLst>
                                        </p:cTn>
                                        <p:tgtEl>
                                          <p:spTgt spid="3">
                                            <p:txEl>
                                              <p:pRg st="2" end="2"/>
                                            </p:txEl>
                                          </p:spTgt>
                                        </p:tgtEl>
                                        <p:attrNameLst>
                                          <p:attrName>r</p:attrName>
                                        </p:attrNameLst>
                                      </p:cBhvr>
                                    </p:animRot>
                                  </p:childTnLst>
                                </p:cTn>
                              </p:par>
                            </p:childTnLst>
                          </p:cTn>
                        </p:par>
                      </p:childTnLst>
                    </p:cTn>
                  </p:par>
                  <p:par>
                    <p:cTn id="37" fill="hold">
                      <p:stCondLst>
                        <p:cond delay="indefinite"/>
                      </p:stCondLst>
                      <p:childTnLst>
                        <p:par>
                          <p:cTn id="38" fill="hold">
                            <p:stCondLst>
                              <p:cond delay="0"/>
                            </p:stCondLst>
                            <p:childTnLst>
                              <p:par>
                                <p:cTn id="39" presetID="56" presetClass="entr" presetSubtype="0" fill="hold" grpId="0" nodeType="clickEffect">
                                  <p:stCondLst>
                                    <p:cond delay="0"/>
                                  </p:stCondLst>
                                  <p:iterate type="lt">
                                    <p:tmPct val="10000"/>
                                  </p:iterate>
                                  <p:childTnLst>
                                    <p:set>
                                      <p:cBhvr>
                                        <p:cTn id="40" dur="1" fill="hold">
                                          <p:stCondLst>
                                            <p:cond delay="0"/>
                                          </p:stCondLst>
                                        </p:cTn>
                                        <p:tgtEl>
                                          <p:spTgt spid="3">
                                            <p:txEl>
                                              <p:pRg st="3" end="3"/>
                                            </p:txEl>
                                          </p:spTgt>
                                        </p:tgtEl>
                                        <p:attrNameLst>
                                          <p:attrName>style.visibility</p:attrName>
                                        </p:attrNameLst>
                                      </p:cBhvr>
                                      <p:to>
                                        <p:strVal val="visible"/>
                                      </p:to>
                                    </p:set>
                                    <p:anim by="(-#ppt_w*2)" calcmode="lin" valueType="num">
                                      <p:cBhvr rctx="PPT">
                                        <p:cTn id="41" dur="250" autoRev="1" fill="hold">
                                          <p:stCondLst>
                                            <p:cond delay="0"/>
                                          </p:stCondLst>
                                        </p:cTn>
                                        <p:tgtEl>
                                          <p:spTgt spid="3">
                                            <p:txEl>
                                              <p:pRg st="3" end="3"/>
                                            </p:txEl>
                                          </p:spTgt>
                                        </p:tgtEl>
                                        <p:attrNameLst>
                                          <p:attrName>ppt_w</p:attrName>
                                        </p:attrNameLst>
                                      </p:cBhvr>
                                    </p:anim>
                                    <p:anim by="(#ppt_w*0.50)" calcmode="lin" valueType="num">
                                      <p:cBhvr>
                                        <p:cTn id="42" dur="250" decel="50000" autoRev="1" fill="hold">
                                          <p:stCondLst>
                                            <p:cond delay="0"/>
                                          </p:stCondLst>
                                        </p:cTn>
                                        <p:tgtEl>
                                          <p:spTgt spid="3">
                                            <p:txEl>
                                              <p:pRg st="3" end="3"/>
                                            </p:txEl>
                                          </p:spTgt>
                                        </p:tgtEl>
                                        <p:attrNameLst>
                                          <p:attrName>ppt_x</p:attrName>
                                        </p:attrNameLst>
                                      </p:cBhvr>
                                    </p:anim>
                                    <p:anim from="(-#ppt_h/2)" to="(#ppt_y)" calcmode="lin" valueType="num">
                                      <p:cBhvr>
                                        <p:cTn id="43" dur="500" fill="hold">
                                          <p:stCondLst>
                                            <p:cond delay="0"/>
                                          </p:stCondLst>
                                        </p:cTn>
                                        <p:tgtEl>
                                          <p:spTgt spid="3">
                                            <p:txEl>
                                              <p:pRg st="3" end="3"/>
                                            </p:txEl>
                                          </p:spTgt>
                                        </p:tgtEl>
                                        <p:attrNameLst>
                                          <p:attrName>ppt_y</p:attrName>
                                        </p:attrNameLst>
                                      </p:cBhvr>
                                    </p:anim>
                                    <p:animRot by="21600000">
                                      <p:cBhvr>
                                        <p:cTn id="44" dur="500" fill="hold">
                                          <p:stCondLst>
                                            <p:cond delay="0"/>
                                          </p:stCondLst>
                                        </p:cTn>
                                        <p:tgtEl>
                                          <p:spTgt spid="3">
                                            <p:txEl>
                                              <p:pRg st="3" end="3"/>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bg>
      <p:bgPr>
        <a:pattFill prst="pct5">
          <a:fgClr>
            <a:schemeClr val="bg2"/>
          </a:fgClr>
          <a:bgClr>
            <a:schemeClr val="bg1"/>
          </a:bgClr>
        </a:patt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6EE3222-8211-D84D-8579-16C63C47FCD7}"/>
              </a:ext>
            </a:extLst>
          </p:cNvPr>
          <p:cNvPicPr>
            <a:picLocks noChangeAspect="1"/>
          </p:cNvPicPr>
          <p:nvPr/>
        </p:nvPicPr>
        <p:blipFill>
          <a:blip r:embed="rId3"/>
          <a:stretch>
            <a:fillRect/>
          </a:stretch>
        </p:blipFill>
        <p:spPr>
          <a:xfrm flipH="1">
            <a:off x="9615488" y="773091"/>
            <a:ext cx="2003076" cy="6084909"/>
          </a:xfrm>
          <a:prstGeom prst="rect">
            <a:avLst/>
          </a:prstGeom>
        </p:spPr>
      </p:pic>
      <p:sp>
        <p:nvSpPr>
          <p:cNvPr id="2" name="Title 1"/>
          <p:cNvSpPr>
            <a:spLocks noGrp="1"/>
          </p:cNvSpPr>
          <p:nvPr>
            <p:ph type="title"/>
          </p:nvPr>
        </p:nvSpPr>
        <p:spPr/>
        <p:txBody>
          <a:bodyPr/>
          <a:lstStyle/>
          <a:p>
            <a:r>
              <a:rPr lang="en-US" dirty="0"/>
              <a:t>Ethernet</a:t>
            </a:r>
          </a:p>
        </p:txBody>
      </p:sp>
      <p:sp>
        <p:nvSpPr>
          <p:cNvPr id="3" name="Content Placeholder 2"/>
          <p:cNvSpPr>
            <a:spLocks noGrp="1"/>
          </p:cNvSpPr>
          <p:nvPr>
            <p:ph idx="1"/>
          </p:nvPr>
        </p:nvSpPr>
        <p:spPr/>
        <p:txBody>
          <a:bodyPr/>
          <a:lstStyle/>
          <a:p>
            <a:r>
              <a:rPr lang="en-US" dirty="0"/>
              <a:t>The current dominant standard for local area networking devices</a:t>
            </a:r>
          </a:p>
          <a:p>
            <a:r>
              <a:rPr lang="en-US" dirty="0"/>
              <a:t>Can be wired or wireless (refer only the wired type as Ethernet)</a:t>
            </a:r>
          </a:p>
          <a:p>
            <a:r>
              <a:rPr lang="en-US" dirty="0"/>
              <a:t>Wireless version is also called Wi-Fi or 802.11</a:t>
            </a:r>
          </a:p>
          <a:p>
            <a:r>
              <a:rPr lang="en-US" dirty="0"/>
              <a:t>Devices have a maximum speed, such as 1 </a:t>
            </a:r>
            <a:r>
              <a:rPr lang="en-US" dirty="0" err="1"/>
              <a:t>Gbps</a:t>
            </a:r>
            <a:endParaRPr lang="en-US" dirty="0"/>
          </a:p>
          <a:p>
            <a:r>
              <a:rPr lang="en-US" dirty="0"/>
              <a:t>Twisted-pair copper cable is the most common medium</a:t>
            </a:r>
          </a:p>
          <a:p>
            <a:r>
              <a:rPr lang="en-US" dirty="0"/>
              <a:t>1000BaseT means 1000 Mbps (1 Gbps) and twisted pair cable (T for </a:t>
            </a:r>
            <a:r>
              <a:rPr lang="en-US" i="1" dirty="0"/>
              <a:t>twisted</a:t>
            </a:r>
            <a:r>
              <a:rPr lang="en-US" dirty="0"/>
              <a:t>)</a:t>
            </a:r>
          </a:p>
          <a:p>
            <a:r>
              <a:rPr lang="en-US" dirty="0"/>
              <a:t>Also allows fiber optic cable and very high rates of data transfer up to 10 Gbps.</a:t>
            </a:r>
          </a:p>
        </p:txBody>
      </p:sp>
      <p:sp>
        <p:nvSpPr>
          <p:cNvPr id="4" name="Slide Number Placeholder 3"/>
          <p:cNvSpPr>
            <a:spLocks noGrp="1"/>
          </p:cNvSpPr>
          <p:nvPr>
            <p:ph type="sldNum" sz="quarter" idx="12"/>
          </p:nvPr>
        </p:nvSpPr>
        <p:spPr/>
        <p:txBody>
          <a:bodyPr/>
          <a:lstStyle/>
          <a:p>
            <a:fld id="{71766878-3199-4EAB-94E7-2D6D11070E14}" type="slidenum">
              <a:rPr lang="en-US" smtClean="0"/>
              <a:t>15</a:t>
            </a:fld>
            <a:endParaRPr lang="en-US" dirty="0"/>
          </a:p>
        </p:txBody>
      </p:sp>
    </p:spTree>
    <p:extLst>
      <p:ext uri="{BB962C8B-B14F-4D97-AF65-F5344CB8AC3E}">
        <p14:creationId xmlns:p14="http://schemas.microsoft.com/office/powerpoint/2010/main" val="411283721"/>
      </p:ext>
    </p:extLst>
  </p:cSld>
  <p:clrMapOvr>
    <a:masterClrMapping/>
  </p:clrMapOvr>
  <p:transition spd="slow" advTm="37046">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1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p:tgtEl>
                                          <p:spTgt spid="2"/>
                                        </p:tgtEl>
                                        <p:attrNameLst>
                                          <p:attrName>ppt_y</p:attrName>
                                        </p:attrNameLst>
                                      </p:cBhvr>
                                      <p:tavLst>
                                        <p:tav tm="0">
                                          <p:val>
                                            <p:strVal val="#ppt_y+#ppt_h*1.125000"/>
                                          </p:val>
                                        </p:tav>
                                        <p:tav tm="100000">
                                          <p:val>
                                            <p:strVal val="#ppt_y"/>
                                          </p:val>
                                        </p:tav>
                                      </p:tavLst>
                                    </p:anim>
                                    <p:animEffect transition="in" filter="wipe(up)">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41" presetClass="entr" presetSubtype="0" fill="hold" grpId="0" nodeType="clickEffect">
                                  <p:stCondLst>
                                    <p:cond delay="0"/>
                                  </p:stCondLst>
                                  <p:iterate type="lt">
                                    <p:tmPct val="10000"/>
                                  </p:iterate>
                                  <p:childTnLst>
                                    <p:set>
                                      <p:cBhvr>
                                        <p:cTn id="17" dur="1" fill="hold">
                                          <p:stCondLst>
                                            <p:cond delay="0"/>
                                          </p:stCondLst>
                                        </p:cTn>
                                        <p:tgtEl>
                                          <p:spTgt spid="3">
                                            <p:txEl>
                                              <p:pRg st="0" end="0"/>
                                            </p:txEl>
                                          </p:spTgt>
                                        </p:tgtEl>
                                        <p:attrNameLst>
                                          <p:attrName>style.visibility</p:attrName>
                                        </p:attrNameLst>
                                      </p:cBhvr>
                                      <p:to>
                                        <p:strVal val="visible"/>
                                      </p:to>
                                    </p:set>
                                    <p:anim calcmode="lin" valueType="num">
                                      <p:cBhvr>
                                        <p:cTn id="18"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9"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0"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1"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2" dur="500" tmFilter="0,0; .5, 1; 1, 1"/>
                                        <p:tgtEl>
                                          <p:spTgt spid="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1" presetClass="entr" presetSubtype="0" fill="hold" grpId="0" nodeType="clickEffect">
                                  <p:stCondLst>
                                    <p:cond delay="0"/>
                                  </p:stCondLst>
                                  <p:iterate type="lt">
                                    <p:tmPct val="10000"/>
                                  </p:iterate>
                                  <p:childTnLst>
                                    <p:set>
                                      <p:cBhvr>
                                        <p:cTn id="26" dur="1" fill="hold">
                                          <p:stCondLst>
                                            <p:cond delay="0"/>
                                          </p:stCondLst>
                                        </p:cTn>
                                        <p:tgtEl>
                                          <p:spTgt spid="3">
                                            <p:txEl>
                                              <p:pRg st="1" end="1"/>
                                            </p:txEl>
                                          </p:spTgt>
                                        </p:tgtEl>
                                        <p:attrNameLst>
                                          <p:attrName>style.visibility</p:attrName>
                                        </p:attrNameLst>
                                      </p:cBhvr>
                                      <p:to>
                                        <p:strVal val="visible"/>
                                      </p:to>
                                    </p:set>
                                    <p:anim calcmode="lin" valueType="num">
                                      <p:cBhvr>
                                        <p:cTn id="27"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8"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29"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0"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1" dur="500" tmFilter="0,0; .5, 1; 1, 1"/>
                                        <p:tgtEl>
                                          <p:spTgt spid="3">
                                            <p:txEl>
                                              <p:pRg st="1" end="1"/>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41" presetClass="entr" presetSubtype="0" fill="hold" grpId="0" nodeType="clickEffect">
                                  <p:stCondLst>
                                    <p:cond delay="0"/>
                                  </p:stCondLst>
                                  <p:iterate type="lt">
                                    <p:tmPct val="10000"/>
                                  </p:iterate>
                                  <p:childTnLst>
                                    <p:set>
                                      <p:cBhvr>
                                        <p:cTn id="35" dur="1" fill="hold">
                                          <p:stCondLst>
                                            <p:cond delay="0"/>
                                          </p:stCondLst>
                                        </p:cTn>
                                        <p:tgtEl>
                                          <p:spTgt spid="3">
                                            <p:txEl>
                                              <p:pRg st="2" end="2"/>
                                            </p:txEl>
                                          </p:spTgt>
                                        </p:tgtEl>
                                        <p:attrNameLst>
                                          <p:attrName>style.visibility</p:attrName>
                                        </p:attrNameLst>
                                      </p:cBhvr>
                                      <p:to>
                                        <p:strVal val="visible"/>
                                      </p:to>
                                    </p:set>
                                    <p:anim calcmode="lin" valueType="num">
                                      <p:cBhvr>
                                        <p:cTn id="36" dur="500" fill="hold"/>
                                        <p:tgtEl>
                                          <p:spTgt spid="3">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37" dur="500" fill="hold"/>
                                        <p:tgtEl>
                                          <p:spTgt spid="3">
                                            <p:txEl>
                                              <p:pRg st="2" end="2"/>
                                            </p:txEl>
                                          </p:spTgt>
                                        </p:tgtEl>
                                        <p:attrNameLst>
                                          <p:attrName>ppt_y</p:attrName>
                                        </p:attrNameLst>
                                      </p:cBhvr>
                                      <p:tavLst>
                                        <p:tav tm="0">
                                          <p:val>
                                            <p:strVal val="#ppt_y"/>
                                          </p:val>
                                        </p:tav>
                                        <p:tav tm="100000">
                                          <p:val>
                                            <p:strVal val="#ppt_y"/>
                                          </p:val>
                                        </p:tav>
                                      </p:tavLst>
                                    </p:anim>
                                    <p:anim calcmode="lin" valueType="num">
                                      <p:cBhvr>
                                        <p:cTn id="38" dur="500" fill="hold"/>
                                        <p:tgtEl>
                                          <p:spTgt spid="3">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9" dur="500" fill="hold"/>
                                        <p:tgtEl>
                                          <p:spTgt spid="3">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0" dur="500" tmFilter="0,0; .5, 1; 1, 1"/>
                                        <p:tgtEl>
                                          <p:spTgt spid="3">
                                            <p:txEl>
                                              <p:pRg st="2" end="2"/>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41" presetClass="entr" presetSubtype="0" fill="hold" grpId="0" nodeType="clickEffect">
                                  <p:stCondLst>
                                    <p:cond delay="0"/>
                                  </p:stCondLst>
                                  <p:iterate type="lt">
                                    <p:tmPct val="10000"/>
                                  </p:iterate>
                                  <p:childTnLst>
                                    <p:set>
                                      <p:cBhvr>
                                        <p:cTn id="44" dur="1" fill="hold">
                                          <p:stCondLst>
                                            <p:cond delay="0"/>
                                          </p:stCondLst>
                                        </p:cTn>
                                        <p:tgtEl>
                                          <p:spTgt spid="3">
                                            <p:txEl>
                                              <p:pRg st="3" end="3"/>
                                            </p:txEl>
                                          </p:spTgt>
                                        </p:tgtEl>
                                        <p:attrNameLst>
                                          <p:attrName>style.visibility</p:attrName>
                                        </p:attrNameLst>
                                      </p:cBhvr>
                                      <p:to>
                                        <p:strVal val="visible"/>
                                      </p:to>
                                    </p:set>
                                    <p:anim calcmode="lin" valueType="num">
                                      <p:cBhvr>
                                        <p:cTn id="45" dur="500" fill="hold"/>
                                        <p:tgtEl>
                                          <p:spTgt spid="3">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46" dur="500" fill="hold"/>
                                        <p:tgtEl>
                                          <p:spTgt spid="3">
                                            <p:txEl>
                                              <p:pRg st="3" end="3"/>
                                            </p:txEl>
                                          </p:spTgt>
                                        </p:tgtEl>
                                        <p:attrNameLst>
                                          <p:attrName>ppt_y</p:attrName>
                                        </p:attrNameLst>
                                      </p:cBhvr>
                                      <p:tavLst>
                                        <p:tav tm="0">
                                          <p:val>
                                            <p:strVal val="#ppt_y"/>
                                          </p:val>
                                        </p:tav>
                                        <p:tav tm="100000">
                                          <p:val>
                                            <p:strVal val="#ppt_y"/>
                                          </p:val>
                                        </p:tav>
                                      </p:tavLst>
                                    </p:anim>
                                    <p:anim calcmode="lin" valueType="num">
                                      <p:cBhvr>
                                        <p:cTn id="47" dur="500" fill="hold"/>
                                        <p:tgtEl>
                                          <p:spTgt spid="3">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8" dur="500" fill="hold"/>
                                        <p:tgtEl>
                                          <p:spTgt spid="3">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9" dur="500" tmFilter="0,0; .5, 1; 1, 1"/>
                                        <p:tgtEl>
                                          <p:spTgt spid="3">
                                            <p:txEl>
                                              <p:pRg st="3" end="3"/>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41" presetClass="entr" presetSubtype="0" fill="hold" grpId="0" nodeType="clickEffect">
                                  <p:stCondLst>
                                    <p:cond delay="0"/>
                                  </p:stCondLst>
                                  <p:iterate type="lt">
                                    <p:tmPct val="10000"/>
                                  </p:iterate>
                                  <p:childTnLst>
                                    <p:set>
                                      <p:cBhvr>
                                        <p:cTn id="53" dur="1" fill="hold">
                                          <p:stCondLst>
                                            <p:cond delay="0"/>
                                          </p:stCondLst>
                                        </p:cTn>
                                        <p:tgtEl>
                                          <p:spTgt spid="3">
                                            <p:txEl>
                                              <p:pRg st="4" end="4"/>
                                            </p:txEl>
                                          </p:spTgt>
                                        </p:tgtEl>
                                        <p:attrNameLst>
                                          <p:attrName>style.visibility</p:attrName>
                                        </p:attrNameLst>
                                      </p:cBhvr>
                                      <p:to>
                                        <p:strVal val="visible"/>
                                      </p:to>
                                    </p:set>
                                    <p:anim calcmode="lin" valueType="num">
                                      <p:cBhvr>
                                        <p:cTn id="54" dur="500" fill="hold"/>
                                        <p:tgtEl>
                                          <p:spTgt spid="3">
                                            <p:txEl>
                                              <p:pRg st="4" end="4"/>
                                            </p:txEl>
                                          </p:spTgt>
                                        </p:tgtEl>
                                        <p:attrNameLst>
                                          <p:attrName>ppt_x</p:attrName>
                                        </p:attrNameLst>
                                      </p:cBhvr>
                                      <p:tavLst>
                                        <p:tav tm="0">
                                          <p:val>
                                            <p:strVal val="#ppt_x"/>
                                          </p:val>
                                        </p:tav>
                                        <p:tav tm="50000">
                                          <p:val>
                                            <p:strVal val="#ppt_x+.1"/>
                                          </p:val>
                                        </p:tav>
                                        <p:tav tm="100000">
                                          <p:val>
                                            <p:strVal val="#ppt_x"/>
                                          </p:val>
                                        </p:tav>
                                      </p:tavLst>
                                    </p:anim>
                                    <p:anim calcmode="lin" valueType="num">
                                      <p:cBhvr>
                                        <p:cTn id="55" dur="500" fill="hold"/>
                                        <p:tgtEl>
                                          <p:spTgt spid="3">
                                            <p:txEl>
                                              <p:pRg st="4" end="4"/>
                                            </p:txEl>
                                          </p:spTgt>
                                        </p:tgtEl>
                                        <p:attrNameLst>
                                          <p:attrName>ppt_y</p:attrName>
                                        </p:attrNameLst>
                                      </p:cBhvr>
                                      <p:tavLst>
                                        <p:tav tm="0">
                                          <p:val>
                                            <p:strVal val="#ppt_y"/>
                                          </p:val>
                                        </p:tav>
                                        <p:tav tm="100000">
                                          <p:val>
                                            <p:strVal val="#ppt_y"/>
                                          </p:val>
                                        </p:tav>
                                      </p:tavLst>
                                    </p:anim>
                                    <p:anim calcmode="lin" valueType="num">
                                      <p:cBhvr>
                                        <p:cTn id="56" dur="500" fill="hold"/>
                                        <p:tgtEl>
                                          <p:spTgt spid="3">
                                            <p:txEl>
                                              <p:pRg st="4" end="4"/>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57" dur="500" fill="hold"/>
                                        <p:tgtEl>
                                          <p:spTgt spid="3">
                                            <p:txEl>
                                              <p:pRg st="4" end="4"/>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58" dur="500" tmFilter="0,0; .5, 1; 1, 1"/>
                                        <p:tgtEl>
                                          <p:spTgt spid="3">
                                            <p:txEl>
                                              <p:pRg st="4" end="4"/>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41" presetClass="entr" presetSubtype="0" fill="hold" grpId="0" nodeType="clickEffect">
                                  <p:stCondLst>
                                    <p:cond delay="0"/>
                                  </p:stCondLst>
                                  <p:iterate type="lt">
                                    <p:tmPct val="10000"/>
                                  </p:iterate>
                                  <p:childTnLst>
                                    <p:set>
                                      <p:cBhvr>
                                        <p:cTn id="62" dur="1" fill="hold">
                                          <p:stCondLst>
                                            <p:cond delay="0"/>
                                          </p:stCondLst>
                                        </p:cTn>
                                        <p:tgtEl>
                                          <p:spTgt spid="3">
                                            <p:txEl>
                                              <p:pRg st="5" end="5"/>
                                            </p:txEl>
                                          </p:spTgt>
                                        </p:tgtEl>
                                        <p:attrNameLst>
                                          <p:attrName>style.visibility</p:attrName>
                                        </p:attrNameLst>
                                      </p:cBhvr>
                                      <p:to>
                                        <p:strVal val="visible"/>
                                      </p:to>
                                    </p:set>
                                    <p:anim calcmode="lin" valueType="num">
                                      <p:cBhvr>
                                        <p:cTn id="63" dur="500" fill="hold"/>
                                        <p:tgtEl>
                                          <p:spTgt spid="3">
                                            <p:txEl>
                                              <p:pRg st="5" end="5"/>
                                            </p:txEl>
                                          </p:spTgt>
                                        </p:tgtEl>
                                        <p:attrNameLst>
                                          <p:attrName>ppt_x</p:attrName>
                                        </p:attrNameLst>
                                      </p:cBhvr>
                                      <p:tavLst>
                                        <p:tav tm="0">
                                          <p:val>
                                            <p:strVal val="#ppt_x"/>
                                          </p:val>
                                        </p:tav>
                                        <p:tav tm="50000">
                                          <p:val>
                                            <p:strVal val="#ppt_x+.1"/>
                                          </p:val>
                                        </p:tav>
                                        <p:tav tm="100000">
                                          <p:val>
                                            <p:strVal val="#ppt_x"/>
                                          </p:val>
                                        </p:tav>
                                      </p:tavLst>
                                    </p:anim>
                                    <p:anim calcmode="lin" valueType="num">
                                      <p:cBhvr>
                                        <p:cTn id="64" dur="500" fill="hold"/>
                                        <p:tgtEl>
                                          <p:spTgt spid="3">
                                            <p:txEl>
                                              <p:pRg st="5" end="5"/>
                                            </p:txEl>
                                          </p:spTgt>
                                        </p:tgtEl>
                                        <p:attrNameLst>
                                          <p:attrName>ppt_y</p:attrName>
                                        </p:attrNameLst>
                                      </p:cBhvr>
                                      <p:tavLst>
                                        <p:tav tm="0">
                                          <p:val>
                                            <p:strVal val="#ppt_y"/>
                                          </p:val>
                                        </p:tav>
                                        <p:tav tm="100000">
                                          <p:val>
                                            <p:strVal val="#ppt_y"/>
                                          </p:val>
                                        </p:tav>
                                      </p:tavLst>
                                    </p:anim>
                                    <p:anim calcmode="lin" valueType="num">
                                      <p:cBhvr>
                                        <p:cTn id="65" dur="500" fill="hold"/>
                                        <p:tgtEl>
                                          <p:spTgt spid="3">
                                            <p:txEl>
                                              <p:pRg st="5" end="5"/>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66" dur="500" fill="hold"/>
                                        <p:tgtEl>
                                          <p:spTgt spid="3">
                                            <p:txEl>
                                              <p:pRg st="5" end="5"/>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67" dur="500" tmFilter="0,0; .5, 1; 1, 1"/>
                                        <p:tgtEl>
                                          <p:spTgt spid="3">
                                            <p:txEl>
                                              <p:pRg st="5" end="5"/>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41" presetClass="entr" presetSubtype="0" fill="hold" grpId="0" nodeType="clickEffect">
                                  <p:stCondLst>
                                    <p:cond delay="0"/>
                                  </p:stCondLst>
                                  <p:iterate type="lt">
                                    <p:tmPct val="10000"/>
                                  </p:iterate>
                                  <p:childTnLst>
                                    <p:set>
                                      <p:cBhvr>
                                        <p:cTn id="71" dur="1" fill="hold">
                                          <p:stCondLst>
                                            <p:cond delay="0"/>
                                          </p:stCondLst>
                                        </p:cTn>
                                        <p:tgtEl>
                                          <p:spTgt spid="3">
                                            <p:txEl>
                                              <p:pRg st="6" end="6"/>
                                            </p:txEl>
                                          </p:spTgt>
                                        </p:tgtEl>
                                        <p:attrNameLst>
                                          <p:attrName>style.visibility</p:attrName>
                                        </p:attrNameLst>
                                      </p:cBhvr>
                                      <p:to>
                                        <p:strVal val="visible"/>
                                      </p:to>
                                    </p:set>
                                    <p:anim calcmode="lin" valueType="num">
                                      <p:cBhvr>
                                        <p:cTn id="72" dur="500" fill="hold"/>
                                        <p:tgtEl>
                                          <p:spTgt spid="3">
                                            <p:txEl>
                                              <p:pRg st="6" end="6"/>
                                            </p:txEl>
                                          </p:spTgt>
                                        </p:tgtEl>
                                        <p:attrNameLst>
                                          <p:attrName>ppt_x</p:attrName>
                                        </p:attrNameLst>
                                      </p:cBhvr>
                                      <p:tavLst>
                                        <p:tav tm="0">
                                          <p:val>
                                            <p:strVal val="#ppt_x"/>
                                          </p:val>
                                        </p:tav>
                                        <p:tav tm="50000">
                                          <p:val>
                                            <p:strVal val="#ppt_x+.1"/>
                                          </p:val>
                                        </p:tav>
                                        <p:tav tm="100000">
                                          <p:val>
                                            <p:strVal val="#ppt_x"/>
                                          </p:val>
                                        </p:tav>
                                      </p:tavLst>
                                    </p:anim>
                                    <p:anim calcmode="lin" valueType="num">
                                      <p:cBhvr>
                                        <p:cTn id="73" dur="500" fill="hold"/>
                                        <p:tgtEl>
                                          <p:spTgt spid="3">
                                            <p:txEl>
                                              <p:pRg st="6" end="6"/>
                                            </p:txEl>
                                          </p:spTgt>
                                        </p:tgtEl>
                                        <p:attrNameLst>
                                          <p:attrName>ppt_y</p:attrName>
                                        </p:attrNameLst>
                                      </p:cBhvr>
                                      <p:tavLst>
                                        <p:tav tm="0">
                                          <p:val>
                                            <p:strVal val="#ppt_y"/>
                                          </p:val>
                                        </p:tav>
                                        <p:tav tm="100000">
                                          <p:val>
                                            <p:strVal val="#ppt_y"/>
                                          </p:val>
                                        </p:tav>
                                      </p:tavLst>
                                    </p:anim>
                                    <p:anim calcmode="lin" valueType="num">
                                      <p:cBhvr>
                                        <p:cTn id="74" dur="500" fill="hold"/>
                                        <p:tgtEl>
                                          <p:spTgt spid="3">
                                            <p:txEl>
                                              <p:pRg st="6" end="6"/>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75" dur="500" fill="hold"/>
                                        <p:tgtEl>
                                          <p:spTgt spid="3">
                                            <p:txEl>
                                              <p:pRg st="6" end="6"/>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76" dur="500" tmFilter="0,0; .5, 1; 1, 1"/>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Wireless Networking</a:t>
            </a:r>
          </a:p>
        </p:txBody>
      </p:sp>
      <p:sp>
        <p:nvSpPr>
          <p:cNvPr id="3" name="Content Placeholder 2"/>
          <p:cNvSpPr>
            <a:spLocks noGrp="1"/>
          </p:cNvSpPr>
          <p:nvPr>
            <p:ph idx="1"/>
          </p:nvPr>
        </p:nvSpPr>
        <p:spPr>
          <a:xfrm>
            <a:off x="3972910" y="2002222"/>
            <a:ext cx="7898524" cy="3121572"/>
          </a:xfrm>
        </p:spPr>
        <p:txBody>
          <a:bodyPr>
            <a:normAutofit/>
          </a:bodyPr>
          <a:lstStyle/>
          <a:p>
            <a:r>
              <a:rPr lang="en-US" sz="2400" dirty="0"/>
              <a:t>Two main uses:</a:t>
            </a:r>
          </a:p>
          <a:p>
            <a:pPr marL="0" indent="0">
              <a:buNone/>
            </a:pPr>
            <a:r>
              <a:rPr lang="en-US" sz="2400" dirty="0"/>
              <a:t>	</a:t>
            </a:r>
            <a:r>
              <a:rPr lang="en-US" sz="2800" dirty="0"/>
              <a:t>- </a:t>
            </a:r>
            <a:r>
              <a:rPr lang="en-US" sz="2400" dirty="0"/>
              <a:t>Endpoints of connectivity: laptops, smart phones</a:t>
            </a:r>
          </a:p>
          <a:p>
            <a:pPr marL="0" indent="0">
              <a:buNone/>
            </a:pPr>
            <a:r>
              <a:rPr lang="en-US" sz="2400" dirty="0"/>
              <a:t>	- Source of transferring data between locations when 	using cables is not practical, such as with satellite and 	microwave systems.</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446" y="1308618"/>
            <a:ext cx="3184634" cy="5551197"/>
          </a:xfrm>
          <a:prstGeom prst="rect">
            <a:avLst/>
          </a:prstGeom>
        </p:spPr>
      </p:pic>
      <p:sp>
        <p:nvSpPr>
          <p:cNvPr id="5" name="Slide Number Placeholder 4"/>
          <p:cNvSpPr>
            <a:spLocks noGrp="1"/>
          </p:cNvSpPr>
          <p:nvPr>
            <p:ph type="sldNum" sz="quarter" idx="12"/>
          </p:nvPr>
        </p:nvSpPr>
        <p:spPr/>
        <p:txBody>
          <a:bodyPr/>
          <a:lstStyle/>
          <a:p>
            <a:fld id="{71766878-3199-4EAB-94E7-2D6D11070E14}" type="slidenum">
              <a:rPr lang="en-US" smtClean="0"/>
              <a:t>16</a:t>
            </a:fld>
            <a:endParaRPr lang="en-US" dirty="0"/>
          </a:p>
        </p:txBody>
      </p:sp>
    </p:spTree>
    <p:extLst>
      <p:ext uri="{BB962C8B-B14F-4D97-AF65-F5344CB8AC3E}">
        <p14:creationId xmlns:p14="http://schemas.microsoft.com/office/powerpoint/2010/main" val="1417793447"/>
      </p:ext>
    </p:extLst>
  </p:cSld>
  <p:clrMapOvr>
    <a:masterClrMapping/>
  </p:clrMapOvr>
  <p:transition spd="slow" advTm="37046">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iterate type="lt">
                                    <p:tmPct val="20000"/>
                                  </p:iterate>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iterate type="lt">
                                    <p:tmPct val="20000"/>
                                  </p:iterate>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additive="base">
                                        <p:cTn id="2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iterate type="lt">
                                    <p:tmPct val="20000"/>
                                  </p:iterate>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additive="base">
                                        <p:cTn id="3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Wi-Fi</a:t>
            </a:r>
          </a:p>
        </p:txBody>
      </p:sp>
      <p:sp>
        <p:nvSpPr>
          <p:cNvPr id="3" name="Content Placeholder 2"/>
          <p:cNvSpPr>
            <a:spLocks noGrp="1"/>
          </p:cNvSpPr>
          <p:nvPr>
            <p:ph idx="1"/>
          </p:nvPr>
        </p:nvSpPr>
        <p:spPr>
          <a:xfrm>
            <a:off x="1251678" y="1874518"/>
            <a:ext cx="10178322" cy="1672724"/>
          </a:xfrm>
        </p:spPr>
        <p:txBody>
          <a:bodyPr>
            <a:normAutofit/>
          </a:bodyPr>
          <a:lstStyle/>
          <a:p>
            <a:r>
              <a:rPr lang="en-US" sz="2400" dirty="0"/>
              <a:t>Wireless fidelity</a:t>
            </a:r>
          </a:p>
          <a:p>
            <a:r>
              <a:rPr lang="en-US" sz="2400" dirty="0"/>
              <a:t>The wireless version of Ethernet</a:t>
            </a:r>
          </a:p>
          <a:p>
            <a:r>
              <a:rPr lang="en-US" sz="2400" dirty="0"/>
              <a:t>IEEE 802.11 standard</a:t>
            </a:r>
          </a:p>
        </p:txBody>
      </p:sp>
      <p:pic>
        <p:nvPicPr>
          <p:cNvPr id="4" name="Picture 3"/>
          <p:cNvPicPr>
            <a:picLocks noChangeAspect="1"/>
          </p:cNvPicPr>
          <p:nvPr/>
        </p:nvPicPr>
        <p:blipFill>
          <a:blip r:embed="rId3"/>
          <a:stretch>
            <a:fillRect/>
          </a:stretch>
        </p:blipFill>
        <p:spPr>
          <a:xfrm>
            <a:off x="1030518" y="3673366"/>
            <a:ext cx="10620641" cy="2490006"/>
          </a:xfrm>
          <a:prstGeom prst="rect">
            <a:avLst/>
          </a:prstGeom>
        </p:spPr>
      </p:pic>
      <p:sp>
        <p:nvSpPr>
          <p:cNvPr id="5" name="Slide Number Placeholder 4"/>
          <p:cNvSpPr>
            <a:spLocks noGrp="1"/>
          </p:cNvSpPr>
          <p:nvPr>
            <p:ph type="sldNum" sz="quarter" idx="12"/>
          </p:nvPr>
        </p:nvSpPr>
        <p:spPr/>
        <p:txBody>
          <a:bodyPr/>
          <a:lstStyle/>
          <a:p>
            <a:fld id="{71766878-3199-4EAB-94E7-2D6D11070E14}" type="slidenum">
              <a:rPr lang="en-US" smtClean="0"/>
              <a:t>17</a:t>
            </a:fld>
            <a:endParaRPr lang="en-US" dirty="0"/>
          </a:p>
        </p:txBody>
      </p:sp>
    </p:spTree>
    <p:extLst>
      <p:ext uri="{BB962C8B-B14F-4D97-AF65-F5344CB8AC3E}">
        <p14:creationId xmlns:p14="http://schemas.microsoft.com/office/powerpoint/2010/main" val="3507956643"/>
      </p:ext>
    </p:extLst>
  </p:cSld>
  <p:clrMapOvr>
    <a:masterClrMapping/>
  </p:clrMapOvr>
  <p:transition spd="slow" advTm="37046">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iterate type="lt">
                                    <p:tmPct val="10000"/>
                                  </p:iterate>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iterate type="lt">
                                    <p:tmPct val="10000"/>
                                  </p:iterate>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iterate type="lt">
                                    <p:tmPct val="10000"/>
                                  </p:iterate>
                                  <p:childTnLst>
                                    <p:set>
                                      <p:cBhvr>
                                        <p:cTn id="25" dur="1" fill="hold">
                                          <p:stCondLst>
                                            <p:cond delay="0"/>
                                          </p:stCondLst>
                                        </p:cTn>
                                        <p:tgtEl>
                                          <p:spTgt spid="3">
                                            <p:txEl>
                                              <p:pRg st="2" end="2"/>
                                            </p:txEl>
                                          </p:spTgt>
                                        </p:tgtEl>
                                        <p:attrNameLst>
                                          <p:attrName>style.visibility</p:attrName>
                                        </p:attrNameLst>
                                      </p:cBhvr>
                                      <p:to>
                                        <p:strVal val="visible"/>
                                      </p:to>
                                    </p:set>
                                    <p:animEffect transition="in" filter="fade">
                                      <p:cBhvr>
                                        <p:cTn id="26" dur="1000"/>
                                        <p:tgtEl>
                                          <p:spTgt spid="3">
                                            <p:txEl>
                                              <p:pRg st="2" end="2"/>
                                            </p:txEl>
                                          </p:spTgt>
                                        </p:tgtEl>
                                      </p:cBhvr>
                                    </p:animEffect>
                                    <p:anim calcmode="lin" valueType="num">
                                      <p:cBhvr>
                                        <p:cTn id="2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 presetClass="entr" presetSubtype="16" fill="hold"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box(in)">
                                      <p:cBhvr>
                                        <p:cTn id="33"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Bluetooth</a:t>
            </a:r>
          </a:p>
        </p:txBody>
      </p:sp>
      <p:sp>
        <p:nvSpPr>
          <p:cNvPr id="3" name="Content Placeholder 2"/>
          <p:cNvSpPr>
            <a:spLocks noGrp="1"/>
          </p:cNvSpPr>
          <p:nvPr>
            <p:ph idx="1"/>
          </p:nvPr>
        </p:nvSpPr>
        <p:spPr>
          <a:xfrm>
            <a:off x="2791572" y="1433081"/>
            <a:ext cx="8890671" cy="4005075"/>
          </a:xfrm>
        </p:spPr>
        <p:txBody>
          <a:bodyPr/>
          <a:lstStyle/>
          <a:p>
            <a:r>
              <a:rPr lang="en-US" b="1" dirty="0"/>
              <a:t>Short-range wireless networking</a:t>
            </a:r>
          </a:p>
          <a:p>
            <a:r>
              <a:rPr lang="en-US" b="1" dirty="0"/>
              <a:t>Most commonly used to connect a computer to an input or output device</a:t>
            </a:r>
          </a:p>
          <a:p>
            <a:r>
              <a:rPr lang="en-US" b="1" dirty="0"/>
              <a:t>Used to connect personal devices such as headsets or Bluetooth-enabled printer</a:t>
            </a:r>
          </a:p>
          <a:p>
            <a:r>
              <a:rPr lang="en-US" b="1" dirty="0"/>
              <a:t>Used to create personal area networks</a:t>
            </a:r>
          </a:p>
          <a:p>
            <a:r>
              <a:rPr lang="en-US" b="1" dirty="0"/>
              <a:t>Range limit of 20 feet</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0789" y="1560786"/>
            <a:ext cx="2834210" cy="5297214"/>
          </a:xfrm>
          <a:prstGeom prst="rect">
            <a:avLst/>
          </a:prstGeom>
        </p:spPr>
      </p:pic>
      <p:pic>
        <p:nvPicPr>
          <p:cNvPr id="6" name="Picture 5"/>
          <p:cNvPicPr>
            <a:picLocks noChangeAspect="1"/>
          </p:cNvPicPr>
          <p:nvPr/>
        </p:nvPicPr>
        <p:blipFill rotWithShape="1">
          <a:blip r:embed="rId4"/>
          <a:srcRect l="13569" t="17564" r="30209" b="20152"/>
          <a:stretch/>
        </p:blipFill>
        <p:spPr>
          <a:xfrm>
            <a:off x="5880538" y="3892520"/>
            <a:ext cx="5234153" cy="2965480"/>
          </a:xfrm>
          <a:prstGeom prst="rect">
            <a:avLst/>
          </a:prstGeom>
        </p:spPr>
      </p:pic>
      <p:sp>
        <p:nvSpPr>
          <p:cNvPr id="4" name="Slide Number Placeholder 3"/>
          <p:cNvSpPr>
            <a:spLocks noGrp="1"/>
          </p:cNvSpPr>
          <p:nvPr>
            <p:ph type="sldNum" sz="quarter" idx="12"/>
          </p:nvPr>
        </p:nvSpPr>
        <p:spPr/>
        <p:txBody>
          <a:bodyPr/>
          <a:lstStyle/>
          <a:p>
            <a:fld id="{71766878-3199-4EAB-94E7-2D6D11070E14}" type="slidenum">
              <a:rPr lang="en-US" smtClean="0"/>
              <a:t>18</a:t>
            </a:fld>
            <a:endParaRPr lang="en-US" dirty="0"/>
          </a:p>
        </p:txBody>
      </p:sp>
    </p:spTree>
    <p:extLst>
      <p:ext uri="{BB962C8B-B14F-4D97-AF65-F5344CB8AC3E}">
        <p14:creationId xmlns:p14="http://schemas.microsoft.com/office/powerpoint/2010/main" val="4006897066"/>
      </p:ext>
    </p:extLst>
  </p:cSld>
  <p:clrMapOvr>
    <a:masterClrMapping/>
  </p:clrMapOvr>
  <p:transition spd="slow" advTm="37046">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10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iterate type="lt">
                                    <p:tmPct val="20000"/>
                                  </p:iterate>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iterate type="lt">
                                    <p:tmPct val="20000"/>
                                  </p:iterate>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additive="base">
                                        <p:cTn id="2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iterate type="lt">
                                    <p:tmPct val="20000"/>
                                  </p:iterate>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additive="base">
                                        <p:cTn id="3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iterate type="lt">
                                    <p:tmPct val="20000"/>
                                  </p:iterate>
                                  <p:childTnLst>
                                    <p:set>
                                      <p:cBhvr>
                                        <p:cTn id="36" dur="1" fill="hold">
                                          <p:stCondLst>
                                            <p:cond delay="0"/>
                                          </p:stCondLst>
                                        </p:cTn>
                                        <p:tgtEl>
                                          <p:spTgt spid="3">
                                            <p:txEl>
                                              <p:pRg st="3" end="3"/>
                                            </p:txEl>
                                          </p:spTgt>
                                        </p:tgtEl>
                                        <p:attrNameLst>
                                          <p:attrName>style.visibility</p:attrName>
                                        </p:attrNameLst>
                                      </p:cBhvr>
                                      <p:to>
                                        <p:strVal val="visible"/>
                                      </p:to>
                                    </p:set>
                                    <p:anim calcmode="lin" valueType="num">
                                      <p:cBhvr additive="base">
                                        <p:cTn id="3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iterate type="lt">
                                    <p:tmPct val="20000"/>
                                  </p:iterate>
                                  <p:childTnLst>
                                    <p:set>
                                      <p:cBhvr>
                                        <p:cTn id="42" dur="1" fill="hold">
                                          <p:stCondLst>
                                            <p:cond delay="0"/>
                                          </p:stCondLst>
                                        </p:cTn>
                                        <p:tgtEl>
                                          <p:spTgt spid="3">
                                            <p:txEl>
                                              <p:pRg st="4" end="4"/>
                                            </p:txEl>
                                          </p:spTgt>
                                        </p:tgtEl>
                                        <p:attrNameLst>
                                          <p:attrName>style.visibility</p:attrName>
                                        </p:attrNameLst>
                                      </p:cBhvr>
                                      <p:to>
                                        <p:strVal val="visible"/>
                                      </p:to>
                                    </p:set>
                                    <p:anim calcmode="lin" valueType="num">
                                      <p:cBhvr additive="base">
                                        <p:cTn id="4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6"/>
                                        </p:tgtEl>
                                        <p:attrNameLst>
                                          <p:attrName>style.visibility</p:attrName>
                                        </p:attrNameLst>
                                      </p:cBhvr>
                                      <p:to>
                                        <p:strVal val="visible"/>
                                      </p:to>
                                    </p:set>
                                    <p:anim calcmode="lin" valueType="num">
                                      <p:cBhvr additive="base">
                                        <p:cTn id="49" dur="500" fill="hold"/>
                                        <p:tgtEl>
                                          <p:spTgt spid="6"/>
                                        </p:tgtEl>
                                        <p:attrNameLst>
                                          <p:attrName>ppt_x</p:attrName>
                                        </p:attrNameLst>
                                      </p:cBhvr>
                                      <p:tavLst>
                                        <p:tav tm="0">
                                          <p:val>
                                            <p:strVal val="#ppt_x"/>
                                          </p:val>
                                        </p:tav>
                                        <p:tav tm="100000">
                                          <p:val>
                                            <p:strVal val="#ppt_x"/>
                                          </p:val>
                                        </p:tav>
                                      </p:tavLst>
                                    </p:anim>
                                    <p:anim calcmode="lin" valueType="num">
                                      <p:cBhvr additive="base">
                                        <p:cTn id="5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Infrared</a:t>
            </a:r>
          </a:p>
        </p:txBody>
      </p:sp>
      <p:sp>
        <p:nvSpPr>
          <p:cNvPr id="3" name="Content Placeholder 2"/>
          <p:cNvSpPr>
            <a:spLocks noGrp="1"/>
          </p:cNvSpPr>
          <p:nvPr>
            <p:ph idx="1"/>
          </p:nvPr>
        </p:nvSpPr>
        <p:spPr>
          <a:xfrm>
            <a:off x="1030961" y="1450429"/>
            <a:ext cx="8633301" cy="1043389"/>
          </a:xfrm>
        </p:spPr>
        <p:txBody>
          <a:bodyPr>
            <a:normAutofit/>
          </a:bodyPr>
          <a:lstStyle/>
          <a:p>
            <a:pPr>
              <a:lnSpc>
                <a:spcPct val="150000"/>
              </a:lnSpc>
            </a:pPr>
            <a:r>
              <a:rPr lang="en-US" b="1" dirty="0"/>
              <a:t>Uses light waves to beam information between devices.</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8087874" y="643260"/>
            <a:ext cx="3872078" cy="6167438"/>
          </a:xfrm>
          <a:prstGeom prst="rect">
            <a:avLst/>
          </a:prstGeom>
        </p:spPr>
      </p:pic>
      <p:pic>
        <p:nvPicPr>
          <p:cNvPr id="5" name="Picture 4"/>
          <p:cNvPicPr>
            <a:picLocks noChangeAspect="1"/>
          </p:cNvPicPr>
          <p:nvPr/>
        </p:nvPicPr>
        <p:blipFill>
          <a:blip r:embed="rId4"/>
          <a:stretch>
            <a:fillRect/>
          </a:stretch>
        </p:blipFill>
        <p:spPr>
          <a:xfrm>
            <a:off x="6403903" y="4324434"/>
            <a:ext cx="2393258" cy="2496966"/>
          </a:xfrm>
          <a:prstGeom prst="rect">
            <a:avLst/>
          </a:prstGeom>
        </p:spPr>
      </p:pic>
      <p:sp>
        <p:nvSpPr>
          <p:cNvPr id="6" name="Content Placeholder 2"/>
          <p:cNvSpPr txBox="1">
            <a:spLocks/>
          </p:cNvSpPr>
          <p:nvPr/>
        </p:nvSpPr>
        <p:spPr>
          <a:xfrm>
            <a:off x="1015195" y="1937291"/>
            <a:ext cx="8633301" cy="3593591"/>
          </a:xfrm>
          <a:prstGeom prst="rect">
            <a:avLst/>
          </a:prstGeom>
        </p:spPr>
        <p:txBody>
          <a:bodyPr vert="horz" lIns="91440" tIns="45720" rIns="91440" bIns="45720" rtlCol="0">
            <a:normAutofit/>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b="0" i="0" u="none"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pPr>
              <a:lnSpc>
                <a:spcPct val="150000"/>
              </a:lnSpc>
            </a:pPr>
            <a:r>
              <a:rPr lang="en-US" b="1" dirty="0"/>
              <a:t>Older technology, mainly replaced by Bluetooth </a:t>
            </a:r>
          </a:p>
          <a:p>
            <a:pPr>
              <a:lnSpc>
                <a:spcPct val="150000"/>
              </a:lnSpc>
            </a:pPr>
            <a:r>
              <a:rPr lang="en-US" b="1" dirty="0"/>
              <a:t>Still used in TV remote controls</a:t>
            </a:r>
          </a:p>
          <a:p>
            <a:pPr>
              <a:lnSpc>
                <a:spcPct val="150000"/>
              </a:lnSpc>
            </a:pPr>
            <a:r>
              <a:rPr lang="en-US" b="1" dirty="0"/>
              <a:t>IrDA is the standard (Infrared Data Association)</a:t>
            </a:r>
          </a:p>
          <a:p>
            <a:pPr>
              <a:lnSpc>
                <a:spcPct val="150000"/>
              </a:lnSpc>
            </a:pPr>
            <a:r>
              <a:rPr lang="en-US" b="1" dirty="0"/>
              <a:t>The main drawback of infrared transmission is that it must have a clear line of sight between the two points.</a:t>
            </a:r>
          </a:p>
        </p:txBody>
      </p:sp>
      <p:sp>
        <p:nvSpPr>
          <p:cNvPr id="7" name="Slide Number Placeholder 6"/>
          <p:cNvSpPr>
            <a:spLocks noGrp="1"/>
          </p:cNvSpPr>
          <p:nvPr>
            <p:ph type="sldNum" sz="quarter" idx="12"/>
          </p:nvPr>
        </p:nvSpPr>
        <p:spPr/>
        <p:txBody>
          <a:bodyPr/>
          <a:lstStyle/>
          <a:p>
            <a:fld id="{71766878-3199-4EAB-94E7-2D6D11070E14}" type="slidenum">
              <a:rPr lang="en-US" smtClean="0"/>
              <a:t>19</a:t>
            </a:fld>
            <a:endParaRPr lang="en-US" dirty="0"/>
          </a:p>
        </p:txBody>
      </p:sp>
    </p:spTree>
    <p:extLst>
      <p:ext uri="{BB962C8B-B14F-4D97-AF65-F5344CB8AC3E}">
        <p14:creationId xmlns:p14="http://schemas.microsoft.com/office/powerpoint/2010/main" val="1810488236"/>
      </p:ext>
    </p:extLst>
  </p:cSld>
  <p:clrMapOvr>
    <a:masterClrMapping/>
  </p:clrMapOvr>
  <p:transition spd="slow" advTm="37046">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ppt_w</p:attrName>
                                        </p:attrNameLst>
                                      </p:cBhvr>
                                      <p:tavLst>
                                        <p:tav tm="0">
                                          <p:val>
                                            <p:fltVal val="0"/>
                                          </p:val>
                                        </p:tav>
                                        <p:tav tm="100000">
                                          <p:val>
                                            <p:strVal val="#ppt_w"/>
                                          </p:val>
                                        </p:tav>
                                      </p:tavLst>
                                    </p:anim>
                                    <p:anim calcmode="lin" valueType="num">
                                      <p:cBhvr>
                                        <p:cTn id="13" dur="1000" fill="hold"/>
                                        <p:tgtEl>
                                          <p:spTgt spid="4"/>
                                        </p:tgtEl>
                                        <p:attrNameLst>
                                          <p:attrName>ppt_h</p:attrName>
                                        </p:attrNameLst>
                                      </p:cBhvr>
                                      <p:tavLst>
                                        <p:tav tm="0">
                                          <p:val>
                                            <p:fltVal val="0"/>
                                          </p:val>
                                        </p:tav>
                                        <p:tav tm="100000">
                                          <p:val>
                                            <p:strVal val="#ppt_h"/>
                                          </p:val>
                                        </p:tav>
                                      </p:tavLst>
                                    </p:anim>
                                    <p:animEffect transition="in" filter="fade">
                                      <p:cBhvr>
                                        <p:cTn id="14" dur="1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iterate type="lt">
                                    <p:tmPct val="10000"/>
                                  </p:iterate>
                                  <p:childTnLst>
                                    <p:set>
                                      <p:cBhvr>
                                        <p:cTn id="18" dur="1" fill="hold">
                                          <p:stCondLst>
                                            <p:cond delay="0"/>
                                          </p:stCondLst>
                                        </p:cTn>
                                        <p:tgtEl>
                                          <p:spTgt spid="3">
                                            <p:txEl>
                                              <p:pRg st="0" end="0"/>
                                            </p:txEl>
                                          </p:spTgt>
                                        </p:tgtEl>
                                        <p:attrNameLst>
                                          <p:attrName>style.visibility</p:attrName>
                                        </p:attrNameLst>
                                      </p:cBhvr>
                                      <p:to>
                                        <p:strVal val="visible"/>
                                      </p:to>
                                    </p:set>
                                    <p:animEffect transition="in" filter="fade">
                                      <p:cBhvr>
                                        <p:cTn id="19" dur="1000"/>
                                        <p:tgtEl>
                                          <p:spTgt spid="3">
                                            <p:txEl>
                                              <p:pRg st="0" end="0"/>
                                            </p:txEl>
                                          </p:spTgt>
                                        </p:tgtEl>
                                      </p:cBhvr>
                                    </p:animEffect>
                                    <p:anim calcmode="lin" valueType="num">
                                      <p:cBhvr>
                                        <p:cTn id="20"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1000"/>
                                        <p:tgtEl>
                                          <p:spTgt spid="5"/>
                                        </p:tgtEl>
                                      </p:cBhvr>
                                    </p:animEffect>
                                    <p:anim calcmode="lin" valueType="num">
                                      <p:cBhvr>
                                        <p:cTn id="27" dur="1000" fill="hold"/>
                                        <p:tgtEl>
                                          <p:spTgt spid="5"/>
                                        </p:tgtEl>
                                        <p:attrNameLst>
                                          <p:attrName>ppt_x</p:attrName>
                                        </p:attrNameLst>
                                      </p:cBhvr>
                                      <p:tavLst>
                                        <p:tav tm="0">
                                          <p:val>
                                            <p:strVal val="#ppt_x"/>
                                          </p:val>
                                        </p:tav>
                                        <p:tav tm="100000">
                                          <p:val>
                                            <p:strVal val="#ppt_x"/>
                                          </p:val>
                                        </p:tav>
                                      </p:tavLst>
                                    </p:anim>
                                    <p:anim calcmode="lin" valueType="num">
                                      <p:cBhvr>
                                        <p:cTn id="28"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iterate type="lt">
                                    <p:tmPct val="10000"/>
                                  </p:iterate>
                                  <p:childTnLst>
                                    <p:set>
                                      <p:cBhvr>
                                        <p:cTn id="32" dur="1" fill="hold">
                                          <p:stCondLst>
                                            <p:cond delay="0"/>
                                          </p:stCondLst>
                                        </p:cTn>
                                        <p:tgtEl>
                                          <p:spTgt spid="6">
                                            <p:txEl>
                                              <p:pRg st="0" end="0"/>
                                            </p:txEl>
                                          </p:spTgt>
                                        </p:tgtEl>
                                        <p:attrNameLst>
                                          <p:attrName>style.visibility</p:attrName>
                                        </p:attrNameLst>
                                      </p:cBhvr>
                                      <p:to>
                                        <p:strVal val="visible"/>
                                      </p:to>
                                    </p:set>
                                    <p:animEffect transition="in" filter="fade">
                                      <p:cBhvr>
                                        <p:cTn id="33" dur="1000"/>
                                        <p:tgtEl>
                                          <p:spTgt spid="6">
                                            <p:txEl>
                                              <p:pRg st="0" end="0"/>
                                            </p:txEl>
                                          </p:spTgt>
                                        </p:tgtEl>
                                      </p:cBhvr>
                                    </p:animEffect>
                                    <p:anim calcmode="lin" valueType="num">
                                      <p:cBhvr>
                                        <p:cTn id="34"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35"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iterate type="lt">
                                    <p:tmPct val="10000"/>
                                  </p:iterate>
                                  <p:childTnLst>
                                    <p:set>
                                      <p:cBhvr>
                                        <p:cTn id="39" dur="1" fill="hold">
                                          <p:stCondLst>
                                            <p:cond delay="0"/>
                                          </p:stCondLst>
                                        </p:cTn>
                                        <p:tgtEl>
                                          <p:spTgt spid="6">
                                            <p:txEl>
                                              <p:pRg st="1" end="1"/>
                                            </p:txEl>
                                          </p:spTgt>
                                        </p:tgtEl>
                                        <p:attrNameLst>
                                          <p:attrName>style.visibility</p:attrName>
                                        </p:attrNameLst>
                                      </p:cBhvr>
                                      <p:to>
                                        <p:strVal val="visible"/>
                                      </p:to>
                                    </p:set>
                                    <p:animEffect transition="in" filter="fade">
                                      <p:cBhvr>
                                        <p:cTn id="40" dur="1000"/>
                                        <p:tgtEl>
                                          <p:spTgt spid="6">
                                            <p:txEl>
                                              <p:pRg st="1" end="1"/>
                                            </p:txEl>
                                          </p:spTgt>
                                        </p:tgtEl>
                                      </p:cBhvr>
                                    </p:animEffect>
                                    <p:anim calcmode="lin" valueType="num">
                                      <p:cBhvr>
                                        <p:cTn id="41"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42"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iterate type="lt">
                                    <p:tmPct val="10000"/>
                                  </p:iterate>
                                  <p:childTnLst>
                                    <p:set>
                                      <p:cBhvr>
                                        <p:cTn id="46" dur="1" fill="hold">
                                          <p:stCondLst>
                                            <p:cond delay="0"/>
                                          </p:stCondLst>
                                        </p:cTn>
                                        <p:tgtEl>
                                          <p:spTgt spid="6">
                                            <p:txEl>
                                              <p:pRg st="2" end="2"/>
                                            </p:txEl>
                                          </p:spTgt>
                                        </p:tgtEl>
                                        <p:attrNameLst>
                                          <p:attrName>style.visibility</p:attrName>
                                        </p:attrNameLst>
                                      </p:cBhvr>
                                      <p:to>
                                        <p:strVal val="visible"/>
                                      </p:to>
                                    </p:set>
                                    <p:animEffect transition="in" filter="fade">
                                      <p:cBhvr>
                                        <p:cTn id="47" dur="1000"/>
                                        <p:tgtEl>
                                          <p:spTgt spid="6">
                                            <p:txEl>
                                              <p:pRg st="2" end="2"/>
                                            </p:txEl>
                                          </p:spTgt>
                                        </p:tgtEl>
                                      </p:cBhvr>
                                    </p:animEffect>
                                    <p:anim calcmode="lin" valueType="num">
                                      <p:cBhvr>
                                        <p:cTn id="48"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49"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iterate type="lt">
                                    <p:tmPct val="10000"/>
                                  </p:iterate>
                                  <p:childTnLst>
                                    <p:set>
                                      <p:cBhvr>
                                        <p:cTn id="53" dur="1" fill="hold">
                                          <p:stCondLst>
                                            <p:cond delay="0"/>
                                          </p:stCondLst>
                                        </p:cTn>
                                        <p:tgtEl>
                                          <p:spTgt spid="6">
                                            <p:txEl>
                                              <p:pRg st="3" end="3"/>
                                            </p:txEl>
                                          </p:spTgt>
                                        </p:tgtEl>
                                        <p:attrNameLst>
                                          <p:attrName>style.visibility</p:attrName>
                                        </p:attrNameLst>
                                      </p:cBhvr>
                                      <p:to>
                                        <p:strVal val="visible"/>
                                      </p:to>
                                    </p:set>
                                    <p:animEffect transition="in" filter="fade">
                                      <p:cBhvr>
                                        <p:cTn id="54" dur="1000"/>
                                        <p:tgtEl>
                                          <p:spTgt spid="6">
                                            <p:txEl>
                                              <p:pRg st="3" end="3"/>
                                            </p:txEl>
                                          </p:spTgt>
                                        </p:tgtEl>
                                      </p:cBhvr>
                                    </p:animEffect>
                                    <p:anim calcmode="lin" valueType="num">
                                      <p:cBhvr>
                                        <p:cTn id="55"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56"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6"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8" name="Rectangle 8"/>
          <p:cNvSpPr>
            <a:spLocks noGrp="1" noChangeArrowheads="1"/>
          </p:cNvSpPr>
          <p:nvPr>
            <p:ph type="title"/>
          </p:nvPr>
        </p:nvSpPr>
        <p:spPr>
          <a:xfrm>
            <a:off x="1479176" y="274638"/>
            <a:ext cx="8731624" cy="1143000"/>
          </a:xfrm>
          <a:noFill/>
        </p:spPr>
        <p:txBody>
          <a:bodyPr>
            <a:normAutofit fontScale="90000"/>
          </a:bodyPr>
          <a:lstStyle/>
          <a:p>
            <a:pPr algn="ctr" eaLnBrk="1" hangingPunct="1"/>
            <a:r>
              <a:rPr lang="en-US" altLang="en-US" dirty="0">
                <a:ea typeface="ＭＳ Ｐゴシック" panose="020B0600070205080204" pitchFamily="34" charset="-128"/>
              </a:rPr>
              <a:t>Chapter 13: Networking and Internet Basics</a:t>
            </a:r>
          </a:p>
        </p:txBody>
      </p:sp>
      <p:sp>
        <p:nvSpPr>
          <p:cNvPr id="3079" name="Rectangle 9"/>
          <p:cNvSpPr>
            <a:spLocks noGrp="1" noChangeArrowheads="1"/>
          </p:cNvSpPr>
          <p:nvPr>
            <p:ph idx="1"/>
          </p:nvPr>
        </p:nvSpPr>
        <p:spPr>
          <a:xfrm>
            <a:off x="3137648" y="2133600"/>
            <a:ext cx="6858000" cy="4953000"/>
          </a:xfrm>
        </p:spPr>
        <p:txBody>
          <a:bodyPr>
            <a:normAutofit/>
          </a:bodyPr>
          <a:lstStyle/>
          <a:p>
            <a:pPr>
              <a:buFontTx/>
              <a:buNone/>
            </a:pPr>
            <a:r>
              <a:rPr lang="en-US" altLang="en-US" b="1" dirty="0">
                <a:solidFill>
                  <a:schemeClr val="tx1"/>
                </a:solidFill>
                <a:ea typeface="ＭＳ Ｐゴシック" panose="020B0600070205080204" pitchFamily="34" charset="-128"/>
              </a:rPr>
              <a:t>Learning Objectives:</a:t>
            </a:r>
          </a:p>
          <a:p>
            <a:pPr>
              <a:buFontTx/>
              <a:buNone/>
            </a:pPr>
            <a:endParaRPr lang="en-US" altLang="en-US" b="1" dirty="0">
              <a:solidFill>
                <a:schemeClr val="tx1"/>
              </a:solidFill>
              <a:ea typeface="ＭＳ Ｐゴシック" panose="020B0600070205080204" pitchFamily="34" charset="-128"/>
            </a:endParaRPr>
          </a:p>
          <a:p>
            <a:r>
              <a:rPr lang="en-US" dirty="0">
                <a:solidFill>
                  <a:schemeClr val="tx1"/>
                </a:solidFill>
              </a:rPr>
              <a:t>Identify communications networks in daily life</a:t>
            </a:r>
          </a:p>
          <a:p>
            <a:r>
              <a:rPr lang="en-US" dirty="0">
                <a:solidFill>
                  <a:schemeClr val="tx1"/>
                </a:solidFill>
              </a:rPr>
              <a:t>Distinguish between types of networks</a:t>
            </a:r>
          </a:p>
          <a:p>
            <a:r>
              <a:rPr lang="en-US" dirty="0">
                <a:solidFill>
                  <a:schemeClr val="tx1"/>
                </a:solidFill>
              </a:rPr>
              <a:t>Identify common types of network hardware</a:t>
            </a:r>
          </a:p>
          <a:p>
            <a:r>
              <a:rPr lang="en-US" dirty="0">
                <a:solidFill>
                  <a:schemeClr val="tx1"/>
                </a:solidFill>
              </a:rPr>
              <a:t>Understand the Internet and choose a connection method</a:t>
            </a:r>
          </a:p>
          <a:p>
            <a:r>
              <a:rPr lang="en-US" dirty="0">
                <a:solidFill>
                  <a:schemeClr val="tx1"/>
                </a:solidFill>
              </a:rPr>
              <a:t>Troubleshoot common network and Internet connectivity problems</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1386" y="654424"/>
            <a:ext cx="2653483" cy="6203576"/>
          </a:xfrm>
          <a:prstGeom prst="rect">
            <a:avLst/>
          </a:prstGeom>
        </p:spPr>
      </p:pic>
      <p:sp>
        <p:nvSpPr>
          <p:cNvPr id="2" name="Slide Number Placeholder 1"/>
          <p:cNvSpPr>
            <a:spLocks noGrp="1"/>
          </p:cNvSpPr>
          <p:nvPr>
            <p:ph type="sldNum" sz="quarter" idx="12"/>
          </p:nvPr>
        </p:nvSpPr>
        <p:spPr/>
        <p:txBody>
          <a:bodyPr/>
          <a:lstStyle/>
          <a:p>
            <a:fld id="{71766878-3199-4EAB-94E7-2D6D11070E14}" type="slidenum">
              <a:rPr lang="en-US" smtClean="0"/>
              <a:t>2</a:t>
            </a:fld>
            <a:endParaRPr lang="en-US" dirty="0"/>
          </a:p>
        </p:txBody>
      </p:sp>
    </p:spTree>
    <p:extLst>
      <p:ext uri="{BB962C8B-B14F-4D97-AF65-F5344CB8AC3E}">
        <p14:creationId xmlns:p14="http://schemas.microsoft.com/office/powerpoint/2010/main" val="237541266"/>
      </p:ext>
    </p:extLst>
  </p:cSld>
  <p:clrMapOvr>
    <a:masterClrMapping/>
  </p:clrMapOvr>
  <p:transition spd="slow" advTm="37046">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iterate type="wd">
                                    <p:tmPct val="50000"/>
                                  </p:iterate>
                                  <p:childTnLst>
                                    <p:set>
                                      <p:cBhvr>
                                        <p:cTn id="13" dur="1" fill="hold">
                                          <p:stCondLst>
                                            <p:cond delay="0"/>
                                          </p:stCondLst>
                                        </p:cTn>
                                        <p:tgtEl>
                                          <p:spTgt spid="3079">
                                            <p:txEl>
                                              <p:pRg st="0" end="0"/>
                                            </p:txEl>
                                          </p:spTgt>
                                        </p:tgtEl>
                                        <p:attrNameLst>
                                          <p:attrName>style.visibility</p:attrName>
                                        </p:attrNameLst>
                                      </p:cBhvr>
                                      <p:to>
                                        <p:strVal val="visible"/>
                                      </p:to>
                                    </p:set>
                                    <p:anim calcmode="lin" valueType="num">
                                      <p:cBhvr additive="base">
                                        <p:cTn id="14" dur="500" fill="hold"/>
                                        <p:tgtEl>
                                          <p:spTgt spid="3079">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07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iterate type="wd">
                                    <p:tmPct val="50000"/>
                                  </p:iterate>
                                  <p:childTnLst>
                                    <p:set>
                                      <p:cBhvr>
                                        <p:cTn id="19" dur="1" fill="hold">
                                          <p:stCondLst>
                                            <p:cond delay="0"/>
                                          </p:stCondLst>
                                        </p:cTn>
                                        <p:tgtEl>
                                          <p:spTgt spid="3079">
                                            <p:txEl>
                                              <p:pRg st="2" end="2"/>
                                            </p:txEl>
                                          </p:spTgt>
                                        </p:tgtEl>
                                        <p:attrNameLst>
                                          <p:attrName>style.visibility</p:attrName>
                                        </p:attrNameLst>
                                      </p:cBhvr>
                                      <p:to>
                                        <p:strVal val="visible"/>
                                      </p:to>
                                    </p:set>
                                    <p:anim calcmode="lin" valueType="num">
                                      <p:cBhvr additive="base">
                                        <p:cTn id="20" dur="500" fill="hold"/>
                                        <p:tgtEl>
                                          <p:spTgt spid="3079">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07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iterate type="wd">
                                    <p:tmPct val="50000"/>
                                  </p:iterate>
                                  <p:childTnLst>
                                    <p:set>
                                      <p:cBhvr>
                                        <p:cTn id="25" dur="1" fill="hold">
                                          <p:stCondLst>
                                            <p:cond delay="0"/>
                                          </p:stCondLst>
                                        </p:cTn>
                                        <p:tgtEl>
                                          <p:spTgt spid="3079">
                                            <p:txEl>
                                              <p:pRg st="3" end="3"/>
                                            </p:txEl>
                                          </p:spTgt>
                                        </p:tgtEl>
                                        <p:attrNameLst>
                                          <p:attrName>style.visibility</p:attrName>
                                        </p:attrNameLst>
                                      </p:cBhvr>
                                      <p:to>
                                        <p:strVal val="visible"/>
                                      </p:to>
                                    </p:set>
                                    <p:anim calcmode="lin" valueType="num">
                                      <p:cBhvr additive="base">
                                        <p:cTn id="26" dur="500" fill="hold"/>
                                        <p:tgtEl>
                                          <p:spTgt spid="3079">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07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iterate type="wd">
                                    <p:tmPct val="50000"/>
                                  </p:iterate>
                                  <p:childTnLst>
                                    <p:set>
                                      <p:cBhvr>
                                        <p:cTn id="31" dur="1" fill="hold">
                                          <p:stCondLst>
                                            <p:cond delay="0"/>
                                          </p:stCondLst>
                                        </p:cTn>
                                        <p:tgtEl>
                                          <p:spTgt spid="3079">
                                            <p:txEl>
                                              <p:pRg st="4" end="4"/>
                                            </p:txEl>
                                          </p:spTgt>
                                        </p:tgtEl>
                                        <p:attrNameLst>
                                          <p:attrName>style.visibility</p:attrName>
                                        </p:attrNameLst>
                                      </p:cBhvr>
                                      <p:to>
                                        <p:strVal val="visible"/>
                                      </p:to>
                                    </p:set>
                                    <p:anim calcmode="lin" valueType="num">
                                      <p:cBhvr additive="base">
                                        <p:cTn id="32" dur="500" fill="hold"/>
                                        <p:tgtEl>
                                          <p:spTgt spid="3079">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07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iterate type="wd">
                                    <p:tmPct val="50000"/>
                                  </p:iterate>
                                  <p:childTnLst>
                                    <p:set>
                                      <p:cBhvr>
                                        <p:cTn id="37" dur="1" fill="hold">
                                          <p:stCondLst>
                                            <p:cond delay="0"/>
                                          </p:stCondLst>
                                        </p:cTn>
                                        <p:tgtEl>
                                          <p:spTgt spid="3079">
                                            <p:txEl>
                                              <p:pRg st="5" end="5"/>
                                            </p:txEl>
                                          </p:spTgt>
                                        </p:tgtEl>
                                        <p:attrNameLst>
                                          <p:attrName>style.visibility</p:attrName>
                                        </p:attrNameLst>
                                      </p:cBhvr>
                                      <p:to>
                                        <p:strVal val="visible"/>
                                      </p:to>
                                    </p:set>
                                    <p:anim calcmode="lin" valueType="num">
                                      <p:cBhvr additive="base">
                                        <p:cTn id="38" dur="500" fill="hold"/>
                                        <p:tgtEl>
                                          <p:spTgt spid="3079">
                                            <p:txEl>
                                              <p:pRg st="5" end="5"/>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07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iterate type="wd">
                                    <p:tmPct val="50000"/>
                                  </p:iterate>
                                  <p:childTnLst>
                                    <p:set>
                                      <p:cBhvr>
                                        <p:cTn id="43" dur="1" fill="hold">
                                          <p:stCondLst>
                                            <p:cond delay="0"/>
                                          </p:stCondLst>
                                        </p:cTn>
                                        <p:tgtEl>
                                          <p:spTgt spid="3079">
                                            <p:txEl>
                                              <p:pRg st="6" end="6"/>
                                            </p:txEl>
                                          </p:spTgt>
                                        </p:tgtEl>
                                        <p:attrNameLst>
                                          <p:attrName>style.visibility</p:attrName>
                                        </p:attrNameLst>
                                      </p:cBhvr>
                                      <p:to>
                                        <p:strVal val="visible"/>
                                      </p:to>
                                    </p:set>
                                    <p:anim calcmode="lin" valueType="num">
                                      <p:cBhvr additive="base">
                                        <p:cTn id="44" dur="500" fill="hold"/>
                                        <p:tgtEl>
                                          <p:spTgt spid="3079">
                                            <p:txEl>
                                              <p:pRg st="6" end="6"/>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079">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9"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Microwave</a:t>
            </a:r>
          </a:p>
        </p:txBody>
      </p:sp>
      <p:sp>
        <p:nvSpPr>
          <p:cNvPr id="3" name="Content Placeholder 2"/>
          <p:cNvSpPr>
            <a:spLocks noGrp="1"/>
          </p:cNvSpPr>
          <p:nvPr>
            <p:ph idx="1"/>
          </p:nvPr>
        </p:nvSpPr>
        <p:spPr>
          <a:xfrm>
            <a:off x="3058510" y="1874517"/>
            <a:ext cx="8213835" cy="4778531"/>
          </a:xfrm>
        </p:spPr>
        <p:txBody>
          <a:bodyPr>
            <a:normAutofit/>
          </a:bodyPr>
          <a:lstStyle/>
          <a:p>
            <a:r>
              <a:rPr lang="en-US" b="1" dirty="0"/>
              <a:t>High-frequency radio waves. </a:t>
            </a:r>
          </a:p>
          <a:p>
            <a:r>
              <a:rPr lang="en-US" b="1" dirty="0"/>
              <a:t>Much higher than that used for Wi-Fi or Bluetooth. </a:t>
            </a:r>
          </a:p>
          <a:p>
            <a:r>
              <a:rPr lang="en-US" b="1" dirty="0"/>
              <a:t>The points can be miles apart (up to about 25 miles)</a:t>
            </a:r>
          </a:p>
          <a:p>
            <a:r>
              <a:rPr lang="en-US" b="1" dirty="0"/>
              <a:t>Because line of sight is so critical for microwave communications, the transmitters are often placed high up on towers or buildings. </a:t>
            </a:r>
          </a:p>
          <a:p>
            <a:r>
              <a:rPr lang="en-US" b="1" dirty="0"/>
              <a:t>Microwave technology is not as widely used today but use in where security is critical.</a:t>
            </a:r>
          </a:p>
          <a:p>
            <a:r>
              <a:rPr lang="en-US" b="1" dirty="0"/>
              <a:t>A point-to-point microwave connection is more secure than a connection that goes through a satellite.</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9082" y="694121"/>
            <a:ext cx="3832024" cy="6510720"/>
          </a:xfrm>
          <a:prstGeom prst="rect">
            <a:avLst/>
          </a:prstGeom>
        </p:spPr>
      </p:pic>
      <p:sp>
        <p:nvSpPr>
          <p:cNvPr id="4" name="Slide Number Placeholder 3"/>
          <p:cNvSpPr>
            <a:spLocks noGrp="1"/>
          </p:cNvSpPr>
          <p:nvPr>
            <p:ph type="sldNum" sz="quarter" idx="12"/>
          </p:nvPr>
        </p:nvSpPr>
        <p:spPr/>
        <p:txBody>
          <a:bodyPr/>
          <a:lstStyle/>
          <a:p>
            <a:fld id="{71766878-3199-4EAB-94E7-2D6D11070E14}" type="slidenum">
              <a:rPr lang="en-US" smtClean="0"/>
              <a:t>20</a:t>
            </a:fld>
            <a:endParaRPr lang="en-US" dirty="0"/>
          </a:p>
        </p:txBody>
      </p:sp>
    </p:spTree>
    <p:extLst>
      <p:ext uri="{BB962C8B-B14F-4D97-AF65-F5344CB8AC3E}">
        <p14:creationId xmlns:p14="http://schemas.microsoft.com/office/powerpoint/2010/main" val="2766575293"/>
      </p:ext>
    </p:extLst>
  </p:cSld>
  <p:clrMapOvr>
    <a:masterClrMapping/>
  </p:clrMapOvr>
  <p:transition spd="slow" advTm="37046">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1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iterate type="lt">
                                    <p:tmPct val="20000"/>
                                  </p:iterate>
                                  <p:childTnLst>
                                    <p:set>
                                      <p:cBhvr>
                                        <p:cTn id="16" dur="1" fill="hold">
                                          <p:stCondLst>
                                            <p:cond delay="0"/>
                                          </p:stCondLst>
                                        </p:cTn>
                                        <p:tgtEl>
                                          <p:spTgt spid="3">
                                            <p:txEl>
                                              <p:pRg st="0" end="0"/>
                                            </p:txEl>
                                          </p:spTgt>
                                        </p:tgtEl>
                                        <p:attrNameLst>
                                          <p:attrName>style.visibility</p:attrName>
                                        </p:attrNameLst>
                                      </p:cBhvr>
                                      <p:to>
                                        <p:strVal val="visible"/>
                                      </p:to>
                                    </p:set>
                                    <p:anim calcmode="lin" valueType="num">
                                      <p:cBhvr additive="base">
                                        <p:cTn id="1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iterate type="lt">
                                    <p:tmPct val="20000"/>
                                  </p:iterate>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additive="base">
                                        <p:cTn id="2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iterate type="lt">
                                    <p:tmPct val="20000"/>
                                  </p:iterate>
                                  <p:childTnLst>
                                    <p:set>
                                      <p:cBhvr>
                                        <p:cTn id="28" dur="1" fill="hold">
                                          <p:stCondLst>
                                            <p:cond delay="0"/>
                                          </p:stCondLst>
                                        </p:cTn>
                                        <p:tgtEl>
                                          <p:spTgt spid="3">
                                            <p:txEl>
                                              <p:pRg st="2" end="2"/>
                                            </p:txEl>
                                          </p:spTgt>
                                        </p:tgtEl>
                                        <p:attrNameLst>
                                          <p:attrName>style.visibility</p:attrName>
                                        </p:attrNameLst>
                                      </p:cBhvr>
                                      <p:to>
                                        <p:strVal val="visible"/>
                                      </p:to>
                                    </p:set>
                                    <p:anim calcmode="lin" valueType="num">
                                      <p:cBhvr additive="base">
                                        <p:cTn id="2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iterate type="lt">
                                    <p:tmPct val="20000"/>
                                  </p:iterate>
                                  <p:childTnLst>
                                    <p:set>
                                      <p:cBhvr>
                                        <p:cTn id="34" dur="1" fill="hold">
                                          <p:stCondLst>
                                            <p:cond delay="0"/>
                                          </p:stCondLst>
                                        </p:cTn>
                                        <p:tgtEl>
                                          <p:spTgt spid="3">
                                            <p:txEl>
                                              <p:pRg st="3" end="3"/>
                                            </p:txEl>
                                          </p:spTgt>
                                        </p:tgtEl>
                                        <p:attrNameLst>
                                          <p:attrName>style.visibility</p:attrName>
                                        </p:attrNameLst>
                                      </p:cBhvr>
                                      <p:to>
                                        <p:strVal val="visible"/>
                                      </p:to>
                                    </p:set>
                                    <p:anim calcmode="lin" valueType="num">
                                      <p:cBhvr additive="base">
                                        <p:cTn id="3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iterate type="lt">
                                    <p:tmPct val="20000"/>
                                  </p:iterate>
                                  <p:childTnLst>
                                    <p:set>
                                      <p:cBhvr>
                                        <p:cTn id="40" dur="1" fill="hold">
                                          <p:stCondLst>
                                            <p:cond delay="0"/>
                                          </p:stCondLst>
                                        </p:cTn>
                                        <p:tgtEl>
                                          <p:spTgt spid="3">
                                            <p:txEl>
                                              <p:pRg st="4" end="4"/>
                                            </p:txEl>
                                          </p:spTgt>
                                        </p:tgtEl>
                                        <p:attrNameLst>
                                          <p:attrName>style.visibility</p:attrName>
                                        </p:attrNameLst>
                                      </p:cBhvr>
                                      <p:to>
                                        <p:strVal val="visible"/>
                                      </p:to>
                                    </p:set>
                                    <p:anim calcmode="lin" valueType="num">
                                      <p:cBhvr additive="base">
                                        <p:cTn id="4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iterate type="lt">
                                    <p:tmPct val="20000"/>
                                  </p:iterate>
                                  <p:childTnLst>
                                    <p:set>
                                      <p:cBhvr>
                                        <p:cTn id="46" dur="1" fill="hold">
                                          <p:stCondLst>
                                            <p:cond delay="0"/>
                                          </p:stCondLst>
                                        </p:cTn>
                                        <p:tgtEl>
                                          <p:spTgt spid="3">
                                            <p:txEl>
                                              <p:pRg st="5" end="5"/>
                                            </p:txEl>
                                          </p:spTgt>
                                        </p:tgtEl>
                                        <p:attrNameLst>
                                          <p:attrName>style.visibility</p:attrName>
                                        </p:attrNameLst>
                                      </p:cBhvr>
                                      <p:to>
                                        <p:strVal val="visible"/>
                                      </p:to>
                                    </p:set>
                                    <p:anim calcmode="lin" valueType="num">
                                      <p:cBhvr additive="base">
                                        <p:cTn id="4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Network hardware</a:t>
            </a:r>
          </a:p>
        </p:txBody>
      </p:sp>
      <p:sp>
        <p:nvSpPr>
          <p:cNvPr id="3" name="Content Placeholder 2"/>
          <p:cNvSpPr>
            <a:spLocks noGrp="1"/>
          </p:cNvSpPr>
          <p:nvPr>
            <p:ph idx="1"/>
          </p:nvPr>
        </p:nvSpPr>
        <p:spPr>
          <a:xfrm>
            <a:off x="1251678" y="1874517"/>
            <a:ext cx="8176101" cy="4005075"/>
          </a:xfrm>
        </p:spPr>
        <p:txBody>
          <a:bodyPr>
            <a:normAutofit/>
          </a:bodyPr>
          <a:lstStyle/>
          <a:p>
            <a:r>
              <a:rPr lang="en-US" sz="2400" dirty="0"/>
              <a:t>Network connectivity requires both hardware and software. </a:t>
            </a:r>
          </a:p>
          <a:p>
            <a:r>
              <a:rPr lang="en-US" sz="2400" dirty="0"/>
              <a:t>The software portion is handled by the operating system</a:t>
            </a:r>
          </a:p>
          <a:p>
            <a:r>
              <a:rPr lang="en-US" sz="2400" dirty="0"/>
              <a:t> Not all computers include networking hardware, and some network hardware is independent of any one computer</a:t>
            </a:r>
          </a:p>
          <a:p>
            <a:r>
              <a:rPr lang="en-US" sz="2400" dirty="0"/>
              <a:t>Network Installer position in IT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79840" y="507564"/>
            <a:ext cx="3470878" cy="8114564"/>
          </a:xfrm>
          <a:prstGeom prst="rect">
            <a:avLst/>
          </a:prstGeom>
        </p:spPr>
      </p:pic>
      <p:sp>
        <p:nvSpPr>
          <p:cNvPr id="5" name="Slide Number Placeholder 4"/>
          <p:cNvSpPr>
            <a:spLocks noGrp="1"/>
          </p:cNvSpPr>
          <p:nvPr>
            <p:ph type="sldNum" sz="quarter" idx="12"/>
          </p:nvPr>
        </p:nvSpPr>
        <p:spPr/>
        <p:txBody>
          <a:bodyPr/>
          <a:lstStyle/>
          <a:p>
            <a:fld id="{71766878-3199-4EAB-94E7-2D6D11070E14}" type="slidenum">
              <a:rPr lang="en-US" smtClean="0"/>
              <a:t>21</a:t>
            </a:fld>
            <a:endParaRPr lang="en-US" dirty="0"/>
          </a:p>
        </p:txBody>
      </p:sp>
    </p:spTree>
    <p:extLst>
      <p:ext uri="{BB962C8B-B14F-4D97-AF65-F5344CB8AC3E}">
        <p14:creationId xmlns:p14="http://schemas.microsoft.com/office/powerpoint/2010/main" val="3705903175"/>
      </p:ext>
    </p:extLst>
  </p:cSld>
  <p:clrMapOvr>
    <a:masterClrMapping/>
  </p:clrMapOvr>
  <p:transition spd="slow" advTm="37046">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up)">
                                      <p:cBhvr>
                                        <p:cTn id="14" dur="10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9" dur="1000"/>
                                        <p:tgtEl>
                                          <p:spTgt spid="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randombar(horizontal)">
                                      <p:cBhvr>
                                        <p:cTn id="24" dur="1000"/>
                                        <p:tgtEl>
                                          <p:spTgt spid="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Effect transition="in" filter="randombar(horizontal)">
                                      <p:cBhvr>
                                        <p:cTn id="29" dur="1000"/>
                                        <p:tgtEl>
                                          <p:spTgt spid="3">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grpId="0"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randombar(horizontal)">
                                      <p:cBhvr>
                                        <p:cTn id="34"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Network Adapter</a:t>
            </a:r>
          </a:p>
        </p:txBody>
      </p:sp>
      <p:sp>
        <p:nvSpPr>
          <p:cNvPr id="3" name="Content Placeholder 2"/>
          <p:cNvSpPr>
            <a:spLocks noGrp="1"/>
          </p:cNvSpPr>
          <p:nvPr>
            <p:ph idx="1"/>
          </p:nvPr>
        </p:nvSpPr>
        <p:spPr>
          <a:xfrm>
            <a:off x="2995796" y="1874517"/>
            <a:ext cx="8891403" cy="5383923"/>
          </a:xfrm>
        </p:spPr>
        <p:txBody>
          <a:bodyPr>
            <a:normAutofit/>
          </a:bodyPr>
          <a:lstStyle/>
          <a:p>
            <a:pPr>
              <a:lnSpc>
                <a:spcPct val="150000"/>
              </a:lnSpc>
            </a:pPr>
            <a:r>
              <a:rPr lang="en-US" b="1" dirty="0"/>
              <a:t>Provides networking interface hardware needed for a computer to connect to a network</a:t>
            </a:r>
          </a:p>
          <a:p>
            <a:pPr>
              <a:lnSpc>
                <a:spcPct val="150000"/>
              </a:lnSpc>
            </a:pPr>
            <a:r>
              <a:rPr lang="en-US" b="1" dirty="0"/>
              <a:t>Each network client device (computer, tablet, printer, and so on) must have a network adapter. </a:t>
            </a:r>
          </a:p>
          <a:p>
            <a:pPr>
              <a:lnSpc>
                <a:spcPct val="150000"/>
              </a:lnSpc>
            </a:pPr>
            <a:r>
              <a:rPr lang="en-US" b="1" dirty="0"/>
              <a:t>Most desktop and notebook computers come with a wired Ethernet adapter built in, and notebook computers almost always include a built-in wireless adapter as well. </a:t>
            </a:r>
          </a:p>
          <a:p>
            <a:pPr>
              <a:lnSpc>
                <a:spcPct val="150000"/>
              </a:lnSpc>
            </a:pPr>
            <a:r>
              <a:rPr lang="en-US" b="1" dirty="0"/>
              <a:t>Can be built into motherboard or separate, it is called a network interface card (NIC)</a:t>
            </a:r>
          </a:p>
          <a:p>
            <a:pPr>
              <a:lnSpc>
                <a:spcPct val="150000"/>
              </a:lnSpc>
            </a:pPr>
            <a:endParaRPr lang="en-US" b="1"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58404"/>
            <a:ext cx="3657600" cy="5925720"/>
          </a:xfrm>
          <a:prstGeom prst="rect">
            <a:avLst/>
          </a:prstGeom>
        </p:spPr>
      </p:pic>
      <p:sp>
        <p:nvSpPr>
          <p:cNvPr id="4" name="Slide Number Placeholder 3"/>
          <p:cNvSpPr>
            <a:spLocks noGrp="1"/>
          </p:cNvSpPr>
          <p:nvPr>
            <p:ph type="sldNum" sz="quarter" idx="12"/>
          </p:nvPr>
        </p:nvSpPr>
        <p:spPr/>
        <p:txBody>
          <a:bodyPr/>
          <a:lstStyle/>
          <a:p>
            <a:fld id="{71766878-3199-4EAB-94E7-2D6D11070E14}" type="slidenum">
              <a:rPr lang="en-US" smtClean="0"/>
              <a:t>22</a:t>
            </a:fld>
            <a:endParaRPr lang="en-US" dirty="0"/>
          </a:p>
        </p:txBody>
      </p:sp>
    </p:spTree>
    <p:extLst>
      <p:ext uri="{BB962C8B-B14F-4D97-AF65-F5344CB8AC3E}">
        <p14:creationId xmlns:p14="http://schemas.microsoft.com/office/powerpoint/2010/main" val="379081462"/>
      </p:ext>
    </p:extLst>
  </p:cSld>
  <p:clrMapOvr>
    <a:masterClrMapping/>
  </p:clrMapOvr>
  <p:transition spd="slow" advTm="37046">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iterate type="lt">
                                    <p:tmPct val="20000"/>
                                  </p:iterate>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iterate type="lt">
                                    <p:tmPct val="20000"/>
                                  </p:iterate>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iterate type="lt">
                                    <p:tmPct val="20000"/>
                                  </p:iterate>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iterate type="lt">
                                    <p:tmPct val="20000"/>
                                  </p:iterate>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Network Adapter</a:t>
            </a:r>
          </a:p>
        </p:txBody>
      </p:sp>
      <p:sp>
        <p:nvSpPr>
          <p:cNvPr id="3" name="Content Placeholder 2"/>
          <p:cNvSpPr>
            <a:spLocks noGrp="1"/>
          </p:cNvSpPr>
          <p:nvPr>
            <p:ph idx="1"/>
          </p:nvPr>
        </p:nvSpPr>
        <p:spPr>
          <a:xfrm>
            <a:off x="835925" y="1600201"/>
            <a:ext cx="8506350" cy="4012323"/>
          </a:xfrm>
        </p:spPr>
        <p:txBody>
          <a:bodyPr>
            <a:normAutofit/>
          </a:bodyPr>
          <a:lstStyle/>
          <a:p>
            <a:r>
              <a:rPr lang="en-US" b="1" dirty="0"/>
              <a:t>Most portable computers (notebooks, tablets, smartphones) have a Wi-Fi network adapter built in. </a:t>
            </a:r>
          </a:p>
          <a:p>
            <a:r>
              <a:rPr lang="en-US" b="1" dirty="0"/>
              <a:t>A portable device may also have other built-in network adapters, such as a Bluetooth adapter. </a:t>
            </a:r>
          </a:p>
          <a:p>
            <a:r>
              <a:rPr lang="en-US" b="1" dirty="0"/>
              <a:t>Has a unique Media Access Control (MAC) address</a:t>
            </a:r>
          </a:p>
          <a:p>
            <a:endParaRPr lang="en-US" b="1" dirty="0"/>
          </a:p>
          <a:p>
            <a:endParaRPr lang="en-US" b="1" dirty="0"/>
          </a:p>
        </p:txBody>
      </p:sp>
      <p:pic>
        <p:nvPicPr>
          <p:cNvPr id="4" name="Picture 3"/>
          <p:cNvPicPr>
            <a:picLocks noChangeAspect="1"/>
          </p:cNvPicPr>
          <p:nvPr/>
        </p:nvPicPr>
        <p:blipFill>
          <a:blip r:embed="rId2"/>
          <a:stretch>
            <a:fillRect/>
          </a:stretch>
        </p:blipFill>
        <p:spPr>
          <a:xfrm>
            <a:off x="2777239" y="3543885"/>
            <a:ext cx="3229423" cy="3286455"/>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9342275" y="1073927"/>
            <a:ext cx="1855644" cy="5701889"/>
          </a:xfrm>
          <a:prstGeom prst="rect">
            <a:avLst/>
          </a:prstGeom>
        </p:spPr>
      </p:pic>
      <p:sp>
        <p:nvSpPr>
          <p:cNvPr id="5" name="Slide Number Placeholder 4"/>
          <p:cNvSpPr>
            <a:spLocks noGrp="1"/>
          </p:cNvSpPr>
          <p:nvPr>
            <p:ph type="sldNum" sz="quarter" idx="12"/>
          </p:nvPr>
        </p:nvSpPr>
        <p:spPr/>
        <p:txBody>
          <a:bodyPr/>
          <a:lstStyle/>
          <a:p>
            <a:fld id="{71766878-3199-4EAB-94E7-2D6D11070E14}" type="slidenum">
              <a:rPr lang="en-US" smtClean="0"/>
              <a:t>23</a:t>
            </a:fld>
            <a:endParaRPr lang="en-US" dirty="0"/>
          </a:p>
        </p:txBody>
      </p:sp>
    </p:spTree>
    <p:extLst>
      <p:ext uri="{BB962C8B-B14F-4D97-AF65-F5344CB8AC3E}">
        <p14:creationId xmlns:p14="http://schemas.microsoft.com/office/powerpoint/2010/main" val="727971880"/>
      </p:ext>
    </p:extLst>
  </p:cSld>
  <p:clrMapOvr>
    <a:masterClrMapping/>
  </p:clrMapOvr>
  <p:transition spd="slow" advTm="37046">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iterate type="lt">
                                    <p:tmPct val="20000"/>
                                  </p:iterate>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iterate type="lt">
                                    <p:tmPct val="20000"/>
                                  </p:iterate>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iterate type="lt">
                                    <p:tmPct val="20000"/>
                                  </p:iterate>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wipe(left)">
                                      <p:cBhvr>
                                        <p:cTn id="32"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MAC Address</a:t>
            </a:r>
          </a:p>
        </p:txBody>
      </p:sp>
      <p:pic>
        <p:nvPicPr>
          <p:cNvPr id="4" name="Content Placeholder 3"/>
          <p:cNvPicPr>
            <a:picLocks noGrp="1" noChangeAspect="1"/>
          </p:cNvPicPr>
          <p:nvPr>
            <p:ph idx="1"/>
          </p:nvPr>
        </p:nvPicPr>
        <p:blipFill>
          <a:blip r:embed="rId2"/>
          <a:stretch>
            <a:fillRect/>
          </a:stretch>
        </p:blipFill>
        <p:spPr>
          <a:xfrm>
            <a:off x="4420547" y="1355834"/>
            <a:ext cx="7237077" cy="5502166"/>
          </a:xfrm>
          <a:prstGeom prst="rect">
            <a:avLst/>
          </a:prstGeom>
        </p:spPr>
      </p:pic>
      <p:sp>
        <p:nvSpPr>
          <p:cNvPr id="5" name="Content Placeholder 2"/>
          <p:cNvSpPr txBox="1">
            <a:spLocks/>
          </p:cNvSpPr>
          <p:nvPr/>
        </p:nvSpPr>
        <p:spPr>
          <a:xfrm>
            <a:off x="835925" y="1600202"/>
            <a:ext cx="5407220" cy="1237592"/>
          </a:xfrm>
          <a:prstGeom prst="rect">
            <a:avLst/>
          </a:prstGeom>
        </p:spPr>
        <p:txBody>
          <a:bodyPr vert="horz" lIns="91440" tIns="45720" rIns="91440" bIns="45720" rtlCol="0">
            <a:normAutofit/>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b="0" i="0" u="none"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r>
              <a:rPr lang="en-US" b="1" dirty="0"/>
              <a:t>Page 491 Step by Step</a:t>
            </a:r>
          </a:p>
          <a:p>
            <a:endParaRPr lang="en-US" b="1" dirty="0"/>
          </a:p>
        </p:txBody>
      </p:sp>
      <p:sp>
        <p:nvSpPr>
          <p:cNvPr id="3" name="Slide Number Placeholder 2"/>
          <p:cNvSpPr>
            <a:spLocks noGrp="1"/>
          </p:cNvSpPr>
          <p:nvPr>
            <p:ph type="sldNum" sz="quarter" idx="12"/>
          </p:nvPr>
        </p:nvSpPr>
        <p:spPr/>
        <p:txBody>
          <a:bodyPr/>
          <a:lstStyle/>
          <a:p>
            <a:fld id="{71766878-3199-4EAB-94E7-2D6D11070E14}" type="slidenum">
              <a:rPr lang="en-US" smtClean="0"/>
              <a:t>24</a:t>
            </a:fld>
            <a:endParaRPr lang="en-US" dirty="0"/>
          </a:p>
        </p:txBody>
      </p:sp>
    </p:spTree>
    <p:extLst>
      <p:ext uri="{BB962C8B-B14F-4D97-AF65-F5344CB8AC3E}">
        <p14:creationId xmlns:p14="http://schemas.microsoft.com/office/powerpoint/2010/main" val="4123313781"/>
      </p:ext>
    </p:extLst>
  </p:cSld>
  <p:clrMapOvr>
    <a:masterClrMapping/>
  </p:clrMapOvr>
  <p:transition spd="slow" advTm="37046">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circle(in)">
                                      <p:cBhvr>
                                        <p:cTn id="19"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Switches and Hubs</a:t>
            </a:r>
          </a:p>
        </p:txBody>
      </p:sp>
      <p:sp>
        <p:nvSpPr>
          <p:cNvPr id="3" name="Content Placeholder 2"/>
          <p:cNvSpPr>
            <a:spLocks noGrp="1"/>
          </p:cNvSpPr>
          <p:nvPr>
            <p:ph idx="1"/>
          </p:nvPr>
        </p:nvSpPr>
        <p:spPr>
          <a:xfrm>
            <a:off x="1109789" y="1580918"/>
            <a:ext cx="6851797" cy="3593591"/>
          </a:xfrm>
        </p:spPr>
        <p:txBody>
          <a:bodyPr/>
          <a:lstStyle/>
          <a:p>
            <a:r>
              <a:rPr lang="en-US" dirty="0"/>
              <a:t>Both are gathering points for computers in an Ethernet LAN</a:t>
            </a:r>
          </a:p>
          <a:p>
            <a:r>
              <a:rPr lang="en-US" dirty="0"/>
              <a:t>A </a:t>
            </a:r>
            <a:r>
              <a:rPr lang="en-US" b="1" dirty="0"/>
              <a:t>switch</a:t>
            </a:r>
            <a:r>
              <a:rPr lang="en-US" dirty="0"/>
              <a:t> manages data traffic between devices </a:t>
            </a:r>
          </a:p>
          <a:p>
            <a:r>
              <a:rPr lang="en-US" dirty="0"/>
              <a:t>A wireless switch is a </a:t>
            </a:r>
            <a:r>
              <a:rPr lang="en-US" b="1" dirty="0"/>
              <a:t>wireless access point (WAP)</a:t>
            </a:r>
            <a:endParaRPr lang="en-US" dirty="0"/>
          </a:p>
          <a:p>
            <a:r>
              <a:rPr lang="en-US" dirty="0"/>
              <a:t>A </a:t>
            </a:r>
            <a:r>
              <a:rPr lang="en-US" b="1" dirty="0"/>
              <a:t>hub</a:t>
            </a:r>
            <a:r>
              <a:rPr lang="en-US" dirty="0"/>
              <a:t> is dumb, and sends all data to all ports</a:t>
            </a:r>
          </a:p>
        </p:txBody>
      </p:sp>
      <p:pic>
        <p:nvPicPr>
          <p:cNvPr id="5" name="Picture 4"/>
          <p:cNvPicPr>
            <a:picLocks noChangeAspect="1"/>
          </p:cNvPicPr>
          <p:nvPr/>
        </p:nvPicPr>
        <p:blipFill rotWithShape="1">
          <a:blip r:embed="rId3"/>
          <a:srcRect l="8600" t="5280" r="13974" b="16702"/>
          <a:stretch/>
        </p:blipFill>
        <p:spPr>
          <a:xfrm>
            <a:off x="6340838" y="3489249"/>
            <a:ext cx="5683399" cy="3219704"/>
          </a:xfrm>
          <a:prstGeom prst="rect">
            <a:avLst/>
          </a:prstGeom>
        </p:spPr>
      </p:pic>
      <p:pic>
        <p:nvPicPr>
          <p:cNvPr id="6" name="Picture 5"/>
          <p:cNvPicPr>
            <a:picLocks noChangeAspect="1"/>
          </p:cNvPicPr>
          <p:nvPr/>
        </p:nvPicPr>
        <p:blipFill rotWithShape="1">
          <a:blip r:embed="rId4"/>
          <a:srcRect l="8843" t="4849" r="14699" b="13255"/>
          <a:stretch/>
        </p:blipFill>
        <p:spPr>
          <a:xfrm>
            <a:off x="754853" y="3489249"/>
            <a:ext cx="5346402" cy="3219704"/>
          </a:xfrm>
          <a:prstGeom prst="rect">
            <a:avLst/>
          </a:prstGeom>
        </p:spPr>
      </p:pic>
      <p:pic>
        <p:nvPicPr>
          <p:cNvPr id="7" name="Picture 6"/>
          <p:cNvPicPr>
            <a:picLocks noChangeAspect="1"/>
          </p:cNvPicPr>
          <p:nvPr/>
        </p:nvPicPr>
        <p:blipFill>
          <a:blip r:embed="rId5"/>
          <a:stretch>
            <a:fillRect/>
          </a:stretch>
        </p:blipFill>
        <p:spPr>
          <a:xfrm>
            <a:off x="7961586" y="1580918"/>
            <a:ext cx="3876896" cy="1684120"/>
          </a:xfrm>
          <a:prstGeom prst="rect">
            <a:avLst/>
          </a:prstGeom>
        </p:spPr>
      </p:pic>
      <p:sp>
        <p:nvSpPr>
          <p:cNvPr id="4" name="Slide Number Placeholder 3"/>
          <p:cNvSpPr>
            <a:spLocks noGrp="1"/>
          </p:cNvSpPr>
          <p:nvPr>
            <p:ph type="sldNum" sz="quarter" idx="12"/>
          </p:nvPr>
        </p:nvSpPr>
        <p:spPr/>
        <p:txBody>
          <a:bodyPr/>
          <a:lstStyle/>
          <a:p>
            <a:fld id="{71766878-3199-4EAB-94E7-2D6D11070E14}" type="slidenum">
              <a:rPr lang="en-US" smtClean="0"/>
              <a:t>25</a:t>
            </a:fld>
            <a:endParaRPr lang="en-US" dirty="0"/>
          </a:p>
        </p:txBody>
      </p:sp>
    </p:spTree>
    <p:extLst>
      <p:ext uri="{BB962C8B-B14F-4D97-AF65-F5344CB8AC3E}">
        <p14:creationId xmlns:p14="http://schemas.microsoft.com/office/powerpoint/2010/main" val="314135523"/>
      </p:ext>
    </p:extLst>
  </p:cSld>
  <p:clrMapOvr>
    <a:masterClrMapping/>
  </p:clrMapOvr>
  <p:transition spd="slow" advTm="37046">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1000"/>
                                        <p:tgtEl>
                                          <p:spTgt spid="3">
                                            <p:txEl>
                                              <p:pRg st="0" end="0"/>
                                            </p:txEl>
                                          </p:spTgt>
                                        </p:tgtEl>
                                      </p:cBhvr>
                                    </p:animEffect>
                                    <p:anim calcmode="lin" valueType="num">
                                      <p:cBhvr>
                                        <p:cTn id="2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fade">
                                      <p:cBhvr>
                                        <p:cTn id="28" dur="1000"/>
                                        <p:tgtEl>
                                          <p:spTgt spid="3">
                                            <p:txEl>
                                              <p:pRg st="1" end="1"/>
                                            </p:txEl>
                                          </p:spTgt>
                                        </p:tgtEl>
                                      </p:cBhvr>
                                    </p:animEffect>
                                    <p:anim calcmode="lin" valueType="num">
                                      <p:cBhvr>
                                        <p:cTn id="2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Effect transition="in" filter="fade">
                                      <p:cBhvr>
                                        <p:cTn id="35" dur="1000"/>
                                        <p:tgtEl>
                                          <p:spTgt spid="3">
                                            <p:txEl>
                                              <p:pRg st="2" end="2"/>
                                            </p:txEl>
                                          </p:spTgt>
                                        </p:tgtEl>
                                      </p:cBhvr>
                                    </p:animEffect>
                                    <p:anim calcmode="lin" valueType="num">
                                      <p:cBhvr>
                                        <p:cTn id="3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3" end="3"/>
                                            </p:txEl>
                                          </p:spTgt>
                                        </p:tgtEl>
                                        <p:attrNameLst>
                                          <p:attrName>style.visibility</p:attrName>
                                        </p:attrNameLst>
                                      </p:cBhvr>
                                      <p:to>
                                        <p:strVal val="visible"/>
                                      </p:to>
                                    </p:set>
                                    <p:animEffect transition="in" filter="fade">
                                      <p:cBhvr>
                                        <p:cTn id="42" dur="1000"/>
                                        <p:tgtEl>
                                          <p:spTgt spid="3">
                                            <p:txEl>
                                              <p:pRg st="3" end="3"/>
                                            </p:txEl>
                                          </p:spTgt>
                                        </p:tgtEl>
                                      </p:cBhvr>
                                    </p:animEffect>
                                    <p:anim calcmode="lin" valueType="num">
                                      <p:cBhvr>
                                        <p:cTn id="4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6" presetClass="entr" presetSubtype="16" fill="hold" nodeType="clickEffect">
                                  <p:stCondLst>
                                    <p:cond delay="0"/>
                                  </p:stCondLst>
                                  <p:childTnLst>
                                    <p:set>
                                      <p:cBhvr>
                                        <p:cTn id="48" dur="1" fill="hold">
                                          <p:stCondLst>
                                            <p:cond delay="0"/>
                                          </p:stCondLst>
                                        </p:cTn>
                                        <p:tgtEl>
                                          <p:spTgt spid="6"/>
                                        </p:tgtEl>
                                        <p:attrNameLst>
                                          <p:attrName>style.visibility</p:attrName>
                                        </p:attrNameLst>
                                      </p:cBhvr>
                                      <p:to>
                                        <p:strVal val="visible"/>
                                      </p:to>
                                    </p:set>
                                    <p:animEffect transition="in" filter="circle(in)">
                                      <p:cBhvr>
                                        <p:cTn id="49" dur="2000"/>
                                        <p:tgtEl>
                                          <p:spTgt spid="6"/>
                                        </p:tgtEl>
                                      </p:cBhvr>
                                    </p:animEffect>
                                  </p:childTnLst>
                                </p:cTn>
                              </p:par>
                            </p:childTnLst>
                          </p:cTn>
                        </p:par>
                      </p:childTnLst>
                    </p:cTn>
                  </p:par>
                  <p:par>
                    <p:cTn id="50" fill="hold">
                      <p:stCondLst>
                        <p:cond delay="indefinite"/>
                      </p:stCondLst>
                      <p:childTnLst>
                        <p:par>
                          <p:cTn id="51" fill="hold">
                            <p:stCondLst>
                              <p:cond delay="0"/>
                            </p:stCondLst>
                            <p:childTnLst>
                              <p:par>
                                <p:cTn id="52" presetID="6" presetClass="entr" presetSubtype="16" fill="hold" nodeType="clickEffect">
                                  <p:stCondLst>
                                    <p:cond delay="0"/>
                                  </p:stCondLst>
                                  <p:childTnLst>
                                    <p:set>
                                      <p:cBhvr>
                                        <p:cTn id="53" dur="1" fill="hold">
                                          <p:stCondLst>
                                            <p:cond delay="0"/>
                                          </p:stCondLst>
                                        </p:cTn>
                                        <p:tgtEl>
                                          <p:spTgt spid="5"/>
                                        </p:tgtEl>
                                        <p:attrNameLst>
                                          <p:attrName>style.visibility</p:attrName>
                                        </p:attrNameLst>
                                      </p:cBhvr>
                                      <p:to>
                                        <p:strVal val="visible"/>
                                      </p:to>
                                    </p:set>
                                    <p:animEffect transition="in" filter="circle(in)">
                                      <p:cBhvr>
                                        <p:cTn id="5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Router</a:t>
            </a:r>
          </a:p>
        </p:txBody>
      </p:sp>
      <p:sp>
        <p:nvSpPr>
          <p:cNvPr id="3" name="Content Placeholder 2"/>
          <p:cNvSpPr>
            <a:spLocks noGrp="1"/>
          </p:cNvSpPr>
          <p:nvPr>
            <p:ph idx="1"/>
          </p:nvPr>
        </p:nvSpPr>
        <p:spPr>
          <a:xfrm>
            <a:off x="1046726" y="1355051"/>
            <a:ext cx="10178322" cy="3593591"/>
          </a:xfrm>
        </p:spPr>
        <p:txBody>
          <a:bodyPr/>
          <a:lstStyle/>
          <a:p>
            <a:r>
              <a:rPr lang="en-US" dirty="0"/>
              <a:t>Performs the same functions as a switch</a:t>
            </a:r>
          </a:p>
          <a:p>
            <a:r>
              <a:rPr lang="en-US" dirty="0"/>
              <a:t>Can also direct traffic into and out of your LAN</a:t>
            </a:r>
          </a:p>
          <a:p>
            <a:r>
              <a:rPr lang="en-US" dirty="0"/>
              <a:t>Is typically used to direct traffic to/from an Internet connection</a:t>
            </a:r>
          </a:p>
          <a:p>
            <a:r>
              <a:rPr lang="en-US" dirty="0"/>
              <a:t>The output port is the </a:t>
            </a:r>
            <a:r>
              <a:rPr lang="en-US" b="1" dirty="0"/>
              <a:t>default gateway</a:t>
            </a:r>
          </a:p>
          <a:p>
            <a:r>
              <a:rPr lang="en-US" dirty="0"/>
              <a:t>Can include wireless connectivity or not</a:t>
            </a:r>
          </a:p>
          <a:p>
            <a:r>
              <a:rPr lang="en-US" dirty="0"/>
              <a:t>Also make the Internet possible. </a:t>
            </a:r>
          </a:p>
          <a:p>
            <a:r>
              <a:rPr lang="en-US" dirty="0"/>
              <a:t>The Internet consists of a mesh of interconnected commercial-grade routers that pass data back and forth between them. </a:t>
            </a:r>
          </a:p>
        </p:txBody>
      </p:sp>
      <p:pic>
        <p:nvPicPr>
          <p:cNvPr id="4" name="Picture 3"/>
          <p:cNvPicPr>
            <a:picLocks noChangeAspect="1"/>
          </p:cNvPicPr>
          <p:nvPr/>
        </p:nvPicPr>
        <p:blipFill>
          <a:blip r:embed="rId2"/>
          <a:stretch>
            <a:fillRect/>
          </a:stretch>
        </p:blipFill>
        <p:spPr>
          <a:xfrm>
            <a:off x="5325021" y="4334580"/>
            <a:ext cx="3825459" cy="252342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08884" y="776014"/>
            <a:ext cx="2711668" cy="3093850"/>
          </a:xfrm>
          <a:prstGeom prst="rect">
            <a:avLst/>
          </a:prstGeom>
        </p:spPr>
      </p:pic>
      <p:sp>
        <p:nvSpPr>
          <p:cNvPr id="6" name="Slide Number Placeholder 5"/>
          <p:cNvSpPr>
            <a:spLocks noGrp="1"/>
          </p:cNvSpPr>
          <p:nvPr>
            <p:ph type="sldNum" sz="quarter" idx="12"/>
          </p:nvPr>
        </p:nvSpPr>
        <p:spPr/>
        <p:txBody>
          <a:bodyPr/>
          <a:lstStyle/>
          <a:p>
            <a:fld id="{71766878-3199-4EAB-94E7-2D6D11070E14}" type="slidenum">
              <a:rPr lang="en-US" smtClean="0"/>
              <a:t>26</a:t>
            </a:fld>
            <a:endParaRPr lang="en-US" dirty="0"/>
          </a:p>
        </p:txBody>
      </p:sp>
    </p:spTree>
    <p:extLst>
      <p:ext uri="{BB962C8B-B14F-4D97-AF65-F5344CB8AC3E}">
        <p14:creationId xmlns:p14="http://schemas.microsoft.com/office/powerpoint/2010/main" val="1335724533"/>
      </p:ext>
    </p:extLst>
  </p:cSld>
  <p:clrMapOvr>
    <a:masterClrMapping/>
  </p:clrMapOvr>
  <p:transition spd="slow" advTm="37046">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iterate type="lt">
                                    <p:tmPct val="20000"/>
                                  </p:iterate>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iterate type="lt">
                                    <p:tmPct val="20000"/>
                                  </p:iterate>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additive="base">
                                        <p:cTn id="2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iterate type="lt">
                                    <p:tmPct val="20000"/>
                                  </p:iterate>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additive="base">
                                        <p:cTn id="3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iterate type="lt">
                                    <p:tmPct val="20000"/>
                                  </p:iterate>
                                  <p:childTnLst>
                                    <p:set>
                                      <p:cBhvr>
                                        <p:cTn id="36" dur="1" fill="hold">
                                          <p:stCondLst>
                                            <p:cond delay="0"/>
                                          </p:stCondLst>
                                        </p:cTn>
                                        <p:tgtEl>
                                          <p:spTgt spid="3">
                                            <p:txEl>
                                              <p:pRg st="3" end="3"/>
                                            </p:txEl>
                                          </p:spTgt>
                                        </p:tgtEl>
                                        <p:attrNameLst>
                                          <p:attrName>style.visibility</p:attrName>
                                        </p:attrNameLst>
                                      </p:cBhvr>
                                      <p:to>
                                        <p:strVal val="visible"/>
                                      </p:to>
                                    </p:set>
                                    <p:anim calcmode="lin" valueType="num">
                                      <p:cBhvr additive="base">
                                        <p:cTn id="3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iterate type="lt">
                                    <p:tmPct val="20000"/>
                                  </p:iterate>
                                  <p:childTnLst>
                                    <p:set>
                                      <p:cBhvr>
                                        <p:cTn id="42" dur="1" fill="hold">
                                          <p:stCondLst>
                                            <p:cond delay="0"/>
                                          </p:stCondLst>
                                        </p:cTn>
                                        <p:tgtEl>
                                          <p:spTgt spid="3">
                                            <p:txEl>
                                              <p:pRg st="4" end="4"/>
                                            </p:txEl>
                                          </p:spTgt>
                                        </p:tgtEl>
                                        <p:attrNameLst>
                                          <p:attrName>style.visibility</p:attrName>
                                        </p:attrNameLst>
                                      </p:cBhvr>
                                      <p:to>
                                        <p:strVal val="visible"/>
                                      </p:to>
                                    </p:set>
                                    <p:anim calcmode="lin" valueType="num">
                                      <p:cBhvr additive="base">
                                        <p:cTn id="4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iterate type="lt">
                                    <p:tmPct val="20000"/>
                                  </p:iterate>
                                  <p:childTnLst>
                                    <p:set>
                                      <p:cBhvr>
                                        <p:cTn id="48" dur="1" fill="hold">
                                          <p:stCondLst>
                                            <p:cond delay="0"/>
                                          </p:stCondLst>
                                        </p:cTn>
                                        <p:tgtEl>
                                          <p:spTgt spid="3">
                                            <p:txEl>
                                              <p:pRg st="5" end="5"/>
                                            </p:txEl>
                                          </p:spTgt>
                                        </p:tgtEl>
                                        <p:attrNameLst>
                                          <p:attrName>style.visibility</p:attrName>
                                        </p:attrNameLst>
                                      </p:cBhvr>
                                      <p:to>
                                        <p:strVal val="visible"/>
                                      </p:to>
                                    </p:set>
                                    <p:anim calcmode="lin" valueType="num">
                                      <p:cBhvr additive="base">
                                        <p:cTn id="4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iterate type="lt">
                                    <p:tmPct val="20000"/>
                                  </p:iterate>
                                  <p:childTnLst>
                                    <p:set>
                                      <p:cBhvr>
                                        <p:cTn id="54" dur="1" fill="hold">
                                          <p:stCondLst>
                                            <p:cond delay="0"/>
                                          </p:stCondLst>
                                        </p:cTn>
                                        <p:tgtEl>
                                          <p:spTgt spid="3">
                                            <p:txEl>
                                              <p:pRg st="6" end="6"/>
                                            </p:txEl>
                                          </p:spTgt>
                                        </p:tgtEl>
                                        <p:attrNameLst>
                                          <p:attrName>style.visibility</p:attrName>
                                        </p:attrNameLst>
                                      </p:cBhvr>
                                      <p:to>
                                        <p:strVal val="visible"/>
                                      </p:to>
                                    </p:set>
                                    <p:anim calcmode="lin" valueType="num">
                                      <p:cBhvr additive="base">
                                        <p:cTn id="5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16" presetClass="entr" presetSubtype="21" fill="hold" nodeType="clickEffect">
                                  <p:stCondLst>
                                    <p:cond delay="0"/>
                                  </p:stCondLst>
                                  <p:childTnLst>
                                    <p:set>
                                      <p:cBhvr>
                                        <p:cTn id="60" dur="1" fill="hold">
                                          <p:stCondLst>
                                            <p:cond delay="0"/>
                                          </p:stCondLst>
                                        </p:cTn>
                                        <p:tgtEl>
                                          <p:spTgt spid="4"/>
                                        </p:tgtEl>
                                        <p:attrNameLst>
                                          <p:attrName>style.visibility</p:attrName>
                                        </p:attrNameLst>
                                      </p:cBhvr>
                                      <p:to>
                                        <p:strVal val="visible"/>
                                      </p:to>
                                    </p:set>
                                    <p:animEffect transition="in" filter="barn(inVertical)">
                                      <p:cBhvr>
                                        <p:cTn id="61"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Router</a:t>
            </a:r>
          </a:p>
        </p:txBody>
      </p:sp>
      <p:pic>
        <p:nvPicPr>
          <p:cNvPr id="4" name="Content Placeholder 3"/>
          <p:cNvPicPr>
            <a:picLocks noGrp="1" noChangeAspect="1"/>
          </p:cNvPicPr>
          <p:nvPr>
            <p:ph idx="1"/>
          </p:nvPr>
        </p:nvPicPr>
        <p:blipFill rotWithShape="1">
          <a:blip r:embed="rId2"/>
          <a:srcRect l="8600" t="3771" r="8521" b="14764"/>
          <a:stretch/>
        </p:blipFill>
        <p:spPr>
          <a:xfrm>
            <a:off x="2032391" y="1874517"/>
            <a:ext cx="9017701" cy="4983483"/>
          </a:xfrm>
          <a:prstGeom prst="rect">
            <a:avLst/>
          </a:prstGeom>
        </p:spPr>
      </p:pic>
      <p:sp>
        <p:nvSpPr>
          <p:cNvPr id="3" name="Slide Number Placeholder 2"/>
          <p:cNvSpPr>
            <a:spLocks noGrp="1"/>
          </p:cNvSpPr>
          <p:nvPr>
            <p:ph type="sldNum" sz="quarter" idx="12"/>
          </p:nvPr>
        </p:nvSpPr>
        <p:spPr/>
        <p:txBody>
          <a:bodyPr/>
          <a:lstStyle/>
          <a:p>
            <a:fld id="{71766878-3199-4EAB-94E7-2D6D11070E14}" type="slidenum">
              <a:rPr lang="en-US" smtClean="0"/>
              <a:t>27</a:t>
            </a:fld>
            <a:endParaRPr lang="en-US" dirty="0"/>
          </a:p>
        </p:txBody>
      </p:sp>
    </p:spTree>
    <p:extLst>
      <p:ext uri="{BB962C8B-B14F-4D97-AF65-F5344CB8AC3E}">
        <p14:creationId xmlns:p14="http://schemas.microsoft.com/office/powerpoint/2010/main" val="3309270239"/>
      </p:ext>
    </p:extLst>
  </p:cSld>
  <p:clrMapOvr>
    <a:masterClrMapping/>
  </p:clrMapOvr>
  <p:transition spd="slow" advTm="37046">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Other Devices</a:t>
            </a:r>
          </a:p>
        </p:txBody>
      </p:sp>
      <p:sp>
        <p:nvSpPr>
          <p:cNvPr id="3" name="Content Placeholder 2"/>
          <p:cNvSpPr>
            <a:spLocks noGrp="1"/>
          </p:cNvSpPr>
          <p:nvPr>
            <p:ph idx="1"/>
          </p:nvPr>
        </p:nvSpPr>
        <p:spPr>
          <a:xfrm>
            <a:off x="1251678" y="1874517"/>
            <a:ext cx="6736622" cy="4005075"/>
          </a:xfrm>
        </p:spPr>
        <p:txBody>
          <a:bodyPr/>
          <a:lstStyle/>
          <a:p>
            <a:pPr>
              <a:lnSpc>
                <a:spcPct val="150000"/>
              </a:lnSpc>
            </a:pPr>
            <a:r>
              <a:rPr lang="en-US" b="1" dirty="0"/>
              <a:t>Gateway: Connects dissimilar networks</a:t>
            </a:r>
          </a:p>
          <a:p>
            <a:pPr>
              <a:lnSpc>
                <a:spcPct val="150000"/>
              </a:lnSpc>
            </a:pPr>
            <a:r>
              <a:rPr lang="en-US" b="1" dirty="0"/>
              <a:t>Bridge: Connects similar networks</a:t>
            </a:r>
          </a:p>
          <a:p>
            <a:pPr>
              <a:lnSpc>
                <a:spcPct val="150000"/>
              </a:lnSpc>
            </a:pPr>
            <a:r>
              <a:rPr lang="en-US" b="1" dirty="0"/>
              <a:t>Repeater: Receives and retransmits a network signal</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07312" y="787331"/>
            <a:ext cx="3722688" cy="6179448"/>
          </a:xfrm>
          <a:prstGeom prst="rect">
            <a:avLst/>
          </a:prstGeom>
        </p:spPr>
      </p:pic>
      <p:sp>
        <p:nvSpPr>
          <p:cNvPr id="5" name="Slide Number Placeholder 4"/>
          <p:cNvSpPr>
            <a:spLocks noGrp="1"/>
          </p:cNvSpPr>
          <p:nvPr>
            <p:ph type="sldNum" sz="quarter" idx="12"/>
          </p:nvPr>
        </p:nvSpPr>
        <p:spPr/>
        <p:txBody>
          <a:bodyPr/>
          <a:lstStyle/>
          <a:p>
            <a:fld id="{71766878-3199-4EAB-94E7-2D6D11070E14}" type="slidenum">
              <a:rPr lang="en-US" smtClean="0"/>
              <a:t>28</a:t>
            </a:fld>
            <a:endParaRPr lang="en-US" dirty="0"/>
          </a:p>
        </p:txBody>
      </p:sp>
    </p:spTree>
    <p:extLst>
      <p:ext uri="{BB962C8B-B14F-4D97-AF65-F5344CB8AC3E}">
        <p14:creationId xmlns:p14="http://schemas.microsoft.com/office/powerpoint/2010/main" val="1917264428"/>
      </p:ext>
    </p:extLst>
  </p:cSld>
  <p:clrMapOvr>
    <a:masterClrMapping/>
  </p:clrMapOvr>
  <p:transition spd="slow" advTm="37046">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Twisted-Pair Cable</a:t>
            </a:r>
          </a:p>
        </p:txBody>
      </p:sp>
      <p:sp>
        <p:nvSpPr>
          <p:cNvPr id="3" name="Content Placeholder 2"/>
          <p:cNvSpPr>
            <a:spLocks noGrp="1"/>
          </p:cNvSpPr>
          <p:nvPr>
            <p:ph idx="1"/>
          </p:nvPr>
        </p:nvSpPr>
        <p:spPr>
          <a:xfrm>
            <a:off x="1094023" y="1874517"/>
            <a:ext cx="8081508" cy="3593591"/>
          </a:xfrm>
        </p:spPr>
        <p:txBody>
          <a:bodyPr/>
          <a:lstStyle/>
          <a:p>
            <a:r>
              <a:rPr lang="en-US" dirty="0"/>
              <a:t>Transfers data with pairs of copper wires</a:t>
            </a:r>
          </a:p>
          <a:p>
            <a:r>
              <a:rPr lang="en-US" dirty="0"/>
              <a:t>Wires are twisted to reduce electromagnetic interference (EMI) within the cable</a:t>
            </a:r>
          </a:p>
          <a:p>
            <a:r>
              <a:rPr lang="en-US" dirty="0"/>
              <a:t>Standard cables are </a:t>
            </a:r>
            <a:r>
              <a:rPr lang="en-US" b="1" dirty="0"/>
              <a:t>unshielded twisted pair (UTP)</a:t>
            </a:r>
          </a:p>
          <a:p>
            <a:r>
              <a:rPr lang="en-US" b="1" dirty="0"/>
              <a:t>Shielded twisted pair (STP) </a:t>
            </a:r>
            <a:r>
              <a:rPr lang="en-US" dirty="0"/>
              <a:t>is more expensive and protects against EMI from outside the cable</a:t>
            </a:r>
          </a:p>
        </p:txBody>
      </p:sp>
      <p:pic>
        <p:nvPicPr>
          <p:cNvPr id="4" name="Picture 3"/>
          <p:cNvPicPr>
            <a:picLocks noChangeAspect="1"/>
          </p:cNvPicPr>
          <p:nvPr/>
        </p:nvPicPr>
        <p:blipFill>
          <a:blip r:embed="rId2"/>
          <a:stretch>
            <a:fillRect/>
          </a:stretch>
        </p:blipFill>
        <p:spPr>
          <a:xfrm>
            <a:off x="4994877" y="4524231"/>
            <a:ext cx="4896486" cy="2146921"/>
          </a:xfrm>
          <a:prstGeom prst="rect">
            <a:avLst/>
          </a:prstGeom>
        </p:spPr>
      </p:pic>
      <p:pic>
        <p:nvPicPr>
          <p:cNvPr id="5" name="Picture 4"/>
          <p:cNvPicPr>
            <a:picLocks noChangeAspect="1"/>
          </p:cNvPicPr>
          <p:nvPr/>
        </p:nvPicPr>
        <p:blipFill>
          <a:blip r:embed="rId3"/>
          <a:stretch>
            <a:fillRect/>
          </a:stretch>
        </p:blipFill>
        <p:spPr>
          <a:xfrm>
            <a:off x="1579180" y="4524231"/>
            <a:ext cx="2930540" cy="2305049"/>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78298" y="1484503"/>
            <a:ext cx="2451702" cy="2797244"/>
          </a:xfrm>
          <a:prstGeom prst="rect">
            <a:avLst/>
          </a:prstGeom>
        </p:spPr>
      </p:pic>
      <p:sp>
        <p:nvSpPr>
          <p:cNvPr id="7" name="Slide Number Placeholder 6"/>
          <p:cNvSpPr>
            <a:spLocks noGrp="1"/>
          </p:cNvSpPr>
          <p:nvPr>
            <p:ph type="sldNum" sz="quarter" idx="12"/>
          </p:nvPr>
        </p:nvSpPr>
        <p:spPr/>
        <p:txBody>
          <a:bodyPr/>
          <a:lstStyle/>
          <a:p>
            <a:fld id="{71766878-3199-4EAB-94E7-2D6D11070E14}" type="slidenum">
              <a:rPr lang="en-US" smtClean="0"/>
              <a:t>29</a:t>
            </a:fld>
            <a:endParaRPr lang="en-US" dirty="0"/>
          </a:p>
        </p:txBody>
      </p:sp>
    </p:spTree>
    <p:extLst>
      <p:ext uri="{BB962C8B-B14F-4D97-AF65-F5344CB8AC3E}">
        <p14:creationId xmlns:p14="http://schemas.microsoft.com/office/powerpoint/2010/main" val="1505780882"/>
      </p:ext>
    </p:extLst>
  </p:cSld>
  <p:clrMapOvr>
    <a:masterClrMapping/>
  </p:clrMapOvr>
  <p:transition spd="slow" advTm="37046">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10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iterate type="lt">
                                    <p:tmPct val="20000"/>
                                  </p:iterate>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iterate type="lt">
                                    <p:tmPct val="20000"/>
                                  </p:iterate>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additive="base">
                                        <p:cTn id="2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iterate type="lt">
                                    <p:tmPct val="20000"/>
                                  </p:iterate>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additive="base">
                                        <p:cTn id="3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iterate type="lt">
                                    <p:tmPct val="20000"/>
                                  </p:iterate>
                                  <p:childTnLst>
                                    <p:set>
                                      <p:cBhvr>
                                        <p:cTn id="36" dur="1" fill="hold">
                                          <p:stCondLst>
                                            <p:cond delay="0"/>
                                          </p:stCondLst>
                                        </p:cTn>
                                        <p:tgtEl>
                                          <p:spTgt spid="3">
                                            <p:txEl>
                                              <p:pRg st="3" end="3"/>
                                            </p:txEl>
                                          </p:spTgt>
                                        </p:tgtEl>
                                        <p:attrNameLst>
                                          <p:attrName>style.visibility</p:attrName>
                                        </p:attrNameLst>
                                      </p:cBhvr>
                                      <p:to>
                                        <p:strVal val="visible"/>
                                      </p:to>
                                    </p:set>
                                    <p:anim calcmode="lin" valueType="num">
                                      <p:cBhvr additive="base">
                                        <p:cTn id="3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nodeType="click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wipe(down)">
                                      <p:cBhvr>
                                        <p:cTn id="43" dur="1000"/>
                                        <p:tgtEl>
                                          <p:spTgt spid="5"/>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nodeType="clickEffect">
                                  <p:stCondLst>
                                    <p:cond delay="0"/>
                                  </p:stCondLst>
                                  <p:childTnLst>
                                    <p:set>
                                      <p:cBhvr>
                                        <p:cTn id="47" dur="1" fill="hold">
                                          <p:stCondLst>
                                            <p:cond delay="0"/>
                                          </p:stCondLst>
                                        </p:cTn>
                                        <p:tgtEl>
                                          <p:spTgt spid="4"/>
                                        </p:tgtEl>
                                        <p:attrNameLst>
                                          <p:attrName>style.visibility</p:attrName>
                                        </p:attrNameLst>
                                      </p:cBhvr>
                                      <p:to>
                                        <p:strVal val="visible"/>
                                      </p:to>
                                    </p:set>
                                    <p:animEffect transition="in" filter="wipe(down)">
                                      <p:cBhvr>
                                        <p:cTn id="48"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678" y="651325"/>
            <a:ext cx="10178322" cy="1492132"/>
          </a:xfrm>
        </p:spPr>
        <p:txBody>
          <a:bodyPr/>
          <a:lstStyle/>
          <a:p>
            <a:r>
              <a:rPr lang="en-US" dirty="0"/>
              <a:t>Our Connected World</a:t>
            </a:r>
          </a:p>
        </p:txBody>
      </p:sp>
      <p:sp>
        <p:nvSpPr>
          <p:cNvPr id="3" name="Content Placeholder 2"/>
          <p:cNvSpPr>
            <a:spLocks noGrp="1"/>
          </p:cNvSpPr>
          <p:nvPr>
            <p:ph idx="1"/>
          </p:nvPr>
        </p:nvSpPr>
        <p:spPr>
          <a:xfrm>
            <a:off x="1883689" y="2244324"/>
            <a:ext cx="10178322" cy="3593591"/>
          </a:xfrm>
        </p:spPr>
        <p:txBody>
          <a:bodyPr/>
          <a:lstStyle/>
          <a:p>
            <a:pPr>
              <a:lnSpc>
                <a:spcPct val="200000"/>
              </a:lnSpc>
            </a:pPr>
            <a:r>
              <a:rPr lang="en-US" dirty="0">
                <a:solidFill>
                  <a:schemeClr val="tx1"/>
                </a:solidFill>
              </a:rPr>
              <a:t>Networking is early everywhere</a:t>
            </a:r>
          </a:p>
          <a:p>
            <a:pPr marL="342900" indent="-342900">
              <a:lnSpc>
                <a:spcPct val="200000"/>
              </a:lnSpc>
              <a:buFont typeface="Wingdings" panose="05000000000000000000" pitchFamily="2" charset="2"/>
              <a:buChar char="v"/>
            </a:pPr>
            <a:r>
              <a:rPr lang="en-US" dirty="0">
                <a:solidFill>
                  <a:schemeClr val="tx1"/>
                </a:solidFill>
              </a:rPr>
              <a:t>Withdraw funds</a:t>
            </a:r>
          </a:p>
          <a:p>
            <a:pPr marL="342900" indent="-342900">
              <a:lnSpc>
                <a:spcPct val="200000"/>
              </a:lnSpc>
              <a:buFont typeface="Wingdings" panose="05000000000000000000" pitchFamily="2" charset="2"/>
              <a:buChar char="v"/>
            </a:pPr>
            <a:r>
              <a:rPr lang="en-US" dirty="0">
                <a:solidFill>
                  <a:schemeClr val="tx1"/>
                </a:solidFill>
              </a:rPr>
              <a:t>Buy an item with credit card</a:t>
            </a:r>
          </a:p>
          <a:p>
            <a:pPr marL="342900" indent="-342900">
              <a:lnSpc>
                <a:spcPct val="200000"/>
              </a:lnSpc>
              <a:buFont typeface="Wingdings" panose="05000000000000000000" pitchFamily="2" charset="2"/>
              <a:buChar char="v"/>
            </a:pPr>
            <a:r>
              <a:rPr lang="en-US" dirty="0">
                <a:solidFill>
                  <a:schemeClr val="tx1"/>
                </a:solidFill>
              </a:rPr>
              <a:t>Inventory Management</a:t>
            </a:r>
          </a:p>
          <a:p>
            <a:pPr marL="342900" indent="-342900">
              <a:lnSpc>
                <a:spcPct val="200000"/>
              </a:lnSpc>
              <a:buFont typeface="Wingdings" panose="05000000000000000000" pitchFamily="2" charset="2"/>
              <a:buChar char="v"/>
            </a:pPr>
            <a:r>
              <a:rPr lang="en-US" dirty="0">
                <a:solidFill>
                  <a:schemeClr val="tx1"/>
                </a:solidFill>
              </a:rPr>
              <a:t>Phone call</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6340839" y="1587312"/>
            <a:ext cx="2999286" cy="5095875"/>
          </a:xfrm>
          <a:prstGeom prst="rect">
            <a:avLst/>
          </a:prstGeom>
        </p:spPr>
      </p:pic>
      <p:sp>
        <p:nvSpPr>
          <p:cNvPr id="4" name="Slide Number Placeholder 3"/>
          <p:cNvSpPr>
            <a:spLocks noGrp="1"/>
          </p:cNvSpPr>
          <p:nvPr>
            <p:ph type="sldNum" sz="quarter" idx="12"/>
          </p:nvPr>
        </p:nvSpPr>
        <p:spPr/>
        <p:txBody>
          <a:bodyPr/>
          <a:lstStyle/>
          <a:p>
            <a:fld id="{71766878-3199-4EAB-94E7-2D6D11070E14}" type="slidenum">
              <a:rPr lang="en-US" smtClean="0"/>
              <a:t>3</a:t>
            </a:fld>
            <a:endParaRPr lang="en-US" dirty="0"/>
          </a:p>
        </p:txBody>
      </p:sp>
    </p:spTree>
    <p:extLst>
      <p:ext uri="{BB962C8B-B14F-4D97-AF65-F5344CB8AC3E}">
        <p14:creationId xmlns:p14="http://schemas.microsoft.com/office/powerpoint/2010/main" val="1900068186"/>
      </p:ext>
    </p:extLst>
  </p:cSld>
  <p:clrMapOvr>
    <a:masterClrMapping/>
  </p:clrMapOvr>
  <p:transition spd="slow" advTm="37046">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iterate type="wd">
                                    <p:tmPct val="60000"/>
                                  </p:iterate>
                                  <p:childTnLst>
                                    <p:set>
                                      <p:cBhvr>
                                        <p:cTn id="16" dur="1" fill="hold">
                                          <p:stCondLst>
                                            <p:cond delay="0"/>
                                          </p:stCondLst>
                                        </p:cTn>
                                        <p:tgtEl>
                                          <p:spTgt spid="3">
                                            <p:txEl>
                                              <p:pRg st="0" end="0"/>
                                            </p:txEl>
                                          </p:spTgt>
                                        </p:tgtEl>
                                        <p:attrNameLst>
                                          <p:attrName>style.visibility</p:attrName>
                                        </p:attrNameLst>
                                      </p:cBhvr>
                                      <p:to>
                                        <p:strVal val="visible"/>
                                      </p:to>
                                    </p:set>
                                    <p:anim calcmode="lin" valueType="num">
                                      <p:cBhvr additive="base">
                                        <p:cTn id="1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iterate type="wd">
                                    <p:tmPct val="60000"/>
                                  </p:iterate>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additive="base">
                                        <p:cTn id="2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iterate type="wd">
                                    <p:tmPct val="60000"/>
                                  </p:iterate>
                                  <p:childTnLst>
                                    <p:set>
                                      <p:cBhvr>
                                        <p:cTn id="28" dur="1" fill="hold">
                                          <p:stCondLst>
                                            <p:cond delay="0"/>
                                          </p:stCondLst>
                                        </p:cTn>
                                        <p:tgtEl>
                                          <p:spTgt spid="3">
                                            <p:txEl>
                                              <p:pRg st="2" end="2"/>
                                            </p:txEl>
                                          </p:spTgt>
                                        </p:tgtEl>
                                        <p:attrNameLst>
                                          <p:attrName>style.visibility</p:attrName>
                                        </p:attrNameLst>
                                      </p:cBhvr>
                                      <p:to>
                                        <p:strVal val="visible"/>
                                      </p:to>
                                    </p:set>
                                    <p:anim calcmode="lin" valueType="num">
                                      <p:cBhvr additive="base">
                                        <p:cTn id="2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iterate type="wd">
                                    <p:tmPct val="60000"/>
                                  </p:iterate>
                                  <p:childTnLst>
                                    <p:set>
                                      <p:cBhvr>
                                        <p:cTn id="34" dur="1" fill="hold">
                                          <p:stCondLst>
                                            <p:cond delay="0"/>
                                          </p:stCondLst>
                                        </p:cTn>
                                        <p:tgtEl>
                                          <p:spTgt spid="3">
                                            <p:txEl>
                                              <p:pRg st="3" end="3"/>
                                            </p:txEl>
                                          </p:spTgt>
                                        </p:tgtEl>
                                        <p:attrNameLst>
                                          <p:attrName>style.visibility</p:attrName>
                                        </p:attrNameLst>
                                      </p:cBhvr>
                                      <p:to>
                                        <p:strVal val="visible"/>
                                      </p:to>
                                    </p:set>
                                    <p:anim calcmode="lin" valueType="num">
                                      <p:cBhvr additive="base">
                                        <p:cTn id="3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iterate type="wd">
                                    <p:tmPct val="60000"/>
                                  </p:iterate>
                                  <p:childTnLst>
                                    <p:set>
                                      <p:cBhvr>
                                        <p:cTn id="40" dur="1" fill="hold">
                                          <p:stCondLst>
                                            <p:cond delay="0"/>
                                          </p:stCondLst>
                                        </p:cTn>
                                        <p:tgtEl>
                                          <p:spTgt spid="3">
                                            <p:txEl>
                                              <p:pRg st="4" end="4"/>
                                            </p:txEl>
                                          </p:spTgt>
                                        </p:tgtEl>
                                        <p:attrNameLst>
                                          <p:attrName>style.visibility</p:attrName>
                                        </p:attrNameLst>
                                      </p:cBhvr>
                                      <p:to>
                                        <p:strVal val="visible"/>
                                      </p:to>
                                    </p:set>
                                    <p:anim calcmode="lin" valueType="num">
                                      <p:cBhvr additive="base">
                                        <p:cTn id="4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UTP Categories and Connectors</a:t>
            </a:r>
          </a:p>
        </p:txBody>
      </p:sp>
      <p:sp>
        <p:nvSpPr>
          <p:cNvPr id="3" name="Content Placeholder 2"/>
          <p:cNvSpPr>
            <a:spLocks noGrp="1"/>
          </p:cNvSpPr>
          <p:nvPr>
            <p:ph idx="1"/>
          </p:nvPr>
        </p:nvSpPr>
        <p:spPr>
          <a:xfrm>
            <a:off x="2703256" y="1874517"/>
            <a:ext cx="10178322" cy="3593591"/>
          </a:xfrm>
        </p:spPr>
        <p:txBody>
          <a:bodyPr/>
          <a:lstStyle/>
          <a:p>
            <a:r>
              <a:rPr lang="en-US" b="1" dirty="0"/>
              <a:t>Cables:</a:t>
            </a:r>
          </a:p>
          <a:p>
            <a:pPr marL="0" indent="0">
              <a:buNone/>
            </a:pPr>
            <a:r>
              <a:rPr lang="en-US" b="1" dirty="0"/>
              <a:t>	- Category 3: Used in telephone systems</a:t>
            </a:r>
          </a:p>
          <a:p>
            <a:pPr marL="0" indent="0">
              <a:buNone/>
            </a:pPr>
            <a:r>
              <a:rPr lang="en-US" b="1" dirty="0"/>
              <a:t>	- Category 5: Data at up to 100 Mbps</a:t>
            </a:r>
          </a:p>
          <a:p>
            <a:pPr marL="0" indent="0">
              <a:buNone/>
            </a:pPr>
            <a:r>
              <a:rPr lang="en-US" b="1" dirty="0"/>
              <a:t>	- Category 5e: Data at up to 1000 Mbps (1 </a:t>
            </a:r>
            <a:r>
              <a:rPr lang="en-US" b="1" dirty="0" err="1"/>
              <a:t>Gbps</a:t>
            </a:r>
            <a:r>
              <a:rPr lang="en-US" b="1" dirty="0"/>
              <a:t>)</a:t>
            </a:r>
          </a:p>
          <a:p>
            <a:r>
              <a:rPr lang="en-US" b="1" dirty="0"/>
              <a:t>Connectors:</a:t>
            </a:r>
          </a:p>
          <a:p>
            <a:pPr marL="0" indent="0">
              <a:buNone/>
            </a:pPr>
            <a:r>
              <a:rPr lang="en-US" b="1" dirty="0"/>
              <a:t>	- RJ-11: Phone connector with two wires</a:t>
            </a:r>
          </a:p>
          <a:p>
            <a:pPr marL="0" indent="0">
              <a:buNone/>
            </a:pPr>
            <a:r>
              <a:rPr lang="en-US" b="1" dirty="0"/>
              <a:t>	- RJ-14: Phone connector with four wires</a:t>
            </a:r>
          </a:p>
          <a:p>
            <a:pPr marL="0" indent="0">
              <a:buNone/>
            </a:pPr>
            <a:r>
              <a:rPr lang="en-US" b="1" dirty="0"/>
              <a:t>	- RJ-45: Ethernet connector with eight wires</a:t>
            </a:r>
          </a:p>
          <a:p>
            <a:endParaRPr lang="en-US" b="1" dirty="0"/>
          </a:p>
          <a:p>
            <a:endParaRPr lang="en-US" b="1" dirty="0"/>
          </a:p>
        </p:txBody>
      </p:sp>
      <p:pic>
        <p:nvPicPr>
          <p:cNvPr id="5" name="Picture 4"/>
          <p:cNvPicPr>
            <a:picLocks noChangeAspect="1"/>
          </p:cNvPicPr>
          <p:nvPr/>
        </p:nvPicPr>
        <p:blipFill>
          <a:blip r:embed="rId2"/>
          <a:stretch>
            <a:fillRect/>
          </a:stretch>
        </p:blipFill>
        <p:spPr>
          <a:xfrm>
            <a:off x="9278006" y="2401044"/>
            <a:ext cx="2330790" cy="2347243"/>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9900" y="1144799"/>
            <a:ext cx="3526424" cy="5713201"/>
          </a:xfrm>
          <a:prstGeom prst="rect">
            <a:avLst/>
          </a:prstGeom>
        </p:spPr>
      </p:pic>
      <p:sp>
        <p:nvSpPr>
          <p:cNvPr id="6" name="Slide Number Placeholder 5"/>
          <p:cNvSpPr>
            <a:spLocks noGrp="1"/>
          </p:cNvSpPr>
          <p:nvPr>
            <p:ph type="sldNum" sz="quarter" idx="12"/>
          </p:nvPr>
        </p:nvSpPr>
        <p:spPr/>
        <p:txBody>
          <a:bodyPr/>
          <a:lstStyle/>
          <a:p>
            <a:fld id="{71766878-3199-4EAB-94E7-2D6D11070E14}" type="slidenum">
              <a:rPr lang="en-US" smtClean="0"/>
              <a:t>30</a:t>
            </a:fld>
            <a:endParaRPr lang="en-US" dirty="0"/>
          </a:p>
        </p:txBody>
      </p:sp>
    </p:spTree>
    <p:extLst>
      <p:ext uri="{BB962C8B-B14F-4D97-AF65-F5344CB8AC3E}">
        <p14:creationId xmlns:p14="http://schemas.microsoft.com/office/powerpoint/2010/main" val="2058087706"/>
      </p:ext>
    </p:extLst>
  </p:cSld>
  <p:clrMapOvr>
    <a:masterClrMapping/>
  </p:clrMapOvr>
  <p:transition spd="slow" advTm="37046">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10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iterate type="lt">
                                    <p:tmPct val="10000"/>
                                  </p:iterate>
                                  <p:childTnLst>
                                    <p:set>
                                      <p:cBhvr>
                                        <p:cTn id="18" dur="1" fill="hold">
                                          <p:stCondLst>
                                            <p:cond delay="0"/>
                                          </p:stCondLst>
                                        </p:cTn>
                                        <p:tgtEl>
                                          <p:spTgt spid="3">
                                            <p:txEl>
                                              <p:pRg st="0" end="0"/>
                                            </p:txEl>
                                          </p:spTgt>
                                        </p:tgtEl>
                                        <p:attrNameLst>
                                          <p:attrName>style.visibility</p:attrName>
                                        </p:attrNameLst>
                                      </p:cBhvr>
                                      <p:to>
                                        <p:strVal val="visible"/>
                                      </p:to>
                                    </p:set>
                                    <p:animEffect transition="in" filter="fade">
                                      <p:cBhvr>
                                        <p:cTn id="19" dur="1000"/>
                                        <p:tgtEl>
                                          <p:spTgt spid="3">
                                            <p:txEl>
                                              <p:pRg st="0" end="0"/>
                                            </p:txEl>
                                          </p:spTgt>
                                        </p:tgtEl>
                                      </p:cBhvr>
                                    </p:animEffect>
                                    <p:anim calcmode="lin" valueType="num">
                                      <p:cBhvr>
                                        <p:cTn id="20"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iterate type="lt">
                                    <p:tmPct val="10000"/>
                                  </p:iterate>
                                  <p:childTnLst>
                                    <p:set>
                                      <p:cBhvr>
                                        <p:cTn id="25" dur="1" fill="hold">
                                          <p:stCondLst>
                                            <p:cond delay="0"/>
                                          </p:stCondLst>
                                        </p:cTn>
                                        <p:tgtEl>
                                          <p:spTgt spid="3">
                                            <p:txEl>
                                              <p:pRg st="1" end="1"/>
                                            </p:txEl>
                                          </p:spTgt>
                                        </p:tgtEl>
                                        <p:attrNameLst>
                                          <p:attrName>style.visibility</p:attrName>
                                        </p:attrNameLst>
                                      </p:cBhvr>
                                      <p:to>
                                        <p:strVal val="visible"/>
                                      </p:to>
                                    </p:set>
                                    <p:animEffect transition="in" filter="fade">
                                      <p:cBhvr>
                                        <p:cTn id="26" dur="1000"/>
                                        <p:tgtEl>
                                          <p:spTgt spid="3">
                                            <p:txEl>
                                              <p:pRg st="1" end="1"/>
                                            </p:txEl>
                                          </p:spTgt>
                                        </p:tgtEl>
                                      </p:cBhvr>
                                    </p:animEffect>
                                    <p:anim calcmode="lin" valueType="num">
                                      <p:cBhvr>
                                        <p:cTn id="27"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iterate type="lt">
                                    <p:tmPct val="10000"/>
                                  </p:iterate>
                                  <p:childTnLst>
                                    <p:set>
                                      <p:cBhvr>
                                        <p:cTn id="32" dur="1" fill="hold">
                                          <p:stCondLst>
                                            <p:cond delay="0"/>
                                          </p:stCondLst>
                                        </p:cTn>
                                        <p:tgtEl>
                                          <p:spTgt spid="3">
                                            <p:txEl>
                                              <p:pRg st="2" end="2"/>
                                            </p:txEl>
                                          </p:spTgt>
                                        </p:tgtEl>
                                        <p:attrNameLst>
                                          <p:attrName>style.visibility</p:attrName>
                                        </p:attrNameLst>
                                      </p:cBhvr>
                                      <p:to>
                                        <p:strVal val="visible"/>
                                      </p:to>
                                    </p:set>
                                    <p:animEffect transition="in" filter="fade">
                                      <p:cBhvr>
                                        <p:cTn id="33" dur="1000"/>
                                        <p:tgtEl>
                                          <p:spTgt spid="3">
                                            <p:txEl>
                                              <p:pRg st="2" end="2"/>
                                            </p:txEl>
                                          </p:spTgt>
                                        </p:tgtEl>
                                      </p:cBhvr>
                                    </p:animEffect>
                                    <p:anim calcmode="lin" valueType="num">
                                      <p:cBhvr>
                                        <p:cTn id="34"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iterate type="lt">
                                    <p:tmPct val="10000"/>
                                  </p:iterate>
                                  <p:childTnLst>
                                    <p:set>
                                      <p:cBhvr>
                                        <p:cTn id="39" dur="1" fill="hold">
                                          <p:stCondLst>
                                            <p:cond delay="0"/>
                                          </p:stCondLst>
                                        </p:cTn>
                                        <p:tgtEl>
                                          <p:spTgt spid="3">
                                            <p:txEl>
                                              <p:pRg st="3" end="3"/>
                                            </p:txEl>
                                          </p:spTgt>
                                        </p:tgtEl>
                                        <p:attrNameLst>
                                          <p:attrName>style.visibility</p:attrName>
                                        </p:attrNameLst>
                                      </p:cBhvr>
                                      <p:to>
                                        <p:strVal val="visible"/>
                                      </p:to>
                                    </p:set>
                                    <p:animEffect transition="in" filter="fade">
                                      <p:cBhvr>
                                        <p:cTn id="40" dur="1000"/>
                                        <p:tgtEl>
                                          <p:spTgt spid="3">
                                            <p:txEl>
                                              <p:pRg st="3" end="3"/>
                                            </p:txEl>
                                          </p:spTgt>
                                        </p:tgtEl>
                                      </p:cBhvr>
                                    </p:animEffect>
                                    <p:anim calcmode="lin" valueType="num">
                                      <p:cBhvr>
                                        <p:cTn id="41"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iterate type="lt">
                                    <p:tmPct val="10000"/>
                                  </p:iterate>
                                  <p:childTnLst>
                                    <p:set>
                                      <p:cBhvr>
                                        <p:cTn id="46" dur="1" fill="hold">
                                          <p:stCondLst>
                                            <p:cond delay="0"/>
                                          </p:stCondLst>
                                        </p:cTn>
                                        <p:tgtEl>
                                          <p:spTgt spid="3">
                                            <p:txEl>
                                              <p:pRg st="4" end="4"/>
                                            </p:txEl>
                                          </p:spTgt>
                                        </p:tgtEl>
                                        <p:attrNameLst>
                                          <p:attrName>style.visibility</p:attrName>
                                        </p:attrNameLst>
                                      </p:cBhvr>
                                      <p:to>
                                        <p:strVal val="visible"/>
                                      </p:to>
                                    </p:set>
                                    <p:animEffect transition="in" filter="fade">
                                      <p:cBhvr>
                                        <p:cTn id="47" dur="1000"/>
                                        <p:tgtEl>
                                          <p:spTgt spid="3">
                                            <p:txEl>
                                              <p:pRg st="4" end="4"/>
                                            </p:txEl>
                                          </p:spTgt>
                                        </p:tgtEl>
                                      </p:cBhvr>
                                    </p:animEffect>
                                    <p:anim calcmode="lin" valueType="num">
                                      <p:cBhvr>
                                        <p:cTn id="4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iterate type="lt">
                                    <p:tmPct val="10000"/>
                                  </p:iterate>
                                  <p:childTnLst>
                                    <p:set>
                                      <p:cBhvr>
                                        <p:cTn id="53" dur="1" fill="hold">
                                          <p:stCondLst>
                                            <p:cond delay="0"/>
                                          </p:stCondLst>
                                        </p:cTn>
                                        <p:tgtEl>
                                          <p:spTgt spid="3">
                                            <p:txEl>
                                              <p:pRg st="5" end="5"/>
                                            </p:txEl>
                                          </p:spTgt>
                                        </p:tgtEl>
                                        <p:attrNameLst>
                                          <p:attrName>style.visibility</p:attrName>
                                        </p:attrNameLst>
                                      </p:cBhvr>
                                      <p:to>
                                        <p:strVal val="visible"/>
                                      </p:to>
                                    </p:set>
                                    <p:animEffect transition="in" filter="fade">
                                      <p:cBhvr>
                                        <p:cTn id="54" dur="1000"/>
                                        <p:tgtEl>
                                          <p:spTgt spid="3">
                                            <p:txEl>
                                              <p:pRg st="5" end="5"/>
                                            </p:txEl>
                                          </p:spTgt>
                                        </p:tgtEl>
                                      </p:cBhvr>
                                    </p:animEffect>
                                    <p:anim calcmode="lin" valueType="num">
                                      <p:cBhvr>
                                        <p:cTn id="5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grpId="0" nodeType="clickEffect">
                                  <p:stCondLst>
                                    <p:cond delay="0"/>
                                  </p:stCondLst>
                                  <p:iterate type="lt">
                                    <p:tmPct val="10000"/>
                                  </p:iterate>
                                  <p:childTnLst>
                                    <p:set>
                                      <p:cBhvr>
                                        <p:cTn id="60" dur="1" fill="hold">
                                          <p:stCondLst>
                                            <p:cond delay="0"/>
                                          </p:stCondLst>
                                        </p:cTn>
                                        <p:tgtEl>
                                          <p:spTgt spid="3">
                                            <p:txEl>
                                              <p:pRg st="6" end="6"/>
                                            </p:txEl>
                                          </p:spTgt>
                                        </p:tgtEl>
                                        <p:attrNameLst>
                                          <p:attrName>style.visibility</p:attrName>
                                        </p:attrNameLst>
                                      </p:cBhvr>
                                      <p:to>
                                        <p:strVal val="visible"/>
                                      </p:to>
                                    </p:set>
                                    <p:animEffect transition="in" filter="fade">
                                      <p:cBhvr>
                                        <p:cTn id="61" dur="1000"/>
                                        <p:tgtEl>
                                          <p:spTgt spid="3">
                                            <p:txEl>
                                              <p:pRg st="6" end="6"/>
                                            </p:txEl>
                                          </p:spTgt>
                                        </p:tgtEl>
                                      </p:cBhvr>
                                    </p:animEffect>
                                    <p:anim calcmode="lin" valueType="num">
                                      <p:cBhvr>
                                        <p:cTn id="6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63"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grpId="0" nodeType="clickEffect">
                                  <p:stCondLst>
                                    <p:cond delay="0"/>
                                  </p:stCondLst>
                                  <p:iterate type="lt">
                                    <p:tmPct val="10000"/>
                                  </p:iterate>
                                  <p:childTnLst>
                                    <p:set>
                                      <p:cBhvr>
                                        <p:cTn id="67" dur="1" fill="hold">
                                          <p:stCondLst>
                                            <p:cond delay="0"/>
                                          </p:stCondLst>
                                        </p:cTn>
                                        <p:tgtEl>
                                          <p:spTgt spid="3">
                                            <p:txEl>
                                              <p:pRg st="7" end="7"/>
                                            </p:txEl>
                                          </p:spTgt>
                                        </p:tgtEl>
                                        <p:attrNameLst>
                                          <p:attrName>style.visibility</p:attrName>
                                        </p:attrNameLst>
                                      </p:cBhvr>
                                      <p:to>
                                        <p:strVal val="visible"/>
                                      </p:to>
                                    </p:set>
                                    <p:animEffect transition="in" filter="fade">
                                      <p:cBhvr>
                                        <p:cTn id="68" dur="1000"/>
                                        <p:tgtEl>
                                          <p:spTgt spid="3">
                                            <p:txEl>
                                              <p:pRg st="7" end="7"/>
                                            </p:txEl>
                                          </p:spTgt>
                                        </p:tgtEl>
                                      </p:cBhvr>
                                    </p:animEffect>
                                    <p:anim calcmode="lin" valueType="num">
                                      <p:cBhvr>
                                        <p:cTn id="69"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70"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nodeType="clickEffect">
                                  <p:stCondLst>
                                    <p:cond delay="0"/>
                                  </p:stCondLst>
                                  <p:childTnLst>
                                    <p:set>
                                      <p:cBhvr>
                                        <p:cTn id="74" dur="1" fill="hold">
                                          <p:stCondLst>
                                            <p:cond delay="0"/>
                                          </p:stCondLst>
                                        </p:cTn>
                                        <p:tgtEl>
                                          <p:spTgt spid="5"/>
                                        </p:tgtEl>
                                        <p:attrNameLst>
                                          <p:attrName>style.visibility</p:attrName>
                                        </p:attrNameLst>
                                      </p:cBhvr>
                                      <p:to>
                                        <p:strVal val="visible"/>
                                      </p:to>
                                    </p:set>
                                    <p:animEffect transition="in" filter="fade">
                                      <p:cBhvr>
                                        <p:cTn id="75" dur="1000"/>
                                        <p:tgtEl>
                                          <p:spTgt spid="5"/>
                                        </p:tgtEl>
                                      </p:cBhvr>
                                    </p:animEffect>
                                    <p:anim calcmode="lin" valueType="num">
                                      <p:cBhvr>
                                        <p:cTn id="76" dur="1000" fill="hold"/>
                                        <p:tgtEl>
                                          <p:spTgt spid="5"/>
                                        </p:tgtEl>
                                        <p:attrNameLst>
                                          <p:attrName>ppt_x</p:attrName>
                                        </p:attrNameLst>
                                      </p:cBhvr>
                                      <p:tavLst>
                                        <p:tav tm="0">
                                          <p:val>
                                            <p:strVal val="#ppt_x"/>
                                          </p:val>
                                        </p:tav>
                                        <p:tav tm="100000">
                                          <p:val>
                                            <p:strVal val="#ppt_x"/>
                                          </p:val>
                                        </p:tav>
                                      </p:tavLst>
                                    </p:anim>
                                    <p:anim calcmode="lin" valueType="num">
                                      <p:cBhvr>
                                        <p:cTn id="7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678" y="509590"/>
            <a:ext cx="10178322" cy="1492132"/>
          </a:xfrm>
        </p:spPr>
        <p:txBody>
          <a:bodyPr/>
          <a:lstStyle/>
          <a:p>
            <a:r>
              <a:rPr lang="en-US" dirty="0"/>
              <a:t>Coaxial Cable</a:t>
            </a:r>
          </a:p>
        </p:txBody>
      </p:sp>
      <p:sp>
        <p:nvSpPr>
          <p:cNvPr id="3" name="Content Placeholder 2"/>
          <p:cNvSpPr>
            <a:spLocks noGrp="1"/>
          </p:cNvSpPr>
          <p:nvPr>
            <p:ph idx="1"/>
          </p:nvPr>
        </p:nvSpPr>
        <p:spPr>
          <a:xfrm>
            <a:off x="3020227" y="1722525"/>
            <a:ext cx="10178322" cy="3593591"/>
          </a:xfrm>
        </p:spPr>
        <p:txBody>
          <a:bodyPr/>
          <a:lstStyle/>
          <a:p>
            <a:r>
              <a:rPr lang="en-US" b="1" dirty="0"/>
              <a:t>Used for cable  TV connections</a:t>
            </a:r>
          </a:p>
          <a:p>
            <a:r>
              <a:rPr lang="en-US" b="1" dirty="0"/>
              <a:t>Connects cable TV service or satellite dish to broadband modem</a:t>
            </a:r>
          </a:p>
          <a:p>
            <a:r>
              <a:rPr lang="en-US" b="1" dirty="0"/>
              <a:t>Carries data through a single copper core in electrical signals</a:t>
            </a:r>
          </a:p>
          <a:p>
            <a:r>
              <a:rPr lang="en-US" b="1" dirty="0"/>
              <a:t>Carries data faster than UTP but is more expensive</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3120" y="1394537"/>
            <a:ext cx="1768549" cy="5434269"/>
          </a:xfrm>
          <a:prstGeom prst="rect">
            <a:avLst/>
          </a:prstGeom>
        </p:spPr>
      </p:pic>
      <p:pic>
        <p:nvPicPr>
          <p:cNvPr id="7" name="Picture 6"/>
          <p:cNvPicPr>
            <a:picLocks noChangeAspect="1"/>
          </p:cNvPicPr>
          <p:nvPr/>
        </p:nvPicPr>
        <p:blipFill>
          <a:blip r:embed="rId3"/>
          <a:stretch>
            <a:fillRect/>
          </a:stretch>
        </p:blipFill>
        <p:spPr>
          <a:xfrm>
            <a:off x="5087843" y="3803427"/>
            <a:ext cx="3025379" cy="3025379"/>
          </a:xfrm>
          <a:prstGeom prst="rect">
            <a:avLst/>
          </a:prstGeom>
        </p:spPr>
      </p:pic>
      <p:sp>
        <p:nvSpPr>
          <p:cNvPr id="4" name="Slide Number Placeholder 3"/>
          <p:cNvSpPr>
            <a:spLocks noGrp="1"/>
          </p:cNvSpPr>
          <p:nvPr>
            <p:ph type="sldNum" sz="quarter" idx="12"/>
          </p:nvPr>
        </p:nvSpPr>
        <p:spPr/>
        <p:txBody>
          <a:bodyPr/>
          <a:lstStyle/>
          <a:p>
            <a:fld id="{71766878-3199-4EAB-94E7-2D6D11070E14}" type="slidenum">
              <a:rPr lang="en-US" smtClean="0"/>
              <a:t>31</a:t>
            </a:fld>
            <a:endParaRPr lang="en-US" dirty="0"/>
          </a:p>
        </p:txBody>
      </p:sp>
    </p:spTree>
    <p:extLst>
      <p:ext uri="{BB962C8B-B14F-4D97-AF65-F5344CB8AC3E}">
        <p14:creationId xmlns:p14="http://schemas.microsoft.com/office/powerpoint/2010/main" val="2724329041"/>
      </p:ext>
    </p:extLst>
  </p:cSld>
  <p:clrMapOvr>
    <a:masterClrMapping/>
  </p:clrMapOvr>
  <p:transition spd="slow" advTm="37046">
    <p:randomBar dir="vert"/>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Fiber Optic Cable</a:t>
            </a:r>
          </a:p>
        </p:txBody>
      </p:sp>
      <p:sp>
        <p:nvSpPr>
          <p:cNvPr id="5" name="Content Placeholder 4"/>
          <p:cNvSpPr>
            <a:spLocks noGrp="1"/>
          </p:cNvSpPr>
          <p:nvPr>
            <p:ph sz="half" idx="1"/>
          </p:nvPr>
        </p:nvSpPr>
        <p:spPr>
          <a:xfrm>
            <a:off x="3115268" y="2079468"/>
            <a:ext cx="6123326" cy="4605111"/>
          </a:xfrm>
        </p:spPr>
        <p:txBody>
          <a:bodyPr>
            <a:normAutofit/>
          </a:bodyPr>
          <a:lstStyle/>
          <a:p>
            <a:r>
              <a:rPr lang="en-US" b="1" dirty="0"/>
              <a:t>Carries data with light pulses</a:t>
            </a:r>
          </a:p>
          <a:p>
            <a:r>
              <a:rPr lang="en-US" b="1" dirty="0"/>
              <a:t>Each fiber is about the width of a human hair</a:t>
            </a:r>
          </a:p>
          <a:p>
            <a:r>
              <a:rPr lang="en-US" b="1" dirty="0"/>
              <a:t>Each cable contains hundreds of fibers</a:t>
            </a:r>
          </a:p>
          <a:p>
            <a:r>
              <a:rPr lang="en-US" b="1" dirty="0"/>
              <a:t>Often used as the backbone of a network</a:t>
            </a:r>
          </a:p>
          <a:p>
            <a:r>
              <a:rPr lang="en-US" b="1" dirty="0"/>
              <a:t>Expensive and difficult to install</a:t>
            </a:r>
          </a:p>
          <a:p>
            <a:r>
              <a:rPr lang="en-US" b="1" dirty="0"/>
              <a:t>Fast, secure, and not subject to EMI</a:t>
            </a:r>
          </a:p>
          <a:p>
            <a:endParaRPr lang="en-US" b="1" dirty="0"/>
          </a:p>
        </p:txBody>
      </p:sp>
      <p:pic>
        <p:nvPicPr>
          <p:cNvPr id="7" name="Content Placeholder 6"/>
          <p:cNvPicPr>
            <a:picLocks noGrp="1" noChangeAspect="1"/>
          </p:cNvPicPr>
          <p:nvPr>
            <p:ph sz="half" idx="2"/>
          </p:nvPr>
        </p:nvPicPr>
        <p:blipFill>
          <a:blip r:embed="rId3"/>
          <a:stretch>
            <a:fillRect/>
          </a:stretch>
        </p:blipFill>
        <p:spPr>
          <a:xfrm>
            <a:off x="7663432" y="3776550"/>
            <a:ext cx="4208002" cy="3081450"/>
          </a:xfrm>
          <a:prstGeom prst="rect">
            <a:avLst/>
          </a:prstGeom>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91769" y="1522765"/>
            <a:ext cx="5664511" cy="5062064"/>
          </a:xfrm>
          <a:prstGeom prst="rect">
            <a:avLst/>
          </a:prstGeom>
        </p:spPr>
      </p:pic>
      <p:sp>
        <p:nvSpPr>
          <p:cNvPr id="3" name="Slide Number Placeholder 2"/>
          <p:cNvSpPr>
            <a:spLocks noGrp="1"/>
          </p:cNvSpPr>
          <p:nvPr>
            <p:ph type="sldNum" sz="quarter" idx="12"/>
          </p:nvPr>
        </p:nvSpPr>
        <p:spPr/>
        <p:txBody>
          <a:bodyPr/>
          <a:lstStyle/>
          <a:p>
            <a:fld id="{71766878-3199-4EAB-94E7-2D6D11070E14}" type="slidenum">
              <a:rPr lang="en-US" smtClean="0"/>
              <a:t>32</a:t>
            </a:fld>
            <a:endParaRPr lang="en-US" dirty="0"/>
          </a:p>
        </p:txBody>
      </p:sp>
    </p:spTree>
    <p:extLst>
      <p:ext uri="{BB962C8B-B14F-4D97-AF65-F5344CB8AC3E}">
        <p14:creationId xmlns:p14="http://schemas.microsoft.com/office/powerpoint/2010/main" val="2752538935"/>
      </p:ext>
    </p:extLst>
  </p:cSld>
  <p:clrMapOvr>
    <a:masterClrMapping/>
  </p:clrMapOvr>
  <p:transition spd="slow" advTm="37046">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arn(inVertical)">
                                      <p:cBhvr>
                                        <p:cTn id="19" dur="10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iterate type="lt">
                                    <p:tmPct val="20000"/>
                                  </p:iterate>
                                  <p:childTnLst>
                                    <p:set>
                                      <p:cBhvr>
                                        <p:cTn id="23" dur="1" fill="hold">
                                          <p:stCondLst>
                                            <p:cond delay="0"/>
                                          </p:stCondLst>
                                        </p:cTn>
                                        <p:tgtEl>
                                          <p:spTgt spid="5">
                                            <p:txEl>
                                              <p:pRg st="0" end="0"/>
                                            </p:txEl>
                                          </p:spTgt>
                                        </p:tgtEl>
                                        <p:attrNameLst>
                                          <p:attrName>style.visibility</p:attrName>
                                        </p:attrNameLst>
                                      </p:cBhvr>
                                      <p:to>
                                        <p:strVal val="visible"/>
                                      </p:to>
                                    </p:set>
                                    <p:anim calcmode="lin" valueType="num">
                                      <p:cBhvr additive="base">
                                        <p:cTn id="24"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iterate type="lt">
                                    <p:tmPct val="20000"/>
                                  </p:iterate>
                                  <p:childTnLst>
                                    <p:set>
                                      <p:cBhvr>
                                        <p:cTn id="29" dur="1" fill="hold">
                                          <p:stCondLst>
                                            <p:cond delay="0"/>
                                          </p:stCondLst>
                                        </p:cTn>
                                        <p:tgtEl>
                                          <p:spTgt spid="5">
                                            <p:txEl>
                                              <p:pRg st="1" end="1"/>
                                            </p:txEl>
                                          </p:spTgt>
                                        </p:tgtEl>
                                        <p:attrNameLst>
                                          <p:attrName>style.visibility</p:attrName>
                                        </p:attrNameLst>
                                      </p:cBhvr>
                                      <p:to>
                                        <p:strVal val="visible"/>
                                      </p:to>
                                    </p:set>
                                    <p:anim calcmode="lin" valueType="num">
                                      <p:cBhvr additive="base">
                                        <p:cTn id="30"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iterate type="lt">
                                    <p:tmPct val="20000"/>
                                  </p:iterate>
                                  <p:childTnLst>
                                    <p:set>
                                      <p:cBhvr>
                                        <p:cTn id="35" dur="1" fill="hold">
                                          <p:stCondLst>
                                            <p:cond delay="0"/>
                                          </p:stCondLst>
                                        </p:cTn>
                                        <p:tgtEl>
                                          <p:spTgt spid="5">
                                            <p:txEl>
                                              <p:pRg st="2" end="2"/>
                                            </p:txEl>
                                          </p:spTgt>
                                        </p:tgtEl>
                                        <p:attrNameLst>
                                          <p:attrName>style.visibility</p:attrName>
                                        </p:attrNameLst>
                                      </p:cBhvr>
                                      <p:to>
                                        <p:strVal val="visible"/>
                                      </p:to>
                                    </p:set>
                                    <p:anim calcmode="lin" valueType="num">
                                      <p:cBhvr additive="base">
                                        <p:cTn id="36"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iterate type="lt">
                                    <p:tmPct val="20000"/>
                                  </p:iterate>
                                  <p:childTnLst>
                                    <p:set>
                                      <p:cBhvr>
                                        <p:cTn id="41" dur="1" fill="hold">
                                          <p:stCondLst>
                                            <p:cond delay="0"/>
                                          </p:stCondLst>
                                        </p:cTn>
                                        <p:tgtEl>
                                          <p:spTgt spid="5">
                                            <p:txEl>
                                              <p:pRg st="3" end="3"/>
                                            </p:txEl>
                                          </p:spTgt>
                                        </p:tgtEl>
                                        <p:attrNameLst>
                                          <p:attrName>style.visibility</p:attrName>
                                        </p:attrNameLst>
                                      </p:cBhvr>
                                      <p:to>
                                        <p:strVal val="visible"/>
                                      </p:to>
                                    </p:set>
                                    <p:anim calcmode="lin" valueType="num">
                                      <p:cBhvr additive="base">
                                        <p:cTn id="42"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iterate type="lt">
                                    <p:tmPct val="20000"/>
                                  </p:iterate>
                                  <p:childTnLst>
                                    <p:set>
                                      <p:cBhvr>
                                        <p:cTn id="47" dur="1" fill="hold">
                                          <p:stCondLst>
                                            <p:cond delay="0"/>
                                          </p:stCondLst>
                                        </p:cTn>
                                        <p:tgtEl>
                                          <p:spTgt spid="5">
                                            <p:txEl>
                                              <p:pRg st="4" end="4"/>
                                            </p:txEl>
                                          </p:spTgt>
                                        </p:tgtEl>
                                        <p:attrNameLst>
                                          <p:attrName>style.visibility</p:attrName>
                                        </p:attrNameLst>
                                      </p:cBhvr>
                                      <p:to>
                                        <p:strVal val="visible"/>
                                      </p:to>
                                    </p:set>
                                    <p:anim calcmode="lin" valueType="num">
                                      <p:cBhvr additive="base">
                                        <p:cTn id="48"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iterate type="lt">
                                    <p:tmPct val="20000"/>
                                  </p:iterate>
                                  <p:childTnLst>
                                    <p:set>
                                      <p:cBhvr>
                                        <p:cTn id="53" dur="1" fill="hold">
                                          <p:stCondLst>
                                            <p:cond delay="0"/>
                                          </p:stCondLst>
                                        </p:cTn>
                                        <p:tgtEl>
                                          <p:spTgt spid="5">
                                            <p:txEl>
                                              <p:pRg st="5" end="5"/>
                                            </p:txEl>
                                          </p:spTgt>
                                        </p:tgtEl>
                                        <p:attrNameLst>
                                          <p:attrName>style.visibility</p:attrName>
                                        </p:attrNameLst>
                                      </p:cBhvr>
                                      <p:to>
                                        <p:strVal val="visible"/>
                                      </p:to>
                                    </p:set>
                                    <p:anim calcmode="lin" valueType="num">
                                      <p:cBhvr additive="base">
                                        <p:cTn id="54"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idx="4294967295"/>
          </p:nvPr>
        </p:nvSpPr>
        <p:spPr>
          <a:xfrm>
            <a:off x="2918012" y="2321747"/>
            <a:ext cx="8564540" cy="1492250"/>
          </a:xfrm>
        </p:spPr>
        <p:txBody>
          <a:bodyPr>
            <a:normAutofit/>
          </a:bodyPr>
          <a:lstStyle/>
          <a:p>
            <a:pPr algn="ctr"/>
            <a:r>
              <a:rPr lang="en-US" dirty="0"/>
              <a:t>Understanding and connecting to the internet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00953"/>
            <a:ext cx="3187246" cy="5957047"/>
          </a:xfrm>
          <a:prstGeom prst="rect">
            <a:avLst/>
          </a:prstGeom>
        </p:spPr>
      </p:pic>
      <p:sp>
        <p:nvSpPr>
          <p:cNvPr id="3" name="Slide Number Placeholder 2"/>
          <p:cNvSpPr>
            <a:spLocks noGrp="1"/>
          </p:cNvSpPr>
          <p:nvPr>
            <p:ph type="sldNum" sz="quarter" idx="12"/>
          </p:nvPr>
        </p:nvSpPr>
        <p:spPr/>
        <p:txBody>
          <a:bodyPr/>
          <a:lstStyle/>
          <a:p>
            <a:fld id="{71766878-3199-4EAB-94E7-2D6D11070E14}" type="slidenum">
              <a:rPr lang="en-US" smtClean="0"/>
              <a:t>33</a:t>
            </a:fld>
            <a:endParaRPr lang="en-US" dirty="0"/>
          </a:p>
        </p:txBody>
      </p:sp>
    </p:spTree>
    <p:extLst>
      <p:ext uri="{BB962C8B-B14F-4D97-AF65-F5344CB8AC3E}">
        <p14:creationId xmlns:p14="http://schemas.microsoft.com/office/powerpoint/2010/main" val="1894906851"/>
      </p:ext>
    </p:extLst>
  </p:cSld>
  <p:clrMapOvr>
    <a:masterClrMapping/>
  </p:clrMapOvr>
  <p:transition spd="slow" advTm="37046">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7075199" y="428708"/>
            <a:ext cx="3920052" cy="6243850"/>
          </a:xfrm>
          <a:prstGeom prst="rect">
            <a:avLst/>
          </a:prstGeom>
        </p:spPr>
      </p:pic>
      <p:sp>
        <p:nvSpPr>
          <p:cNvPr id="5" name="Title 4"/>
          <p:cNvSpPr>
            <a:spLocks noGrp="1"/>
          </p:cNvSpPr>
          <p:nvPr>
            <p:ph type="title"/>
          </p:nvPr>
        </p:nvSpPr>
        <p:spPr/>
        <p:txBody>
          <a:bodyPr/>
          <a:lstStyle/>
          <a:p>
            <a:r>
              <a:rPr lang="en-US" dirty="0"/>
              <a:t>Internet Structure</a:t>
            </a:r>
          </a:p>
        </p:txBody>
      </p:sp>
      <p:sp>
        <p:nvSpPr>
          <p:cNvPr id="6" name="Content Placeholder 5"/>
          <p:cNvSpPr>
            <a:spLocks noGrp="1"/>
          </p:cNvSpPr>
          <p:nvPr>
            <p:ph idx="1"/>
          </p:nvPr>
        </p:nvSpPr>
        <p:spPr>
          <a:xfrm>
            <a:off x="801302" y="1887620"/>
            <a:ext cx="6336476" cy="1930402"/>
          </a:xfrm>
        </p:spPr>
        <p:txBody>
          <a:bodyPr>
            <a:normAutofit/>
          </a:bodyPr>
          <a:lstStyle/>
          <a:p>
            <a:pPr algn="just"/>
            <a:r>
              <a:rPr lang="en-US" dirty="0"/>
              <a:t>Mesh of interconnected routers and servers</a:t>
            </a:r>
          </a:p>
          <a:p>
            <a:pPr algn="just"/>
            <a:r>
              <a:rPr lang="en-US" dirty="0"/>
              <a:t>If any single router or server goes down, network traffic is simply routed around the point of failure.</a:t>
            </a:r>
          </a:p>
          <a:p>
            <a:pPr algn="just"/>
            <a:r>
              <a:rPr lang="en-US" dirty="0"/>
              <a:t>Data may take any available path to its destination</a:t>
            </a:r>
          </a:p>
        </p:txBody>
      </p:sp>
      <p:pic>
        <p:nvPicPr>
          <p:cNvPr id="7" name="Picture 6"/>
          <p:cNvPicPr>
            <a:picLocks noChangeAspect="1"/>
          </p:cNvPicPr>
          <p:nvPr/>
        </p:nvPicPr>
        <p:blipFill>
          <a:blip r:embed="rId5"/>
          <a:stretch>
            <a:fillRect/>
          </a:stretch>
        </p:blipFill>
        <p:spPr>
          <a:xfrm>
            <a:off x="1946123" y="3550633"/>
            <a:ext cx="4694327" cy="3307367"/>
          </a:xfrm>
          <a:prstGeom prst="rect">
            <a:avLst/>
          </a:prstGeom>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
        <p:nvSpPr>
          <p:cNvPr id="4" name="Slide Number Placeholder 3"/>
          <p:cNvSpPr>
            <a:spLocks noGrp="1"/>
          </p:cNvSpPr>
          <p:nvPr>
            <p:ph type="sldNum" sz="quarter" idx="12"/>
          </p:nvPr>
        </p:nvSpPr>
        <p:spPr/>
        <p:txBody>
          <a:bodyPr/>
          <a:lstStyle/>
          <a:p>
            <a:fld id="{71766878-3199-4EAB-94E7-2D6D11070E14}" type="slidenum">
              <a:rPr lang="en-US" smtClean="0"/>
              <a:t>34</a:t>
            </a:fld>
            <a:endParaRPr lang="en-US" dirty="0"/>
          </a:p>
        </p:txBody>
      </p:sp>
    </p:spTree>
    <p:extLst>
      <p:ext uri="{BB962C8B-B14F-4D97-AF65-F5344CB8AC3E}">
        <p14:creationId xmlns:p14="http://schemas.microsoft.com/office/powerpoint/2010/main" val="347078191"/>
      </p:ext>
    </p:extLst>
  </p:cSld>
  <p:clrMapOvr>
    <a:masterClrMapping/>
  </p:clrMapOvr>
  <p:transition spd="slow" advTm="2032">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anim calcmode="lin" valueType="num">
                                      <p:cBhvr>
                                        <p:cTn id="19" dur="1000" fill="hold"/>
                                        <p:tgtEl>
                                          <p:spTgt spid="5"/>
                                        </p:tgtEl>
                                        <p:attrNameLst>
                                          <p:attrName>ppt_x</p:attrName>
                                        </p:attrNameLst>
                                      </p:cBhvr>
                                      <p:tavLst>
                                        <p:tav tm="0">
                                          <p:val>
                                            <p:strVal val="#ppt_x"/>
                                          </p:val>
                                        </p:tav>
                                        <p:tav tm="100000">
                                          <p:val>
                                            <p:strVal val="#ppt_x"/>
                                          </p:val>
                                        </p:tav>
                                      </p:tavLst>
                                    </p:anim>
                                    <p:anim calcmode="lin" valueType="num">
                                      <p:cBhvr>
                                        <p:cTn id="2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iterate type="lt">
                                    <p:tmPct val="20000"/>
                                  </p:iterate>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iterate type="lt">
                                    <p:tmPct val="20000"/>
                                  </p:iterate>
                                  <p:childTnLst>
                                    <p:set>
                                      <p:cBhvr>
                                        <p:cTn id="30" dur="1" fill="hold">
                                          <p:stCondLst>
                                            <p:cond delay="0"/>
                                          </p:stCondLst>
                                        </p:cTn>
                                        <p:tgtEl>
                                          <p:spTgt spid="6">
                                            <p:txEl>
                                              <p:pRg st="1" end="1"/>
                                            </p:txEl>
                                          </p:spTgt>
                                        </p:tgtEl>
                                        <p:attrNameLst>
                                          <p:attrName>style.visibility</p:attrName>
                                        </p:attrNameLst>
                                      </p:cBhvr>
                                      <p:to>
                                        <p:strVal val="visible"/>
                                      </p:to>
                                    </p:set>
                                    <p:anim calcmode="lin" valueType="num">
                                      <p:cBhvr additive="base">
                                        <p:cTn id="3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iterate type="lt">
                                    <p:tmPct val="20000"/>
                                  </p:iterate>
                                  <p:childTnLst>
                                    <p:set>
                                      <p:cBhvr>
                                        <p:cTn id="36" dur="1" fill="hold">
                                          <p:stCondLst>
                                            <p:cond delay="0"/>
                                          </p:stCondLst>
                                        </p:cTn>
                                        <p:tgtEl>
                                          <p:spTgt spid="6">
                                            <p:txEl>
                                              <p:pRg st="2" end="2"/>
                                            </p:txEl>
                                          </p:spTgt>
                                        </p:tgtEl>
                                        <p:attrNameLst>
                                          <p:attrName>style.visibility</p:attrName>
                                        </p:attrNameLst>
                                      </p:cBhvr>
                                      <p:to>
                                        <p:strVal val="visible"/>
                                      </p:to>
                                    </p:set>
                                    <p:anim calcmode="lin" valueType="num">
                                      <p:cBhvr additive="base">
                                        <p:cTn id="37"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fade">
                                      <p:cBhvr>
                                        <p:cTn id="43" dur="1000"/>
                                        <p:tgtEl>
                                          <p:spTgt spid="7"/>
                                        </p:tgtEl>
                                      </p:cBhvr>
                                    </p:animEffect>
                                    <p:anim calcmode="lin" valueType="num">
                                      <p:cBhvr>
                                        <p:cTn id="44" dur="1000" fill="hold"/>
                                        <p:tgtEl>
                                          <p:spTgt spid="7"/>
                                        </p:tgtEl>
                                        <p:attrNameLst>
                                          <p:attrName>ppt_x</p:attrName>
                                        </p:attrNameLst>
                                      </p:cBhvr>
                                      <p:tavLst>
                                        <p:tav tm="0">
                                          <p:val>
                                            <p:strVal val="#ppt_x"/>
                                          </p:val>
                                        </p:tav>
                                        <p:tav tm="100000">
                                          <p:val>
                                            <p:strVal val="#ppt_x"/>
                                          </p:val>
                                        </p:tav>
                                      </p:tavLst>
                                    </p:anim>
                                    <p:anim calcmode="lin" valueType="num">
                                      <p:cBhvr>
                                        <p:cTn id="4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46" fill="hold" display="0">
                  <p:stCondLst>
                    <p:cond delay="indefinite"/>
                  </p:stCondLst>
                  <p:endCondLst>
                    <p:cond evt="onStopAudio" delay="0">
                      <p:tgtEl>
                        <p:sldTgt/>
                      </p:tgtEl>
                    </p:cond>
                  </p:endCondLst>
                </p:cTn>
                <p:tgtEl>
                  <p:spTgt spid="2"/>
                </p:tgtEl>
              </p:cMediaNode>
            </p:audio>
          </p:childTnLst>
        </p:cTn>
      </p:par>
    </p:tnLst>
    <p:bldLst>
      <p:bldP spid="5" grpId="0"/>
      <p:bldP spid="6" grpId="0" build="p"/>
    </p:bldLst>
  </p:timing>
  <p:extLst>
    <p:ext uri="{3A86A75C-4F4B-4683-9AE1-C65F6400EC91}">
      <p14:laserTraceLst xmlns:p14="http://schemas.microsoft.com/office/powerpoint/2010/main">
        <p14:tracePtLst>
          <p14:tracePt t="10" x="4732338" y="2374900"/>
          <p14:tracePt t="10" x="4581525" y="2125663"/>
          <p14:tracePt t="28" x="4456113" y="1965325"/>
          <p14:tracePt t="28" x="4322763" y="1731963"/>
          <p14:tracePt t="79" x="4098925" y="1401763"/>
          <p14:tracePt t="79" x="4044950" y="1339850"/>
          <p14:tracePt t="155" x="3857625" y="1133475"/>
          <p14:tracePt t="155" x="3813175" y="1054100"/>
          <p14:tracePt t="194" x="3732213" y="911225"/>
          <p14:tracePt t="194" x="3670300" y="750888"/>
          <p14:tracePt t="231" x="3544888" y="571500"/>
          <p14:tracePt t="231" x="3214688" y="374650"/>
          <p14:tracePt t="271" x="2490788" y="196850"/>
          <p14:tracePt t="271" x="1527175" y="107950"/>
          <p14:tracePt t="308" x="1554163" y="36513"/>
          <p14:tracePt t="308" x="1589088" y="36513"/>
          <p14:tracePt t="1057" x="1598613" y="36513"/>
          <p14:tracePt t="1095" x="1608138" y="36513"/>
          <p14:tracePt t="1132" x="1598613" y="36513"/>
          <p14:tracePt t="1132" x="1581150" y="36513"/>
          <p14:tracePt t="1307" x="1571625" y="36513"/>
          <p14:tracePt t="1307" x="1544638" y="36513"/>
          <p14:tracePt t="1345" x="1536700" y="44450"/>
          <p14:tracePt t="1382" x="1465263" y="61913"/>
        </p14:tracePtLst>
      </p14:laserTraceLst>
    </p:ext>
  </p:extLs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7997588" y="709684"/>
            <a:ext cx="3920052" cy="6243850"/>
          </a:xfrm>
          <a:prstGeom prst="rect">
            <a:avLst/>
          </a:prstGeom>
        </p:spPr>
      </p:pic>
      <p:sp>
        <p:nvSpPr>
          <p:cNvPr id="5" name="Title 4"/>
          <p:cNvSpPr>
            <a:spLocks noGrp="1"/>
          </p:cNvSpPr>
          <p:nvPr>
            <p:ph type="title"/>
          </p:nvPr>
        </p:nvSpPr>
        <p:spPr/>
        <p:txBody>
          <a:bodyPr/>
          <a:lstStyle/>
          <a:p>
            <a:r>
              <a:rPr lang="en-US" dirty="0"/>
              <a:t>Internet Structure</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
        <p:nvSpPr>
          <p:cNvPr id="8" name="Content Placeholder 5"/>
          <p:cNvSpPr txBox="1">
            <a:spLocks/>
          </p:cNvSpPr>
          <p:nvPr/>
        </p:nvSpPr>
        <p:spPr>
          <a:xfrm>
            <a:off x="1142496" y="1874517"/>
            <a:ext cx="6855092" cy="5376713"/>
          </a:xfrm>
          <a:prstGeom prst="rect">
            <a:avLst/>
          </a:prstGeom>
        </p:spPr>
        <p:txBody>
          <a:bodyPr vert="horz" lIns="91440" tIns="45720" rIns="91440" bIns="45720" rtlCol="0">
            <a:normAutofit/>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b="0" i="0" u="none"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pPr algn="just">
              <a:lnSpc>
                <a:spcPct val="150000"/>
              </a:lnSpc>
            </a:pPr>
            <a:r>
              <a:rPr lang="en-US" dirty="0"/>
              <a:t>The Internet is a </a:t>
            </a:r>
            <a:r>
              <a:rPr lang="en-US" dirty="0">
                <a:solidFill>
                  <a:srgbClr val="00B050"/>
                </a:solidFill>
              </a:rPr>
              <a:t>packet-switched network; </a:t>
            </a:r>
            <a:r>
              <a:rPr lang="en-US" dirty="0"/>
              <a:t>each message sent is broken up into multiple data packets; each packet is sent individually.</a:t>
            </a:r>
          </a:p>
          <a:p>
            <a:pPr algn="just">
              <a:lnSpc>
                <a:spcPct val="150000"/>
              </a:lnSpc>
            </a:pPr>
            <a:r>
              <a:rPr lang="en-US" dirty="0"/>
              <a:t>When the packets arrive at the destination computer, the data is reassembled into the original message. </a:t>
            </a:r>
          </a:p>
          <a:p>
            <a:pPr algn="just">
              <a:lnSpc>
                <a:spcPct val="150000"/>
              </a:lnSpc>
            </a:pPr>
            <a:r>
              <a:rPr lang="en-US" dirty="0"/>
              <a:t>The term message refer to any data sent or received (the request to display a web page, the information you enter in an online form, or an email you send).</a:t>
            </a:r>
          </a:p>
        </p:txBody>
      </p:sp>
      <p:sp>
        <p:nvSpPr>
          <p:cNvPr id="4" name="Slide Number Placeholder 3"/>
          <p:cNvSpPr>
            <a:spLocks noGrp="1"/>
          </p:cNvSpPr>
          <p:nvPr>
            <p:ph type="sldNum" sz="quarter" idx="12"/>
          </p:nvPr>
        </p:nvSpPr>
        <p:spPr/>
        <p:txBody>
          <a:bodyPr/>
          <a:lstStyle/>
          <a:p>
            <a:fld id="{71766878-3199-4EAB-94E7-2D6D11070E14}" type="slidenum">
              <a:rPr lang="en-US" smtClean="0"/>
              <a:t>35</a:t>
            </a:fld>
            <a:endParaRPr lang="en-US" dirty="0"/>
          </a:p>
        </p:txBody>
      </p:sp>
    </p:spTree>
    <p:extLst>
      <p:ext uri="{BB962C8B-B14F-4D97-AF65-F5344CB8AC3E}">
        <p14:creationId xmlns:p14="http://schemas.microsoft.com/office/powerpoint/2010/main" val="2436423068"/>
      </p:ext>
    </p:extLst>
  </p:cSld>
  <p:clrMapOvr>
    <a:masterClrMapping/>
  </p:clrMapOvr>
  <p:transition spd="slow" advTm="2032">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iterate type="lt">
                                    <p:tmPct val="20000"/>
                                  </p:iterate>
                                  <p:childTnLst>
                                    <p:set>
                                      <p:cBhvr>
                                        <p:cTn id="10" dur="1" fill="hold">
                                          <p:stCondLst>
                                            <p:cond delay="0"/>
                                          </p:stCondLst>
                                        </p:cTn>
                                        <p:tgtEl>
                                          <p:spTgt spid="8">
                                            <p:txEl>
                                              <p:pRg st="0" end="0"/>
                                            </p:txEl>
                                          </p:spTgt>
                                        </p:tgtEl>
                                        <p:attrNameLst>
                                          <p:attrName>style.visibility</p:attrName>
                                        </p:attrNameLst>
                                      </p:cBhvr>
                                      <p:to>
                                        <p:strVal val="visible"/>
                                      </p:to>
                                    </p:set>
                                    <p:anim calcmode="lin" valueType="num">
                                      <p:cBhvr additive="base">
                                        <p:cTn id="11"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iterate type="lt">
                                    <p:tmPct val="20000"/>
                                  </p:iterate>
                                  <p:childTnLst>
                                    <p:set>
                                      <p:cBhvr>
                                        <p:cTn id="16" dur="1" fill="hold">
                                          <p:stCondLst>
                                            <p:cond delay="0"/>
                                          </p:stCondLst>
                                        </p:cTn>
                                        <p:tgtEl>
                                          <p:spTgt spid="8">
                                            <p:txEl>
                                              <p:pRg st="1" end="1"/>
                                            </p:txEl>
                                          </p:spTgt>
                                        </p:tgtEl>
                                        <p:attrNameLst>
                                          <p:attrName>style.visibility</p:attrName>
                                        </p:attrNameLst>
                                      </p:cBhvr>
                                      <p:to>
                                        <p:strVal val="visible"/>
                                      </p:to>
                                    </p:set>
                                    <p:anim calcmode="lin" valueType="num">
                                      <p:cBhvr additive="base">
                                        <p:cTn id="17"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iterate type="lt">
                                    <p:tmPct val="20000"/>
                                  </p:iterate>
                                  <p:childTnLst>
                                    <p:set>
                                      <p:cBhvr>
                                        <p:cTn id="22" dur="1" fill="hold">
                                          <p:stCondLst>
                                            <p:cond delay="0"/>
                                          </p:stCondLst>
                                        </p:cTn>
                                        <p:tgtEl>
                                          <p:spTgt spid="8">
                                            <p:txEl>
                                              <p:pRg st="2" end="2"/>
                                            </p:txEl>
                                          </p:spTgt>
                                        </p:tgtEl>
                                        <p:attrNameLst>
                                          <p:attrName>style.visibility</p:attrName>
                                        </p:attrNameLst>
                                      </p:cBhvr>
                                      <p:to>
                                        <p:strVal val="visible"/>
                                      </p:to>
                                    </p:set>
                                    <p:anim calcmode="lin" valueType="num">
                                      <p:cBhvr additive="base">
                                        <p:cTn id="23"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8">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5" fill="hold" display="0">
                  <p:stCondLst>
                    <p:cond delay="indefinite"/>
                  </p:stCondLst>
                  <p:endCondLst>
                    <p:cond evt="onStopAudio" delay="0">
                      <p:tgtEl>
                        <p:sldTgt/>
                      </p:tgtEl>
                    </p:cond>
                  </p:endCondLst>
                </p:cTn>
                <p:tgtEl>
                  <p:spTgt spid="2"/>
                </p:tgtEl>
              </p:cMediaNode>
            </p:audio>
          </p:childTnLst>
        </p:cTn>
      </p:par>
    </p:tnLst>
    <p:bldLst>
      <p:bldP spid="8" grpId="0" build="p"/>
    </p:bldLst>
  </p:timing>
  <p:extLst>
    <p:ext uri="{3A86A75C-4F4B-4683-9AE1-C65F6400EC91}">
      <p14:laserTraceLst xmlns:p14="http://schemas.microsoft.com/office/powerpoint/2010/main">
        <p14:tracePtLst>
          <p14:tracePt t="10" x="4732338" y="2374900"/>
          <p14:tracePt t="10" x="4581525" y="2125663"/>
          <p14:tracePt t="28" x="4456113" y="1965325"/>
          <p14:tracePt t="28" x="4322763" y="1731963"/>
          <p14:tracePt t="79" x="4098925" y="1401763"/>
          <p14:tracePt t="79" x="4044950" y="1339850"/>
          <p14:tracePt t="155" x="3857625" y="1133475"/>
          <p14:tracePt t="155" x="3813175" y="1054100"/>
          <p14:tracePt t="194" x="3732213" y="911225"/>
          <p14:tracePt t="194" x="3670300" y="750888"/>
          <p14:tracePt t="231" x="3544888" y="571500"/>
          <p14:tracePt t="231" x="3214688" y="374650"/>
          <p14:tracePt t="271" x="2490788" y="196850"/>
          <p14:tracePt t="271" x="1527175" y="107950"/>
          <p14:tracePt t="308" x="1554163" y="36513"/>
          <p14:tracePt t="308" x="1589088" y="36513"/>
          <p14:tracePt t="1057" x="1598613" y="36513"/>
          <p14:tracePt t="1095" x="1608138" y="36513"/>
          <p14:tracePt t="1132" x="1598613" y="36513"/>
          <p14:tracePt t="1132" x="1581150" y="36513"/>
          <p14:tracePt t="1307" x="1571625" y="36513"/>
          <p14:tracePt t="1307" x="1544638" y="36513"/>
          <p14:tracePt t="1345" x="1536700" y="44450"/>
          <p14:tracePt t="1382" x="1465263" y="61913"/>
        </p14:tracePtLst>
      </p14:laserTraceLst>
    </p:ext>
  </p:extLs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Internet Speed</a:t>
            </a:r>
          </a:p>
        </p:txBody>
      </p:sp>
      <p:sp>
        <p:nvSpPr>
          <p:cNvPr id="3" name="Content Placeholder 2"/>
          <p:cNvSpPr>
            <a:spLocks noGrp="1"/>
          </p:cNvSpPr>
          <p:nvPr>
            <p:ph idx="1"/>
          </p:nvPr>
        </p:nvSpPr>
        <p:spPr>
          <a:xfrm>
            <a:off x="3452883" y="2319094"/>
            <a:ext cx="8461613" cy="2921646"/>
          </a:xfrm>
        </p:spPr>
        <p:txBody>
          <a:bodyPr>
            <a:normAutofit fontScale="92500"/>
          </a:bodyPr>
          <a:lstStyle/>
          <a:p>
            <a:pPr algn="just">
              <a:lnSpc>
                <a:spcPct val="160000"/>
              </a:lnSpc>
            </a:pPr>
            <a:r>
              <a:rPr lang="en-US" dirty="0"/>
              <a:t>Internet does not have a fixed speed</a:t>
            </a:r>
          </a:p>
          <a:p>
            <a:pPr algn="just">
              <a:lnSpc>
                <a:spcPct val="160000"/>
              </a:lnSpc>
            </a:pPr>
            <a:r>
              <a:rPr lang="en-US" dirty="0"/>
              <a:t>Throughput depends on the capabilities of the segment the data is passing through</a:t>
            </a:r>
          </a:p>
          <a:p>
            <a:pPr algn="just">
              <a:lnSpc>
                <a:spcPct val="160000"/>
              </a:lnSpc>
            </a:pPr>
            <a:r>
              <a:rPr lang="en-US" dirty="0"/>
              <a:t>At the heart of the Internet are high-capacity, high-speed data pathways. </a:t>
            </a:r>
          </a:p>
          <a:p>
            <a:pPr algn="just">
              <a:lnSpc>
                <a:spcPct val="160000"/>
              </a:lnSpc>
            </a:pPr>
            <a:r>
              <a:rPr lang="en-US" b="1" dirty="0"/>
              <a:t>Backbone</a:t>
            </a:r>
            <a:r>
              <a:rPr lang="en-US" dirty="0"/>
              <a:t> (main roads) of the internet are high-speed lines</a:t>
            </a:r>
          </a:p>
          <a:p>
            <a:pPr algn="just">
              <a:lnSpc>
                <a:spcPct val="160000"/>
              </a:lnSpc>
            </a:pPr>
            <a:r>
              <a:rPr lang="en-US" dirty="0"/>
              <a:t>The backbone is made up mainly of fiber optic cables that can carry data very fast.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7546" y="1128451"/>
            <a:ext cx="3305175" cy="5486400"/>
          </a:xfrm>
          <a:prstGeom prst="rect">
            <a:avLst/>
          </a:prstGeom>
        </p:spPr>
      </p:pic>
      <p:sp>
        <p:nvSpPr>
          <p:cNvPr id="5" name="Slide Number Placeholder 4"/>
          <p:cNvSpPr>
            <a:spLocks noGrp="1"/>
          </p:cNvSpPr>
          <p:nvPr>
            <p:ph type="sldNum" sz="quarter" idx="12"/>
          </p:nvPr>
        </p:nvSpPr>
        <p:spPr/>
        <p:txBody>
          <a:bodyPr/>
          <a:lstStyle/>
          <a:p>
            <a:fld id="{71766878-3199-4EAB-94E7-2D6D11070E14}" type="slidenum">
              <a:rPr lang="en-US" smtClean="0"/>
              <a:t>36</a:t>
            </a:fld>
            <a:endParaRPr lang="en-US" dirty="0"/>
          </a:p>
        </p:txBody>
      </p:sp>
    </p:spTree>
    <p:extLst>
      <p:ext uri="{BB962C8B-B14F-4D97-AF65-F5344CB8AC3E}">
        <p14:creationId xmlns:p14="http://schemas.microsoft.com/office/powerpoint/2010/main" val="3252116041"/>
      </p:ext>
    </p:extLst>
  </p:cSld>
  <p:clrMapOvr>
    <a:masterClrMapping/>
  </p:clrMapOvr>
  <p:transition spd="slow" advTm="37046">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10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iterate type="lt">
                                    <p:tmPct val="10000"/>
                                  </p:iterate>
                                  <p:childTnLst>
                                    <p:set>
                                      <p:cBhvr>
                                        <p:cTn id="18" dur="1" fill="hold">
                                          <p:stCondLst>
                                            <p:cond delay="0"/>
                                          </p:stCondLst>
                                        </p:cTn>
                                        <p:tgtEl>
                                          <p:spTgt spid="3">
                                            <p:txEl>
                                              <p:pRg st="0" end="0"/>
                                            </p:txEl>
                                          </p:spTgt>
                                        </p:tgtEl>
                                        <p:attrNameLst>
                                          <p:attrName>style.visibility</p:attrName>
                                        </p:attrNameLst>
                                      </p:cBhvr>
                                      <p:to>
                                        <p:strVal val="visible"/>
                                      </p:to>
                                    </p:set>
                                    <p:animEffect transition="in" filter="fade">
                                      <p:cBhvr>
                                        <p:cTn id="19" dur="1000"/>
                                        <p:tgtEl>
                                          <p:spTgt spid="3">
                                            <p:txEl>
                                              <p:pRg st="0" end="0"/>
                                            </p:txEl>
                                          </p:spTgt>
                                        </p:tgtEl>
                                      </p:cBhvr>
                                    </p:animEffect>
                                    <p:anim calcmode="lin" valueType="num">
                                      <p:cBhvr>
                                        <p:cTn id="20"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iterate type="lt">
                                    <p:tmPct val="10000"/>
                                  </p:iterate>
                                  <p:childTnLst>
                                    <p:set>
                                      <p:cBhvr>
                                        <p:cTn id="25" dur="1" fill="hold">
                                          <p:stCondLst>
                                            <p:cond delay="0"/>
                                          </p:stCondLst>
                                        </p:cTn>
                                        <p:tgtEl>
                                          <p:spTgt spid="3">
                                            <p:txEl>
                                              <p:pRg st="1" end="1"/>
                                            </p:txEl>
                                          </p:spTgt>
                                        </p:tgtEl>
                                        <p:attrNameLst>
                                          <p:attrName>style.visibility</p:attrName>
                                        </p:attrNameLst>
                                      </p:cBhvr>
                                      <p:to>
                                        <p:strVal val="visible"/>
                                      </p:to>
                                    </p:set>
                                    <p:animEffect transition="in" filter="fade">
                                      <p:cBhvr>
                                        <p:cTn id="26" dur="1000"/>
                                        <p:tgtEl>
                                          <p:spTgt spid="3">
                                            <p:txEl>
                                              <p:pRg st="1" end="1"/>
                                            </p:txEl>
                                          </p:spTgt>
                                        </p:tgtEl>
                                      </p:cBhvr>
                                    </p:animEffect>
                                    <p:anim calcmode="lin" valueType="num">
                                      <p:cBhvr>
                                        <p:cTn id="27"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iterate type="lt">
                                    <p:tmPct val="10000"/>
                                  </p:iterate>
                                  <p:childTnLst>
                                    <p:set>
                                      <p:cBhvr>
                                        <p:cTn id="32" dur="1" fill="hold">
                                          <p:stCondLst>
                                            <p:cond delay="0"/>
                                          </p:stCondLst>
                                        </p:cTn>
                                        <p:tgtEl>
                                          <p:spTgt spid="3">
                                            <p:txEl>
                                              <p:pRg st="2" end="2"/>
                                            </p:txEl>
                                          </p:spTgt>
                                        </p:tgtEl>
                                        <p:attrNameLst>
                                          <p:attrName>style.visibility</p:attrName>
                                        </p:attrNameLst>
                                      </p:cBhvr>
                                      <p:to>
                                        <p:strVal val="visible"/>
                                      </p:to>
                                    </p:set>
                                    <p:animEffect transition="in" filter="fade">
                                      <p:cBhvr>
                                        <p:cTn id="33" dur="1000"/>
                                        <p:tgtEl>
                                          <p:spTgt spid="3">
                                            <p:txEl>
                                              <p:pRg st="2" end="2"/>
                                            </p:txEl>
                                          </p:spTgt>
                                        </p:tgtEl>
                                      </p:cBhvr>
                                    </p:animEffect>
                                    <p:anim calcmode="lin" valueType="num">
                                      <p:cBhvr>
                                        <p:cTn id="34"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iterate type="lt">
                                    <p:tmPct val="10000"/>
                                  </p:iterate>
                                  <p:childTnLst>
                                    <p:set>
                                      <p:cBhvr>
                                        <p:cTn id="39" dur="1" fill="hold">
                                          <p:stCondLst>
                                            <p:cond delay="0"/>
                                          </p:stCondLst>
                                        </p:cTn>
                                        <p:tgtEl>
                                          <p:spTgt spid="3">
                                            <p:txEl>
                                              <p:pRg st="3" end="3"/>
                                            </p:txEl>
                                          </p:spTgt>
                                        </p:tgtEl>
                                        <p:attrNameLst>
                                          <p:attrName>style.visibility</p:attrName>
                                        </p:attrNameLst>
                                      </p:cBhvr>
                                      <p:to>
                                        <p:strVal val="visible"/>
                                      </p:to>
                                    </p:set>
                                    <p:animEffect transition="in" filter="fade">
                                      <p:cBhvr>
                                        <p:cTn id="40" dur="1000"/>
                                        <p:tgtEl>
                                          <p:spTgt spid="3">
                                            <p:txEl>
                                              <p:pRg st="3" end="3"/>
                                            </p:txEl>
                                          </p:spTgt>
                                        </p:tgtEl>
                                      </p:cBhvr>
                                    </p:animEffect>
                                    <p:anim calcmode="lin" valueType="num">
                                      <p:cBhvr>
                                        <p:cTn id="41"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iterate type="lt">
                                    <p:tmPct val="10000"/>
                                  </p:iterate>
                                  <p:childTnLst>
                                    <p:set>
                                      <p:cBhvr>
                                        <p:cTn id="46" dur="1" fill="hold">
                                          <p:stCondLst>
                                            <p:cond delay="0"/>
                                          </p:stCondLst>
                                        </p:cTn>
                                        <p:tgtEl>
                                          <p:spTgt spid="3">
                                            <p:txEl>
                                              <p:pRg st="4" end="4"/>
                                            </p:txEl>
                                          </p:spTgt>
                                        </p:tgtEl>
                                        <p:attrNameLst>
                                          <p:attrName>style.visibility</p:attrName>
                                        </p:attrNameLst>
                                      </p:cBhvr>
                                      <p:to>
                                        <p:strVal val="visible"/>
                                      </p:to>
                                    </p:set>
                                    <p:animEffect transition="in" filter="fade">
                                      <p:cBhvr>
                                        <p:cTn id="47" dur="1000"/>
                                        <p:tgtEl>
                                          <p:spTgt spid="3">
                                            <p:txEl>
                                              <p:pRg st="4" end="4"/>
                                            </p:txEl>
                                          </p:spTgt>
                                        </p:tgtEl>
                                      </p:cBhvr>
                                    </p:animEffect>
                                    <p:anim calcmode="lin" valueType="num">
                                      <p:cBhvr>
                                        <p:cTn id="4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Internet Speed</a:t>
            </a:r>
          </a:p>
        </p:txBody>
      </p:sp>
      <p:sp>
        <p:nvSpPr>
          <p:cNvPr id="3" name="Content Placeholder 2"/>
          <p:cNvSpPr>
            <a:spLocks noGrp="1"/>
          </p:cNvSpPr>
          <p:nvPr>
            <p:ph idx="1"/>
          </p:nvPr>
        </p:nvSpPr>
        <p:spPr>
          <a:xfrm>
            <a:off x="3632721" y="1865643"/>
            <a:ext cx="8136482" cy="4590451"/>
          </a:xfrm>
        </p:spPr>
        <p:txBody>
          <a:bodyPr>
            <a:normAutofit/>
          </a:bodyPr>
          <a:lstStyle/>
          <a:p>
            <a:pPr algn="just">
              <a:lnSpc>
                <a:spcPct val="150000"/>
              </a:lnSpc>
            </a:pPr>
            <a:r>
              <a:rPr lang="en-US" dirty="0"/>
              <a:t>Large ISPs have entire buildings full of servers that are connected directly to the Internet off of this main backbone. </a:t>
            </a:r>
          </a:p>
          <a:p>
            <a:pPr algn="just">
              <a:lnSpc>
                <a:spcPct val="150000"/>
              </a:lnSpc>
            </a:pPr>
            <a:r>
              <a:rPr lang="en-US" dirty="0"/>
              <a:t>From the ISP's servers to the individual,  the connection speeds are lower because the cheaper copper-based cables used in those areas carry data at a lower rate. </a:t>
            </a:r>
          </a:p>
          <a:p>
            <a:pPr algn="just">
              <a:lnSpc>
                <a:spcPct val="150000"/>
              </a:lnSpc>
            </a:pPr>
            <a:r>
              <a:rPr lang="en-US" dirty="0"/>
              <a:t>Some ISPs charge different prices for different speeds of Internet connection.</a:t>
            </a:r>
          </a:p>
          <a:p>
            <a:pPr algn="just">
              <a:lnSpc>
                <a:spcPct val="150000"/>
              </a:lnSpc>
            </a:pPr>
            <a:r>
              <a:rPr lang="en-US" dirty="0"/>
              <a:t>Individual service speed has a theoretical maximum and an actual speed</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7546" y="1128451"/>
            <a:ext cx="3305175" cy="5486400"/>
          </a:xfrm>
          <a:prstGeom prst="rect">
            <a:avLst/>
          </a:prstGeom>
        </p:spPr>
      </p:pic>
      <p:sp>
        <p:nvSpPr>
          <p:cNvPr id="5" name="Slide Number Placeholder 4"/>
          <p:cNvSpPr>
            <a:spLocks noGrp="1"/>
          </p:cNvSpPr>
          <p:nvPr>
            <p:ph type="sldNum" sz="quarter" idx="12"/>
          </p:nvPr>
        </p:nvSpPr>
        <p:spPr/>
        <p:txBody>
          <a:bodyPr/>
          <a:lstStyle/>
          <a:p>
            <a:fld id="{71766878-3199-4EAB-94E7-2D6D11070E14}" type="slidenum">
              <a:rPr lang="en-US" smtClean="0"/>
              <a:t>37</a:t>
            </a:fld>
            <a:endParaRPr lang="en-US" dirty="0"/>
          </a:p>
        </p:txBody>
      </p:sp>
    </p:spTree>
    <p:extLst>
      <p:ext uri="{BB962C8B-B14F-4D97-AF65-F5344CB8AC3E}">
        <p14:creationId xmlns:p14="http://schemas.microsoft.com/office/powerpoint/2010/main" val="3070910275"/>
      </p:ext>
    </p:extLst>
  </p:cSld>
  <p:clrMapOvr>
    <a:masterClrMapping/>
  </p:clrMapOvr>
  <p:transition spd="slow" advTm="37046">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iterate type="lt">
                                    <p:tmPct val="2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iterate type="lt">
                                    <p:tmPct val="20000"/>
                                  </p:iterate>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iterate type="lt">
                                    <p:tmPct val="20000"/>
                                  </p:iterate>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iterate type="lt">
                                    <p:tmPct val="20000"/>
                                  </p:iterate>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97839" y="722503"/>
            <a:ext cx="2661313" cy="6221883"/>
          </a:xfrm>
          <a:prstGeom prst="rect">
            <a:avLst/>
          </a:prstGeom>
        </p:spPr>
      </p:pic>
      <p:sp>
        <p:nvSpPr>
          <p:cNvPr id="2" name="Title 1"/>
          <p:cNvSpPr>
            <a:spLocks noGrp="1"/>
          </p:cNvSpPr>
          <p:nvPr>
            <p:ph type="title"/>
          </p:nvPr>
        </p:nvSpPr>
        <p:spPr/>
        <p:txBody>
          <a:bodyPr/>
          <a:lstStyle/>
          <a:p>
            <a:pPr algn="ctr"/>
            <a:r>
              <a:rPr lang="en-US" dirty="0"/>
              <a:t>Factors that Affect Internet Speed</a:t>
            </a:r>
          </a:p>
        </p:txBody>
      </p:sp>
      <p:sp>
        <p:nvSpPr>
          <p:cNvPr id="3" name="Content Placeholder 2"/>
          <p:cNvSpPr>
            <a:spLocks noGrp="1"/>
          </p:cNvSpPr>
          <p:nvPr>
            <p:ph idx="1"/>
          </p:nvPr>
        </p:nvSpPr>
        <p:spPr>
          <a:xfrm>
            <a:off x="827275" y="2133825"/>
            <a:ext cx="7673958" cy="4005075"/>
          </a:xfrm>
        </p:spPr>
        <p:txBody>
          <a:bodyPr>
            <a:normAutofit fontScale="92500"/>
          </a:bodyPr>
          <a:lstStyle/>
          <a:p>
            <a:pPr algn="just"/>
            <a:r>
              <a:rPr lang="en-US" dirty="0"/>
              <a:t>Internet traffic: When more people are using the Internet, overall speeds may be slower.</a:t>
            </a:r>
          </a:p>
          <a:p>
            <a:pPr algn="just"/>
            <a:r>
              <a:rPr lang="en-US" dirty="0"/>
              <a:t>Local traffic: Share bandwidth cable internet with your neighbors. If someone is using a lot of bandwidth, your connection's performance may suffer.</a:t>
            </a:r>
          </a:p>
          <a:p>
            <a:pPr algn="just"/>
            <a:r>
              <a:rPr lang="en-US" dirty="0"/>
              <a:t>Server issues: Individual websites that has a slow connection to the Internet or is located in an area where Internet traffic is currently heavy, or the server may be experiencing problems such as overloading .</a:t>
            </a:r>
          </a:p>
          <a:p>
            <a:pPr algn="just"/>
            <a:r>
              <a:rPr lang="en-US" dirty="0"/>
              <a:t>Throttling: used more data than Internet service provider allows you to use, the ISP may temporarily throttle the speed of your connection for a certain amount of time (usually 24 hours) as a penalty. </a:t>
            </a:r>
          </a:p>
          <a:p>
            <a:pPr algn="just"/>
            <a:endParaRPr lang="en-US" dirty="0"/>
          </a:p>
        </p:txBody>
      </p:sp>
      <p:pic>
        <p:nvPicPr>
          <p:cNvPr id="4" name="Picture 3"/>
          <p:cNvPicPr>
            <a:picLocks noChangeAspect="1"/>
          </p:cNvPicPr>
          <p:nvPr/>
        </p:nvPicPr>
        <p:blipFill>
          <a:blip r:embed="rId3"/>
          <a:stretch>
            <a:fillRect/>
          </a:stretch>
        </p:blipFill>
        <p:spPr>
          <a:xfrm>
            <a:off x="8501233" y="4646633"/>
            <a:ext cx="3467854" cy="2211367"/>
          </a:xfrm>
          <a:prstGeom prst="rect">
            <a:avLst/>
          </a:prstGeom>
        </p:spPr>
      </p:pic>
      <p:sp>
        <p:nvSpPr>
          <p:cNvPr id="6" name="Slide Number Placeholder 5"/>
          <p:cNvSpPr>
            <a:spLocks noGrp="1"/>
          </p:cNvSpPr>
          <p:nvPr>
            <p:ph type="sldNum" sz="quarter" idx="12"/>
          </p:nvPr>
        </p:nvSpPr>
        <p:spPr/>
        <p:txBody>
          <a:bodyPr/>
          <a:lstStyle/>
          <a:p>
            <a:fld id="{71766878-3199-4EAB-94E7-2D6D11070E14}" type="slidenum">
              <a:rPr lang="en-US" smtClean="0"/>
              <a:t>38</a:t>
            </a:fld>
            <a:endParaRPr lang="en-US" dirty="0"/>
          </a:p>
        </p:txBody>
      </p:sp>
    </p:spTree>
    <p:extLst>
      <p:ext uri="{BB962C8B-B14F-4D97-AF65-F5344CB8AC3E}">
        <p14:creationId xmlns:p14="http://schemas.microsoft.com/office/powerpoint/2010/main" val="2867356200"/>
      </p:ext>
    </p:extLst>
  </p:cSld>
  <p:clrMapOvr>
    <a:masterClrMapping/>
  </p:clrMapOvr>
  <p:transition spd="slow" advTm="37046">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circle(in)">
                                      <p:cBhvr>
                                        <p:cTn id="14" dur="20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iterate type="lt">
                                    <p:tmPct val="10000"/>
                                  </p:iterate>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iterate type="lt">
                                    <p:tmPct val="10000"/>
                                  </p:iterate>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additive="base">
                                        <p:cTn id="25"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iterate type="lt">
                                    <p:tmPct val="10000"/>
                                  </p:iterate>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additive="base">
                                        <p:cTn id="31"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iterate type="lt">
                                    <p:tmPct val="10000"/>
                                  </p:iterate>
                                  <p:childTnLst>
                                    <p:set>
                                      <p:cBhvr>
                                        <p:cTn id="36" dur="1" fill="hold">
                                          <p:stCondLst>
                                            <p:cond delay="0"/>
                                          </p:stCondLst>
                                        </p:cTn>
                                        <p:tgtEl>
                                          <p:spTgt spid="3">
                                            <p:txEl>
                                              <p:pRg st="3" end="3"/>
                                            </p:txEl>
                                          </p:spTgt>
                                        </p:tgtEl>
                                        <p:attrNameLst>
                                          <p:attrName>style.visibility</p:attrName>
                                        </p:attrNameLst>
                                      </p:cBhvr>
                                      <p:to>
                                        <p:strVal val="visible"/>
                                      </p:to>
                                    </p:set>
                                    <p:anim calcmode="lin" valueType="num">
                                      <p:cBhvr additive="base">
                                        <p:cTn id="37" dur="5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4"/>
                                        </p:tgtEl>
                                        <p:attrNameLst>
                                          <p:attrName>style.visibility</p:attrName>
                                        </p:attrNameLst>
                                      </p:cBhvr>
                                      <p:to>
                                        <p:strVal val="visible"/>
                                      </p:to>
                                    </p:set>
                                    <p:animEffect transition="in" filter="barn(inVertical)">
                                      <p:cBhvr>
                                        <p:cTn id="4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Internet Connections</a:t>
            </a:r>
          </a:p>
        </p:txBody>
      </p:sp>
      <p:sp>
        <p:nvSpPr>
          <p:cNvPr id="3" name="Content Placeholder 2"/>
          <p:cNvSpPr>
            <a:spLocks noGrp="1"/>
          </p:cNvSpPr>
          <p:nvPr>
            <p:ph idx="1"/>
          </p:nvPr>
        </p:nvSpPr>
        <p:spPr>
          <a:xfrm>
            <a:off x="3630706" y="1605576"/>
            <a:ext cx="7530353" cy="5155533"/>
          </a:xfrm>
        </p:spPr>
        <p:txBody>
          <a:bodyPr>
            <a:normAutofit/>
          </a:bodyPr>
          <a:lstStyle/>
          <a:p>
            <a:pPr algn="just"/>
            <a:r>
              <a:rPr lang="en-US" dirty="0"/>
              <a:t>There are a variety of factors to consider. </a:t>
            </a:r>
          </a:p>
          <a:p>
            <a:pPr algn="just"/>
            <a:r>
              <a:rPr lang="en-US" dirty="0"/>
              <a:t>Speed is important, faster is better. </a:t>
            </a:r>
          </a:p>
          <a:p>
            <a:pPr algn="just"/>
            <a:r>
              <a:rPr lang="en-US" dirty="0"/>
              <a:t>Faster may also be more expensive. </a:t>
            </a:r>
          </a:p>
          <a:p>
            <a:pPr algn="just"/>
            <a:r>
              <a:rPr lang="en-US" dirty="0"/>
              <a:t>Important to look at availability, and evaluate any package deals you may be able to get with other services such as cable TV or phone service. </a:t>
            </a:r>
          </a:p>
          <a:p>
            <a:pPr algn="just"/>
            <a:r>
              <a:rPr lang="en-US" dirty="0"/>
              <a:t>All of these types except dial-up are always on broadband connections. </a:t>
            </a:r>
          </a:p>
          <a:p>
            <a:pPr algn="just"/>
            <a:r>
              <a:rPr lang="en-US" dirty="0"/>
              <a:t>The word broadband literally means wide path, but when referring to Internet connectivity it refers to a connection with a speed higher than 256 Kbps. </a:t>
            </a:r>
          </a:p>
          <a:p>
            <a:pPr algn="just"/>
            <a:r>
              <a:rPr lang="en-US" dirty="0"/>
              <a:t>Many of today's broadband Internet options are much faster than that.</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3081" y="993779"/>
            <a:ext cx="3725837" cy="6036272"/>
          </a:xfrm>
          <a:prstGeom prst="rect">
            <a:avLst/>
          </a:prstGeom>
        </p:spPr>
      </p:pic>
      <p:sp>
        <p:nvSpPr>
          <p:cNvPr id="4" name="Slide Number Placeholder 3"/>
          <p:cNvSpPr>
            <a:spLocks noGrp="1"/>
          </p:cNvSpPr>
          <p:nvPr>
            <p:ph type="sldNum" sz="quarter" idx="12"/>
          </p:nvPr>
        </p:nvSpPr>
        <p:spPr/>
        <p:txBody>
          <a:bodyPr/>
          <a:lstStyle/>
          <a:p>
            <a:fld id="{71766878-3199-4EAB-94E7-2D6D11070E14}" type="slidenum">
              <a:rPr lang="en-US" smtClean="0"/>
              <a:t>39</a:t>
            </a:fld>
            <a:endParaRPr lang="en-US" dirty="0"/>
          </a:p>
        </p:txBody>
      </p:sp>
    </p:spTree>
    <p:extLst>
      <p:ext uri="{BB962C8B-B14F-4D97-AF65-F5344CB8AC3E}">
        <p14:creationId xmlns:p14="http://schemas.microsoft.com/office/powerpoint/2010/main" val="302970631"/>
      </p:ext>
    </p:extLst>
  </p:cSld>
  <p:clrMapOvr>
    <a:masterClrMapping/>
  </p:clrMapOvr>
  <p:transition spd="slow" advTm="37046">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up)">
                                      <p:cBhvr>
                                        <p:cTn id="12" dur="1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iterate type="lt">
                                    <p:tmPct val="20000"/>
                                  </p:iterate>
                                  <p:childTnLst>
                                    <p:set>
                                      <p:cBhvr>
                                        <p:cTn id="16" dur="1" fill="hold">
                                          <p:stCondLst>
                                            <p:cond delay="0"/>
                                          </p:stCondLst>
                                        </p:cTn>
                                        <p:tgtEl>
                                          <p:spTgt spid="3">
                                            <p:txEl>
                                              <p:pRg st="0" end="0"/>
                                            </p:txEl>
                                          </p:spTgt>
                                        </p:tgtEl>
                                        <p:attrNameLst>
                                          <p:attrName>style.visibility</p:attrName>
                                        </p:attrNameLst>
                                      </p:cBhvr>
                                      <p:to>
                                        <p:strVal val="visible"/>
                                      </p:to>
                                    </p:set>
                                    <p:anim calcmode="lin" valueType="num">
                                      <p:cBhvr additive="base">
                                        <p:cTn id="17"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1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2" fill="hold" grpId="0" nodeType="clickEffect">
                                  <p:stCondLst>
                                    <p:cond delay="0"/>
                                  </p:stCondLst>
                                  <p:iterate type="lt">
                                    <p:tmPct val="20000"/>
                                  </p:iterate>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additive="base">
                                        <p:cTn id="23"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2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2" fill="hold" grpId="0" nodeType="clickEffect">
                                  <p:stCondLst>
                                    <p:cond delay="0"/>
                                  </p:stCondLst>
                                  <p:iterate type="lt">
                                    <p:tmPct val="20000"/>
                                  </p:iterate>
                                  <p:childTnLst>
                                    <p:set>
                                      <p:cBhvr>
                                        <p:cTn id="28" dur="1" fill="hold">
                                          <p:stCondLst>
                                            <p:cond delay="0"/>
                                          </p:stCondLst>
                                        </p:cTn>
                                        <p:tgtEl>
                                          <p:spTgt spid="3">
                                            <p:txEl>
                                              <p:pRg st="2" end="2"/>
                                            </p:txEl>
                                          </p:spTgt>
                                        </p:tgtEl>
                                        <p:attrNameLst>
                                          <p:attrName>style.visibility</p:attrName>
                                        </p:attrNameLst>
                                      </p:cBhvr>
                                      <p:to>
                                        <p:strVal val="visible"/>
                                      </p:to>
                                    </p:set>
                                    <p:anim calcmode="lin" valueType="num">
                                      <p:cBhvr additive="base">
                                        <p:cTn id="29"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3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2" fill="hold" grpId="0" nodeType="clickEffect">
                                  <p:stCondLst>
                                    <p:cond delay="0"/>
                                  </p:stCondLst>
                                  <p:iterate type="lt">
                                    <p:tmPct val="20000"/>
                                  </p:iterate>
                                  <p:childTnLst>
                                    <p:set>
                                      <p:cBhvr>
                                        <p:cTn id="34" dur="1" fill="hold">
                                          <p:stCondLst>
                                            <p:cond delay="0"/>
                                          </p:stCondLst>
                                        </p:cTn>
                                        <p:tgtEl>
                                          <p:spTgt spid="3">
                                            <p:txEl>
                                              <p:pRg st="3" end="3"/>
                                            </p:txEl>
                                          </p:spTgt>
                                        </p:tgtEl>
                                        <p:attrNameLst>
                                          <p:attrName>style.visibility</p:attrName>
                                        </p:attrNameLst>
                                      </p:cBhvr>
                                      <p:to>
                                        <p:strVal val="visible"/>
                                      </p:to>
                                    </p:set>
                                    <p:anim calcmode="lin" valueType="num">
                                      <p:cBhvr additive="base">
                                        <p:cTn id="35" dur="5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36"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2" fill="hold" grpId="0" nodeType="clickEffect">
                                  <p:stCondLst>
                                    <p:cond delay="0"/>
                                  </p:stCondLst>
                                  <p:iterate type="lt">
                                    <p:tmPct val="20000"/>
                                  </p:iterate>
                                  <p:childTnLst>
                                    <p:set>
                                      <p:cBhvr>
                                        <p:cTn id="40" dur="1" fill="hold">
                                          <p:stCondLst>
                                            <p:cond delay="0"/>
                                          </p:stCondLst>
                                        </p:cTn>
                                        <p:tgtEl>
                                          <p:spTgt spid="3">
                                            <p:txEl>
                                              <p:pRg st="4" end="4"/>
                                            </p:txEl>
                                          </p:spTgt>
                                        </p:tgtEl>
                                        <p:attrNameLst>
                                          <p:attrName>style.visibility</p:attrName>
                                        </p:attrNameLst>
                                      </p:cBhvr>
                                      <p:to>
                                        <p:strVal val="visible"/>
                                      </p:to>
                                    </p:set>
                                    <p:anim calcmode="lin" valueType="num">
                                      <p:cBhvr additive="base">
                                        <p:cTn id="41" dur="500" fill="hold"/>
                                        <p:tgtEl>
                                          <p:spTgt spid="3">
                                            <p:txEl>
                                              <p:pRg st="4" end="4"/>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2" fill="hold" grpId="0" nodeType="clickEffect">
                                  <p:stCondLst>
                                    <p:cond delay="0"/>
                                  </p:stCondLst>
                                  <p:iterate type="lt">
                                    <p:tmPct val="20000"/>
                                  </p:iterate>
                                  <p:childTnLst>
                                    <p:set>
                                      <p:cBhvr>
                                        <p:cTn id="46" dur="1" fill="hold">
                                          <p:stCondLst>
                                            <p:cond delay="0"/>
                                          </p:stCondLst>
                                        </p:cTn>
                                        <p:tgtEl>
                                          <p:spTgt spid="3">
                                            <p:txEl>
                                              <p:pRg st="5" end="5"/>
                                            </p:txEl>
                                          </p:spTgt>
                                        </p:tgtEl>
                                        <p:attrNameLst>
                                          <p:attrName>style.visibility</p:attrName>
                                        </p:attrNameLst>
                                      </p:cBhvr>
                                      <p:to>
                                        <p:strVal val="visible"/>
                                      </p:to>
                                    </p:set>
                                    <p:anim calcmode="lin" valueType="num">
                                      <p:cBhvr additive="base">
                                        <p:cTn id="47" dur="500" fill="hold"/>
                                        <p:tgtEl>
                                          <p:spTgt spid="3">
                                            <p:txEl>
                                              <p:pRg st="5" end="5"/>
                                            </p:txEl>
                                          </p:spTgt>
                                        </p:tgtEl>
                                        <p:attrNameLst>
                                          <p:attrName>ppt_x</p:attrName>
                                        </p:attrNameLst>
                                      </p:cBhvr>
                                      <p:tavLst>
                                        <p:tav tm="0">
                                          <p:val>
                                            <p:strVal val="1+#ppt_w/2"/>
                                          </p:val>
                                        </p:tav>
                                        <p:tav tm="100000">
                                          <p:val>
                                            <p:strVal val="#ppt_x"/>
                                          </p:val>
                                        </p:tav>
                                      </p:tavLst>
                                    </p:anim>
                                    <p:anim calcmode="lin" valueType="num">
                                      <p:cBhvr additive="base">
                                        <p:cTn id="48" dur="5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2" fill="hold" grpId="0" nodeType="clickEffect">
                                  <p:stCondLst>
                                    <p:cond delay="0"/>
                                  </p:stCondLst>
                                  <p:iterate type="lt">
                                    <p:tmPct val="20000"/>
                                  </p:iterate>
                                  <p:childTnLst>
                                    <p:set>
                                      <p:cBhvr>
                                        <p:cTn id="52" dur="1" fill="hold">
                                          <p:stCondLst>
                                            <p:cond delay="0"/>
                                          </p:stCondLst>
                                        </p:cTn>
                                        <p:tgtEl>
                                          <p:spTgt spid="3">
                                            <p:txEl>
                                              <p:pRg st="6" end="6"/>
                                            </p:txEl>
                                          </p:spTgt>
                                        </p:tgtEl>
                                        <p:attrNameLst>
                                          <p:attrName>style.visibility</p:attrName>
                                        </p:attrNameLst>
                                      </p:cBhvr>
                                      <p:to>
                                        <p:strVal val="visible"/>
                                      </p:to>
                                    </p:set>
                                    <p:anim calcmode="lin" valueType="num">
                                      <p:cBhvr additive="base">
                                        <p:cTn id="53" dur="500" fill="hold"/>
                                        <p:tgtEl>
                                          <p:spTgt spid="3">
                                            <p:txEl>
                                              <p:pRg st="6" end="6"/>
                                            </p:txEl>
                                          </p:spTgt>
                                        </p:tgtEl>
                                        <p:attrNameLst>
                                          <p:attrName>ppt_x</p:attrName>
                                        </p:attrNameLst>
                                      </p:cBhvr>
                                      <p:tavLst>
                                        <p:tav tm="0">
                                          <p:val>
                                            <p:strVal val="1+#ppt_w/2"/>
                                          </p:val>
                                        </p:tav>
                                        <p:tav tm="100000">
                                          <p:val>
                                            <p:strVal val="#ppt_x"/>
                                          </p:val>
                                        </p:tav>
                                      </p:tavLst>
                                    </p:anim>
                                    <p:anim calcmode="lin" valueType="num">
                                      <p:cBhvr additive="base">
                                        <p:cTn id="54" dur="5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3785" y="276369"/>
            <a:ext cx="10178322" cy="1492132"/>
          </a:xfrm>
        </p:spPr>
        <p:txBody>
          <a:bodyPr/>
          <a:lstStyle/>
          <a:p>
            <a:pPr algn="ctr"/>
            <a:r>
              <a:rPr lang="en-US" dirty="0"/>
              <a:t>Public Telephone and Data Networks</a:t>
            </a:r>
          </a:p>
        </p:txBody>
      </p:sp>
      <p:sp>
        <p:nvSpPr>
          <p:cNvPr id="3" name="Content Placeholder 2"/>
          <p:cNvSpPr>
            <a:spLocks noGrp="1"/>
          </p:cNvSpPr>
          <p:nvPr>
            <p:ph idx="1"/>
          </p:nvPr>
        </p:nvSpPr>
        <p:spPr>
          <a:xfrm>
            <a:off x="2769704" y="1934818"/>
            <a:ext cx="10381520" cy="1669100"/>
          </a:xfrm>
        </p:spPr>
        <p:txBody>
          <a:bodyPr>
            <a:normAutofit lnSpcReduction="10000"/>
          </a:bodyPr>
          <a:lstStyle/>
          <a:p>
            <a:r>
              <a:rPr lang="en-US" dirty="0">
                <a:solidFill>
                  <a:schemeClr val="tx1"/>
                </a:solidFill>
              </a:rPr>
              <a:t>First worldwide network is telephone network</a:t>
            </a:r>
          </a:p>
          <a:p>
            <a:r>
              <a:rPr lang="en-US" dirty="0">
                <a:solidFill>
                  <a:schemeClr val="tx1"/>
                </a:solidFill>
              </a:rPr>
              <a:t>Public switched telephone network (PSTN) is </a:t>
            </a:r>
            <a:r>
              <a:rPr lang="en-US" b="1" dirty="0">
                <a:solidFill>
                  <a:schemeClr val="tx1"/>
                </a:solidFill>
              </a:rPr>
              <a:t>circuit-switched</a:t>
            </a:r>
          </a:p>
          <a:p>
            <a:pPr marL="0" indent="0">
              <a:buNone/>
            </a:pPr>
            <a:r>
              <a:rPr lang="en-US" b="1" dirty="0">
                <a:solidFill>
                  <a:schemeClr val="tx1"/>
                </a:solidFill>
              </a:rPr>
              <a:t>	- </a:t>
            </a:r>
            <a:r>
              <a:rPr lang="en-US" dirty="0">
                <a:solidFill>
                  <a:schemeClr val="tx1"/>
                </a:solidFill>
              </a:rPr>
              <a:t>Point to point connection between locations</a:t>
            </a:r>
          </a:p>
          <a:p>
            <a:pPr marL="0" indent="0">
              <a:buNone/>
            </a:pPr>
            <a:r>
              <a:rPr lang="en-US" dirty="0">
                <a:solidFill>
                  <a:schemeClr val="tx1"/>
                </a:solidFill>
              </a:rPr>
              <a:t>	- Communication channel stays open the whole time</a:t>
            </a:r>
          </a:p>
          <a:p>
            <a:endParaRPr lang="en-US" dirty="0">
              <a:solidFill>
                <a:schemeClr val="tx1"/>
              </a:solidFill>
            </a:endParaRPr>
          </a:p>
        </p:txBody>
      </p:sp>
      <p:pic>
        <p:nvPicPr>
          <p:cNvPr id="4" name="Picture 3"/>
          <p:cNvPicPr>
            <a:picLocks noChangeAspect="1"/>
          </p:cNvPicPr>
          <p:nvPr/>
        </p:nvPicPr>
        <p:blipFill rotWithShape="1">
          <a:blip r:embed="rId3"/>
          <a:srcRect l="21887" t="31250" r="13105" b="44792"/>
          <a:stretch/>
        </p:blipFill>
        <p:spPr>
          <a:xfrm>
            <a:off x="3255015" y="4037918"/>
            <a:ext cx="7579659" cy="1958788"/>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4022" y="1730328"/>
            <a:ext cx="3199172" cy="5183017"/>
          </a:xfrm>
          <a:prstGeom prst="rect">
            <a:avLst/>
          </a:prstGeom>
        </p:spPr>
      </p:pic>
      <p:sp>
        <p:nvSpPr>
          <p:cNvPr id="6" name="Slide Number Placeholder 5"/>
          <p:cNvSpPr>
            <a:spLocks noGrp="1"/>
          </p:cNvSpPr>
          <p:nvPr>
            <p:ph type="sldNum" sz="quarter" idx="12"/>
          </p:nvPr>
        </p:nvSpPr>
        <p:spPr/>
        <p:txBody>
          <a:bodyPr/>
          <a:lstStyle/>
          <a:p>
            <a:fld id="{71766878-3199-4EAB-94E7-2D6D11070E14}" type="slidenum">
              <a:rPr lang="en-US" smtClean="0"/>
              <a:t>4</a:t>
            </a:fld>
            <a:endParaRPr lang="en-US" dirty="0"/>
          </a:p>
        </p:txBody>
      </p:sp>
    </p:spTree>
    <p:extLst>
      <p:ext uri="{BB962C8B-B14F-4D97-AF65-F5344CB8AC3E}">
        <p14:creationId xmlns:p14="http://schemas.microsoft.com/office/powerpoint/2010/main" val="2955000016"/>
      </p:ext>
    </p:extLst>
  </p:cSld>
  <p:clrMapOvr>
    <a:masterClrMapping/>
  </p:clrMapOvr>
  <p:transition spd="slow" advTm="37046">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Effect transition="in" filter="fade">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10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iterate type="wd">
                                    <p:tmPct val="50000"/>
                                  </p:iterate>
                                  <p:childTnLst>
                                    <p:set>
                                      <p:cBhvr>
                                        <p:cTn id="18" dur="1" fill="hold">
                                          <p:stCondLst>
                                            <p:cond delay="0"/>
                                          </p:stCondLst>
                                        </p:cTn>
                                        <p:tgtEl>
                                          <p:spTgt spid="3">
                                            <p:txEl>
                                              <p:pRg st="0" end="0"/>
                                            </p:txEl>
                                          </p:spTgt>
                                        </p:tgtEl>
                                        <p:attrNameLst>
                                          <p:attrName>style.visibility</p:attrName>
                                        </p:attrNameLst>
                                      </p:cBhvr>
                                      <p:to>
                                        <p:strVal val="visible"/>
                                      </p:to>
                                    </p:set>
                                    <p:animEffect transition="in" filter="fade">
                                      <p:cBhvr>
                                        <p:cTn id="19" dur="1000"/>
                                        <p:tgtEl>
                                          <p:spTgt spid="3">
                                            <p:txEl>
                                              <p:pRg st="0" end="0"/>
                                            </p:txEl>
                                          </p:spTgt>
                                        </p:tgtEl>
                                      </p:cBhvr>
                                    </p:animEffect>
                                    <p:anim calcmode="lin" valueType="num">
                                      <p:cBhvr>
                                        <p:cTn id="20"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iterate type="wd">
                                    <p:tmPct val="50000"/>
                                  </p:iterate>
                                  <p:childTnLst>
                                    <p:set>
                                      <p:cBhvr>
                                        <p:cTn id="25" dur="1" fill="hold">
                                          <p:stCondLst>
                                            <p:cond delay="0"/>
                                          </p:stCondLst>
                                        </p:cTn>
                                        <p:tgtEl>
                                          <p:spTgt spid="3">
                                            <p:txEl>
                                              <p:pRg st="1" end="1"/>
                                            </p:txEl>
                                          </p:spTgt>
                                        </p:tgtEl>
                                        <p:attrNameLst>
                                          <p:attrName>style.visibility</p:attrName>
                                        </p:attrNameLst>
                                      </p:cBhvr>
                                      <p:to>
                                        <p:strVal val="visible"/>
                                      </p:to>
                                    </p:set>
                                    <p:animEffect transition="in" filter="fade">
                                      <p:cBhvr>
                                        <p:cTn id="26" dur="1000"/>
                                        <p:tgtEl>
                                          <p:spTgt spid="3">
                                            <p:txEl>
                                              <p:pRg st="1" end="1"/>
                                            </p:txEl>
                                          </p:spTgt>
                                        </p:tgtEl>
                                      </p:cBhvr>
                                    </p:animEffect>
                                    <p:anim calcmode="lin" valueType="num">
                                      <p:cBhvr>
                                        <p:cTn id="27"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iterate type="wd">
                                    <p:tmPct val="50000"/>
                                  </p:iterate>
                                  <p:childTnLst>
                                    <p:set>
                                      <p:cBhvr>
                                        <p:cTn id="32" dur="1" fill="hold">
                                          <p:stCondLst>
                                            <p:cond delay="0"/>
                                          </p:stCondLst>
                                        </p:cTn>
                                        <p:tgtEl>
                                          <p:spTgt spid="3">
                                            <p:txEl>
                                              <p:pRg st="2" end="2"/>
                                            </p:txEl>
                                          </p:spTgt>
                                        </p:tgtEl>
                                        <p:attrNameLst>
                                          <p:attrName>style.visibility</p:attrName>
                                        </p:attrNameLst>
                                      </p:cBhvr>
                                      <p:to>
                                        <p:strVal val="visible"/>
                                      </p:to>
                                    </p:set>
                                    <p:animEffect transition="in" filter="fade">
                                      <p:cBhvr>
                                        <p:cTn id="33" dur="1000"/>
                                        <p:tgtEl>
                                          <p:spTgt spid="3">
                                            <p:txEl>
                                              <p:pRg st="2" end="2"/>
                                            </p:txEl>
                                          </p:spTgt>
                                        </p:tgtEl>
                                      </p:cBhvr>
                                    </p:animEffect>
                                    <p:anim calcmode="lin" valueType="num">
                                      <p:cBhvr>
                                        <p:cTn id="34"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iterate type="wd">
                                    <p:tmPct val="50000"/>
                                  </p:iterate>
                                  <p:childTnLst>
                                    <p:set>
                                      <p:cBhvr>
                                        <p:cTn id="39" dur="1" fill="hold">
                                          <p:stCondLst>
                                            <p:cond delay="0"/>
                                          </p:stCondLst>
                                        </p:cTn>
                                        <p:tgtEl>
                                          <p:spTgt spid="3">
                                            <p:txEl>
                                              <p:pRg st="3" end="3"/>
                                            </p:txEl>
                                          </p:spTgt>
                                        </p:tgtEl>
                                        <p:attrNameLst>
                                          <p:attrName>style.visibility</p:attrName>
                                        </p:attrNameLst>
                                      </p:cBhvr>
                                      <p:to>
                                        <p:strVal val="visible"/>
                                      </p:to>
                                    </p:set>
                                    <p:animEffect transition="in" filter="fade">
                                      <p:cBhvr>
                                        <p:cTn id="40" dur="1000"/>
                                        <p:tgtEl>
                                          <p:spTgt spid="3">
                                            <p:txEl>
                                              <p:pRg st="3" end="3"/>
                                            </p:txEl>
                                          </p:spTgt>
                                        </p:tgtEl>
                                      </p:cBhvr>
                                    </p:animEffect>
                                    <p:anim calcmode="lin" valueType="num">
                                      <p:cBhvr>
                                        <p:cTn id="41"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nodeType="clickEffect">
                                  <p:stCondLst>
                                    <p:cond delay="0"/>
                                  </p:stCondLst>
                                  <p:childTnLst>
                                    <p:set>
                                      <p:cBhvr>
                                        <p:cTn id="46" dur="1" fill="hold">
                                          <p:stCondLst>
                                            <p:cond delay="0"/>
                                          </p:stCondLst>
                                        </p:cTn>
                                        <p:tgtEl>
                                          <p:spTgt spid="4"/>
                                        </p:tgtEl>
                                        <p:attrNameLst>
                                          <p:attrName>style.visibility</p:attrName>
                                        </p:attrNameLst>
                                      </p:cBhvr>
                                      <p:to>
                                        <p:strVal val="visible"/>
                                      </p:to>
                                    </p:set>
                                    <p:animEffect transition="in" filter="circle(in)">
                                      <p:cBhvr>
                                        <p:cTn id="4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Internet Connections</a:t>
            </a:r>
          </a:p>
        </p:txBody>
      </p:sp>
      <p:sp>
        <p:nvSpPr>
          <p:cNvPr id="3" name="Content Placeholder 2"/>
          <p:cNvSpPr>
            <a:spLocks noGrp="1"/>
          </p:cNvSpPr>
          <p:nvPr>
            <p:ph idx="1"/>
          </p:nvPr>
        </p:nvSpPr>
        <p:spPr>
          <a:xfrm>
            <a:off x="3213848" y="1874517"/>
            <a:ext cx="8350623" cy="5155533"/>
          </a:xfrm>
        </p:spPr>
        <p:txBody>
          <a:bodyPr>
            <a:normAutofit/>
          </a:bodyPr>
          <a:lstStyle/>
          <a:p>
            <a:r>
              <a:rPr lang="en-US" b="1" dirty="0"/>
              <a:t>Dial-up</a:t>
            </a:r>
          </a:p>
          <a:p>
            <a:pPr marL="0" indent="0">
              <a:buNone/>
            </a:pPr>
            <a:r>
              <a:rPr lang="en-US" dirty="0"/>
              <a:t>	- Oldest, slowest</a:t>
            </a:r>
          </a:p>
          <a:p>
            <a:pPr marL="0" indent="0">
              <a:buNone/>
            </a:pPr>
            <a:r>
              <a:rPr lang="en-US" dirty="0"/>
              <a:t>	- Tops out at around 44.8 Kbps</a:t>
            </a:r>
          </a:p>
          <a:p>
            <a:pPr marL="0" indent="0">
              <a:buNone/>
            </a:pPr>
            <a:r>
              <a:rPr lang="en-US" dirty="0"/>
              <a:t>	- Ties up a phone line (cannot use the phone line for telephone calls 	while you are connected to the Internet)</a:t>
            </a:r>
          </a:p>
          <a:p>
            <a:pPr marL="0" indent="0">
              <a:buNone/>
            </a:pPr>
            <a:r>
              <a:rPr lang="en-US" dirty="0"/>
              <a:t>	- Internet is not always on (less than 1/100th of a more modern 	connection)</a:t>
            </a:r>
          </a:p>
          <a:p>
            <a:pPr marL="0" indent="0">
              <a:buNone/>
            </a:pPr>
            <a:r>
              <a:rPr lang="en-US" dirty="0"/>
              <a:t>	- Uses a dial-up modem (modulator/demodulator)</a:t>
            </a:r>
          </a:p>
          <a:p>
            <a:pPr marL="0" indent="0">
              <a:buNone/>
            </a:pPr>
            <a:r>
              <a:rPr lang="en-US" dirty="0"/>
              <a:t>	- The modem A device that converts between analog and digital data 	so computer data can be sent over analog phone lines. </a:t>
            </a:r>
          </a:p>
          <a:p>
            <a:pPr marL="0" indent="0">
              <a:buNone/>
            </a:pPr>
            <a:r>
              <a:rPr lang="en-US" dirty="0"/>
              <a:t>	- A dial-up modem can either be internal or external. </a:t>
            </a:r>
          </a:p>
          <a:p>
            <a:pPr marL="457200" lvl="1" indent="0">
              <a:buNone/>
            </a:pP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3081" y="993779"/>
            <a:ext cx="3725837" cy="6036272"/>
          </a:xfrm>
          <a:prstGeom prst="rect">
            <a:avLst/>
          </a:prstGeom>
        </p:spPr>
      </p:pic>
      <p:pic>
        <p:nvPicPr>
          <p:cNvPr id="4" name="Picture 3"/>
          <p:cNvPicPr>
            <a:picLocks noChangeAspect="1"/>
          </p:cNvPicPr>
          <p:nvPr/>
        </p:nvPicPr>
        <p:blipFill>
          <a:blip r:embed="rId3"/>
          <a:stretch>
            <a:fillRect/>
          </a:stretch>
        </p:blipFill>
        <p:spPr>
          <a:xfrm>
            <a:off x="8458200" y="1268296"/>
            <a:ext cx="2796988" cy="1863493"/>
          </a:xfrm>
          <a:prstGeom prst="rect">
            <a:avLst/>
          </a:prstGeom>
        </p:spPr>
      </p:pic>
      <p:sp>
        <p:nvSpPr>
          <p:cNvPr id="6" name="Slide Number Placeholder 5"/>
          <p:cNvSpPr>
            <a:spLocks noGrp="1"/>
          </p:cNvSpPr>
          <p:nvPr>
            <p:ph type="sldNum" sz="quarter" idx="12"/>
          </p:nvPr>
        </p:nvSpPr>
        <p:spPr/>
        <p:txBody>
          <a:bodyPr/>
          <a:lstStyle/>
          <a:p>
            <a:fld id="{71766878-3199-4EAB-94E7-2D6D11070E14}" type="slidenum">
              <a:rPr lang="en-US" smtClean="0"/>
              <a:t>40</a:t>
            </a:fld>
            <a:endParaRPr lang="en-US" dirty="0"/>
          </a:p>
        </p:txBody>
      </p:sp>
    </p:spTree>
    <p:extLst>
      <p:ext uri="{BB962C8B-B14F-4D97-AF65-F5344CB8AC3E}">
        <p14:creationId xmlns:p14="http://schemas.microsoft.com/office/powerpoint/2010/main" val="45469185"/>
      </p:ext>
    </p:extLst>
  </p:cSld>
  <p:clrMapOvr>
    <a:masterClrMapping/>
  </p:clrMapOvr>
  <p:transition spd="slow" advTm="37046">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up)">
                                      <p:cBhvr>
                                        <p:cTn id="12" dur="1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iterate type="lt">
                                    <p:tmPct val="20000"/>
                                  </p:iterate>
                                  <p:childTnLst>
                                    <p:set>
                                      <p:cBhvr>
                                        <p:cTn id="16" dur="1" fill="hold">
                                          <p:stCondLst>
                                            <p:cond delay="0"/>
                                          </p:stCondLst>
                                        </p:cTn>
                                        <p:tgtEl>
                                          <p:spTgt spid="3">
                                            <p:txEl>
                                              <p:pRg st="0" end="0"/>
                                            </p:txEl>
                                          </p:spTgt>
                                        </p:tgtEl>
                                        <p:attrNameLst>
                                          <p:attrName>style.visibility</p:attrName>
                                        </p:attrNameLst>
                                      </p:cBhvr>
                                      <p:to>
                                        <p:strVal val="visible"/>
                                      </p:to>
                                    </p:set>
                                    <p:anim calcmode="lin" valueType="num">
                                      <p:cBhvr additive="base">
                                        <p:cTn id="17"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1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2" fill="hold" grpId="0" nodeType="clickEffect">
                                  <p:stCondLst>
                                    <p:cond delay="0"/>
                                  </p:stCondLst>
                                  <p:iterate type="lt">
                                    <p:tmPct val="20000"/>
                                  </p:iterate>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additive="base">
                                        <p:cTn id="23"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2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2" fill="hold" grpId="0" nodeType="clickEffect">
                                  <p:stCondLst>
                                    <p:cond delay="0"/>
                                  </p:stCondLst>
                                  <p:iterate type="lt">
                                    <p:tmPct val="20000"/>
                                  </p:iterate>
                                  <p:childTnLst>
                                    <p:set>
                                      <p:cBhvr>
                                        <p:cTn id="28" dur="1" fill="hold">
                                          <p:stCondLst>
                                            <p:cond delay="0"/>
                                          </p:stCondLst>
                                        </p:cTn>
                                        <p:tgtEl>
                                          <p:spTgt spid="3">
                                            <p:txEl>
                                              <p:pRg st="2" end="2"/>
                                            </p:txEl>
                                          </p:spTgt>
                                        </p:tgtEl>
                                        <p:attrNameLst>
                                          <p:attrName>style.visibility</p:attrName>
                                        </p:attrNameLst>
                                      </p:cBhvr>
                                      <p:to>
                                        <p:strVal val="visible"/>
                                      </p:to>
                                    </p:set>
                                    <p:anim calcmode="lin" valueType="num">
                                      <p:cBhvr additive="base">
                                        <p:cTn id="29"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3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2" fill="hold" grpId="0" nodeType="clickEffect">
                                  <p:stCondLst>
                                    <p:cond delay="0"/>
                                  </p:stCondLst>
                                  <p:iterate type="lt">
                                    <p:tmPct val="20000"/>
                                  </p:iterate>
                                  <p:childTnLst>
                                    <p:set>
                                      <p:cBhvr>
                                        <p:cTn id="34" dur="1" fill="hold">
                                          <p:stCondLst>
                                            <p:cond delay="0"/>
                                          </p:stCondLst>
                                        </p:cTn>
                                        <p:tgtEl>
                                          <p:spTgt spid="3">
                                            <p:txEl>
                                              <p:pRg st="3" end="3"/>
                                            </p:txEl>
                                          </p:spTgt>
                                        </p:tgtEl>
                                        <p:attrNameLst>
                                          <p:attrName>style.visibility</p:attrName>
                                        </p:attrNameLst>
                                      </p:cBhvr>
                                      <p:to>
                                        <p:strVal val="visible"/>
                                      </p:to>
                                    </p:set>
                                    <p:anim calcmode="lin" valueType="num">
                                      <p:cBhvr additive="base">
                                        <p:cTn id="35" dur="5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36"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2" fill="hold" grpId="0" nodeType="clickEffect">
                                  <p:stCondLst>
                                    <p:cond delay="0"/>
                                  </p:stCondLst>
                                  <p:iterate type="lt">
                                    <p:tmPct val="20000"/>
                                  </p:iterate>
                                  <p:childTnLst>
                                    <p:set>
                                      <p:cBhvr>
                                        <p:cTn id="40" dur="1" fill="hold">
                                          <p:stCondLst>
                                            <p:cond delay="0"/>
                                          </p:stCondLst>
                                        </p:cTn>
                                        <p:tgtEl>
                                          <p:spTgt spid="3">
                                            <p:txEl>
                                              <p:pRg st="4" end="4"/>
                                            </p:txEl>
                                          </p:spTgt>
                                        </p:tgtEl>
                                        <p:attrNameLst>
                                          <p:attrName>style.visibility</p:attrName>
                                        </p:attrNameLst>
                                      </p:cBhvr>
                                      <p:to>
                                        <p:strVal val="visible"/>
                                      </p:to>
                                    </p:set>
                                    <p:anim calcmode="lin" valueType="num">
                                      <p:cBhvr additive="base">
                                        <p:cTn id="41" dur="500" fill="hold"/>
                                        <p:tgtEl>
                                          <p:spTgt spid="3">
                                            <p:txEl>
                                              <p:pRg st="4" end="4"/>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2" fill="hold" grpId="0" nodeType="clickEffect">
                                  <p:stCondLst>
                                    <p:cond delay="0"/>
                                  </p:stCondLst>
                                  <p:iterate type="lt">
                                    <p:tmPct val="20000"/>
                                  </p:iterate>
                                  <p:childTnLst>
                                    <p:set>
                                      <p:cBhvr>
                                        <p:cTn id="46" dur="1" fill="hold">
                                          <p:stCondLst>
                                            <p:cond delay="0"/>
                                          </p:stCondLst>
                                        </p:cTn>
                                        <p:tgtEl>
                                          <p:spTgt spid="3">
                                            <p:txEl>
                                              <p:pRg st="5" end="5"/>
                                            </p:txEl>
                                          </p:spTgt>
                                        </p:tgtEl>
                                        <p:attrNameLst>
                                          <p:attrName>style.visibility</p:attrName>
                                        </p:attrNameLst>
                                      </p:cBhvr>
                                      <p:to>
                                        <p:strVal val="visible"/>
                                      </p:to>
                                    </p:set>
                                    <p:anim calcmode="lin" valueType="num">
                                      <p:cBhvr additive="base">
                                        <p:cTn id="47" dur="500" fill="hold"/>
                                        <p:tgtEl>
                                          <p:spTgt spid="3">
                                            <p:txEl>
                                              <p:pRg st="5" end="5"/>
                                            </p:txEl>
                                          </p:spTgt>
                                        </p:tgtEl>
                                        <p:attrNameLst>
                                          <p:attrName>ppt_x</p:attrName>
                                        </p:attrNameLst>
                                      </p:cBhvr>
                                      <p:tavLst>
                                        <p:tav tm="0">
                                          <p:val>
                                            <p:strVal val="1+#ppt_w/2"/>
                                          </p:val>
                                        </p:tav>
                                        <p:tav tm="100000">
                                          <p:val>
                                            <p:strVal val="#ppt_x"/>
                                          </p:val>
                                        </p:tav>
                                      </p:tavLst>
                                    </p:anim>
                                    <p:anim calcmode="lin" valueType="num">
                                      <p:cBhvr additive="base">
                                        <p:cTn id="48" dur="5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2" fill="hold" grpId="0" nodeType="clickEffect">
                                  <p:stCondLst>
                                    <p:cond delay="0"/>
                                  </p:stCondLst>
                                  <p:iterate type="lt">
                                    <p:tmPct val="20000"/>
                                  </p:iterate>
                                  <p:childTnLst>
                                    <p:set>
                                      <p:cBhvr>
                                        <p:cTn id="52" dur="1" fill="hold">
                                          <p:stCondLst>
                                            <p:cond delay="0"/>
                                          </p:stCondLst>
                                        </p:cTn>
                                        <p:tgtEl>
                                          <p:spTgt spid="3">
                                            <p:txEl>
                                              <p:pRg st="6" end="6"/>
                                            </p:txEl>
                                          </p:spTgt>
                                        </p:tgtEl>
                                        <p:attrNameLst>
                                          <p:attrName>style.visibility</p:attrName>
                                        </p:attrNameLst>
                                      </p:cBhvr>
                                      <p:to>
                                        <p:strVal val="visible"/>
                                      </p:to>
                                    </p:set>
                                    <p:anim calcmode="lin" valueType="num">
                                      <p:cBhvr additive="base">
                                        <p:cTn id="53" dur="500" fill="hold"/>
                                        <p:tgtEl>
                                          <p:spTgt spid="3">
                                            <p:txEl>
                                              <p:pRg st="6" end="6"/>
                                            </p:txEl>
                                          </p:spTgt>
                                        </p:tgtEl>
                                        <p:attrNameLst>
                                          <p:attrName>ppt_x</p:attrName>
                                        </p:attrNameLst>
                                      </p:cBhvr>
                                      <p:tavLst>
                                        <p:tav tm="0">
                                          <p:val>
                                            <p:strVal val="1+#ppt_w/2"/>
                                          </p:val>
                                        </p:tav>
                                        <p:tav tm="100000">
                                          <p:val>
                                            <p:strVal val="#ppt_x"/>
                                          </p:val>
                                        </p:tav>
                                      </p:tavLst>
                                    </p:anim>
                                    <p:anim calcmode="lin" valueType="num">
                                      <p:cBhvr additive="base">
                                        <p:cTn id="54" dur="5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2" fill="hold" grpId="0" nodeType="clickEffect">
                                  <p:stCondLst>
                                    <p:cond delay="0"/>
                                  </p:stCondLst>
                                  <p:iterate type="lt">
                                    <p:tmPct val="20000"/>
                                  </p:iterate>
                                  <p:childTnLst>
                                    <p:set>
                                      <p:cBhvr>
                                        <p:cTn id="58" dur="1" fill="hold">
                                          <p:stCondLst>
                                            <p:cond delay="0"/>
                                          </p:stCondLst>
                                        </p:cTn>
                                        <p:tgtEl>
                                          <p:spTgt spid="3">
                                            <p:txEl>
                                              <p:pRg st="7" end="7"/>
                                            </p:txEl>
                                          </p:spTgt>
                                        </p:tgtEl>
                                        <p:attrNameLst>
                                          <p:attrName>style.visibility</p:attrName>
                                        </p:attrNameLst>
                                      </p:cBhvr>
                                      <p:to>
                                        <p:strVal val="visible"/>
                                      </p:to>
                                    </p:set>
                                    <p:anim calcmode="lin" valueType="num">
                                      <p:cBhvr additive="base">
                                        <p:cTn id="59" dur="500" fill="hold"/>
                                        <p:tgtEl>
                                          <p:spTgt spid="3">
                                            <p:txEl>
                                              <p:pRg st="7" end="7"/>
                                            </p:txEl>
                                          </p:spTgt>
                                        </p:tgtEl>
                                        <p:attrNameLst>
                                          <p:attrName>ppt_x</p:attrName>
                                        </p:attrNameLst>
                                      </p:cBhvr>
                                      <p:tavLst>
                                        <p:tav tm="0">
                                          <p:val>
                                            <p:strVal val="1+#ppt_w/2"/>
                                          </p:val>
                                        </p:tav>
                                        <p:tav tm="100000">
                                          <p:val>
                                            <p:strVal val="#ppt_x"/>
                                          </p:val>
                                        </p:tav>
                                      </p:tavLst>
                                    </p:anim>
                                    <p:anim calcmode="lin" valueType="num">
                                      <p:cBhvr additive="base">
                                        <p:cTn id="60" dur="500" fill="hold"/>
                                        <p:tgtEl>
                                          <p:spTgt spid="3">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Internet Connections</a:t>
            </a:r>
          </a:p>
        </p:txBody>
      </p:sp>
      <p:sp>
        <p:nvSpPr>
          <p:cNvPr id="3" name="Content Placeholder 2"/>
          <p:cNvSpPr>
            <a:spLocks noGrp="1"/>
          </p:cNvSpPr>
          <p:nvPr>
            <p:ph idx="1"/>
          </p:nvPr>
        </p:nvSpPr>
        <p:spPr>
          <a:xfrm>
            <a:off x="3915496" y="1497513"/>
            <a:ext cx="7823788" cy="2052512"/>
          </a:xfrm>
        </p:spPr>
        <p:txBody>
          <a:bodyPr>
            <a:normAutofit/>
          </a:bodyPr>
          <a:lstStyle/>
          <a:p>
            <a:pPr>
              <a:lnSpc>
                <a:spcPct val="100000"/>
              </a:lnSpc>
            </a:pPr>
            <a:r>
              <a:rPr lang="en-US" b="1" dirty="0"/>
              <a:t>Cable Internet</a:t>
            </a:r>
          </a:p>
          <a:p>
            <a:pPr marL="0" indent="0">
              <a:lnSpc>
                <a:spcPct val="100000"/>
              </a:lnSpc>
              <a:buNone/>
            </a:pPr>
            <a:r>
              <a:rPr lang="en-US" dirty="0"/>
              <a:t>	- Comes through cable TV cable (coaxial cable )</a:t>
            </a:r>
          </a:p>
          <a:p>
            <a:pPr marL="0" indent="0">
              <a:lnSpc>
                <a:spcPct val="100000"/>
              </a:lnSpc>
              <a:buNone/>
            </a:pPr>
            <a:r>
              <a:rPr lang="en-US" dirty="0"/>
              <a:t>	- More than 100 Mbps (although most connections top out at 	around 30 Mbps)</a:t>
            </a:r>
          </a:p>
          <a:p>
            <a:pPr marL="0" indent="0">
              <a:lnSpc>
                <a:spcPct val="100000"/>
              </a:lnSpc>
              <a:buNone/>
            </a:pPr>
            <a:r>
              <a:rPr lang="en-US" dirty="0"/>
              <a:t>	- Uses a cable modem</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5870" y="915858"/>
            <a:ext cx="3725837" cy="6036272"/>
          </a:xfrm>
          <a:prstGeom prst="rect">
            <a:avLst/>
          </a:prstGeom>
        </p:spPr>
      </p:pic>
      <p:pic>
        <p:nvPicPr>
          <p:cNvPr id="4" name="Picture 3"/>
          <p:cNvPicPr>
            <a:picLocks noChangeAspect="1"/>
          </p:cNvPicPr>
          <p:nvPr/>
        </p:nvPicPr>
        <p:blipFill rotWithShape="1">
          <a:blip r:embed="rId3"/>
          <a:srcRect l="13960" t="15433" r="66147" b="20528"/>
          <a:stretch/>
        </p:blipFill>
        <p:spPr>
          <a:xfrm>
            <a:off x="2527658" y="3374592"/>
            <a:ext cx="1924766" cy="3483408"/>
          </a:xfrm>
          <a:prstGeom prst="rect">
            <a:avLst/>
          </a:prstGeom>
        </p:spPr>
      </p:pic>
      <p:sp>
        <p:nvSpPr>
          <p:cNvPr id="6" name="Content Placeholder 2"/>
          <p:cNvSpPr txBox="1">
            <a:spLocks/>
          </p:cNvSpPr>
          <p:nvPr/>
        </p:nvSpPr>
        <p:spPr>
          <a:xfrm>
            <a:off x="3861707" y="3442449"/>
            <a:ext cx="8065834" cy="3964132"/>
          </a:xfrm>
          <a:prstGeom prst="rect">
            <a:avLst/>
          </a:prstGeom>
        </p:spPr>
        <p:txBody>
          <a:bodyPr vert="horz" lIns="91440" tIns="45720" rIns="91440" bIns="45720" rtlCol="0">
            <a:normAutofit/>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b="0" i="0" u="none"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pPr marL="0" indent="0" algn="just">
              <a:lnSpc>
                <a:spcPct val="100000"/>
              </a:lnSpc>
              <a:buFont typeface="Arial" panose="020B0604020202020204" pitchFamily="34" charset="0"/>
              <a:buNone/>
            </a:pPr>
            <a:r>
              <a:rPr lang="en-US" dirty="0"/>
              <a:t>	- Fast speed</a:t>
            </a:r>
          </a:p>
          <a:p>
            <a:pPr marL="0" indent="0" algn="just">
              <a:lnSpc>
                <a:spcPct val="100000"/>
              </a:lnSpc>
              <a:buFont typeface="Arial" panose="020B0604020202020204" pitchFamily="34" charset="0"/>
              <a:buNone/>
            </a:pPr>
            <a:r>
              <a:rPr lang="en-US" dirty="0"/>
              <a:t>	- Can be optionally shared throughout the home or business</a:t>
            </a:r>
          </a:p>
          <a:p>
            <a:pPr marL="0" indent="0" algn="just">
              <a:lnSpc>
                <a:spcPct val="100000"/>
              </a:lnSpc>
              <a:buFont typeface="Arial" panose="020B0604020202020204" pitchFamily="34" charset="0"/>
              <a:buNone/>
            </a:pPr>
            <a:r>
              <a:rPr lang="en-US" dirty="0"/>
              <a:t>	- You can connect one computer directly to the cable modem via 	an Ethernet cable to receive high-speed Internet on that 	computer. </a:t>
            </a:r>
          </a:p>
          <a:p>
            <a:pPr marL="0" indent="0" algn="just">
              <a:lnSpc>
                <a:spcPct val="100000"/>
              </a:lnSpc>
              <a:buFont typeface="Arial" panose="020B0604020202020204" pitchFamily="34" charset="0"/>
              <a:buNone/>
            </a:pPr>
            <a:r>
              <a:rPr lang="en-US" dirty="0"/>
              <a:t>	- Share the Internet connection with other computers by using a 	broadband router. </a:t>
            </a:r>
          </a:p>
          <a:p>
            <a:pPr marL="0" indent="0" algn="just">
              <a:lnSpc>
                <a:spcPct val="100000"/>
              </a:lnSpc>
              <a:buFont typeface="Arial" panose="020B0604020202020204" pitchFamily="34" charset="0"/>
              <a:buNone/>
            </a:pPr>
            <a:r>
              <a:rPr lang="en-US" dirty="0"/>
              <a:t>	- Some cable modems are dual-purpose units, with a router built in. </a:t>
            </a:r>
          </a:p>
        </p:txBody>
      </p:sp>
      <p:sp>
        <p:nvSpPr>
          <p:cNvPr id="7" name="Slide Number Placeholder 6"/>
          <p:cNvSpPr>
            <a:spLocks noGrp="1"/>
          </p:cNvSpPr>
          <p:nvPr>
            <p:ph type="sldNum" sz="quarter" idx="12"/>
          </p:nvPr>
        </p:nvSpPr>
        <p:spPr/>
        <p:txBody>
          <a:bodyPr/>
          <a:lstStyle/>
          <a:p>
            <a:fld id="{71766878-3199-4EAB-94E7-2D6D11070E14}" type="slidenum">
              <a:rPr lang="en-US" smtClean="0"/>
              <a:t>41</a:t>
            </a:fld>
            <a:endParaRPr lang="en-US" dirty="0"/>
          </a:p>
        </p:txBody>
      </p:sp>
    </p:spTree>
    <p:extLst>
      <p:ext uri="{BB962C8B-B14F-4D97-AF65-F5344CB8AC3E}">
        <p14:creationId xmlns:p14="http://schemas.microsoft.com/office/powerpoint/2010/main" val="2259531227"/>
      </p:ext>
    </p:extLst>
  </p:cSld>
  <p:clrMapOvr>
    <a:masterClrMapping/>
  </p:clrMapOvr>
  <p:transition spd="slow" advTm="37046">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iterate type="lt">
                                    <p:tmPct val="2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iterate type="lt">
                                    <p:tmPct val="20000"/>
                                  </p:iterate>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iterate type="lt">
                                    <p:tmPct val="20000"/>
                                  </p:iterate>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iterate type="lt">
                                    <p:tmPct val="20000"/>
                                  </p:iterate>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6"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barn(inHorizontal)">
                                      <p:cBhvr>
                                        <p:cTn id="31" dur="1000"/>
                                        <p:tgtEl>
                                          <p:spTgt spid="4"/>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2" fill="hold" grpId="0" nodeType="clickEffect">
                                  <p:stCondLst>
                                    <p:cond delay="0"/>
                                  </p:stCondLst>
                                  <p:iterate type="lt">
                                    <p:tmPct val="20000"/>
                                  </p:iterate>
                                  <p:childTnLst>
                                    <p:set>
                                      <p:cBhvr>
                                        <p:cTn id="35" dur="1" fill="hold">
                                          <p:stCondLst>
                                            <p:cond delay="0"/>
                                          </p:stCondLst>
                                        </p:cTn>
                                        <p:tgtEl>
                                          <p:spTgt spid="6">
                                            <p:txEl>
                                              <p:pRg st="0" end="0"/>
                                            </p:txEl>
                                          </p:spTgt>
                                        </p:tgtEl>
                                        <p:attrNameLst>
                                          <p:attrName>style.visibility</p:attrName>
                                        </p:attrNameLst>
                                      </p:cBhvr>
                                      <p:to>
                                        <p:strVal val="visible"/>
                                      </p:to>
                                    </p:set>
                                    <p:anim calcmode="lin" valueType="num">
                                      <p:cBhvr additive="base">
                                        <p:cTn id="36" dur="500" fill="hold"/>
                                        <p:tgtEl>
                                          <p:spTgt spid="6">
                                            <p:txEl>
                                              <p:pRg st="0" end="0"/>
                                            </p:txEl>
                                          </p:spTgt>
                                        </p:tgtEl>
                                        <p:attrNameLst>
                                          <p:attrName>ppt_x</p:attrName>
                                        </p:attrNameLst>
                                      </p:cBhvr>
                                      <p:tavLst>
                                        <p:tav tm="0">
                                          <p:val>
                                            <p:strVal val="1+#ppt_w/2"/>
                                          </p:val>
                                        </p:tav>
                                        <p:tav tm="100000">
                                          <p:val>
                                            <p:strVal val="#ppt_x"/>
                                          </p:val>
                                        </p:tav>
                                      </p:tavLst>
                                    </p:anim>
                                    <p:anim calcmode="lin" valueType="num">
                                      <p:cBhvr additive="base">
                                        <p:cTn id="37" dur="500" fill="hold"/>
                                        <p:tgtEl>
                                          <p:spTgt spid="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2" fill="hold" grpId="0" nodeType="clickEffect">
                                  <p:stCondLst>
                                    <p:cond delay="0"/>
                                  </p:stCondLst>
                                  <p:iterate type="lt">
                                    <p:tmPct val="20000"/>
                                  </p:iterate>
                                  <p:childTnLst>
                                    <p:set>
                                      <p:cBhvr>
                                        <p:cTn id="41" dur="1" fill="hold">
                                          <p:stCondLst>
                                            <p:cond delay="0"/>
                                          </p:stCondLst>
                                        </p:cTn>
                                        <p:tgtEl>
                                          <p:spTgt spid="6">
                                            <p:txEl>
                                              <p:pRg st="1" end="1"/>
                                            </p:txEl>
                                          </p:spTgt>
                                        </p:tgtEl>
                                        <p:attrNameLst>
                                          <p:attrName>style.visibility</p:attrName>
                                        </p:attrNameLst>
                                      </p:cBhvr>
                                      <p:to>
                                        <p:strVal val="visible"/>
                                      </p:to>
                                    </p:set>
                                    <p:anim calcmode="lin" valueType="num">
                                      <p:cBhvr additive="base">
                                        <p:cTn id="42" dur="500" fill="hold"/>
                                        <p:tgtEl>
                                          <p:spTgt spid="6">
                                            <p:txEl>
                                              <p:pRg st="1" end="1"/>
                                            </p:txEl>
                                          </p:spTgt>
                                        </p:tgtEl>
                                        <p:attrNameLst>
                                          <p:attrName>ppt_x</p:attrName>
                                        </p:attrNameLst>
                                      </p:cBhvr>
                                      <p:tavLst>
                                        <p:tav tm="0">
                                          <p:val>
                                            <p:strVal val="1+#ppt_w/2"/>
                                          </p:val>
                                        </p:tav>
                                        <p:tav tm="100000">
                                          <p:val>
                                            <p:strVal val="#ppt_x"/>
                                          </p:val>
                                        </p:tav>
                                      </p:tavLst>
                                    </p:anim>
                                    <p:anim calcmode="lin" valueType="num">
                                      <p:cBhvr additive="base">
                                        <p:cTn id="43" dur="500" fill="hold"/>
                                        <p:tgtEl>
                                          <p:spTgt spid="6">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2" fill="hold" grpId="0" nodeType="clickEffect">
                                  <p:stCondLst>
                                    <p:cond delay="0"/>
                                  </p:stCondLst>
                                  <p:iterate type="lt">
                                    <p:tmPct val="20000"/>
                                  </p:iterate>
                                  <p:childTnLst>
                                    <p:set>
                                      <p:cBhvr>
                                        <p:cTn id="47" dur="1" fill="hold">
                                          <p:stCondLst>
                                            <p:cond delay="0"/>
                                          </p:stCondLst>
                                        </p:cTn>
                                        <p:tgtEl>
                                          <p:spTgt spid="6">
                                            <p:txEl>
                                              <p:pRg st="2" end="2"/>
                                            </p:txEl>
                                          </p:spTgt>
                                        </p:tgtEl>
                                        <p:attrNameLst>
                                          <p:attrName>style.visibility</p:attrName>
                                        </p:attrNameLst>
                                      </p:cBhvr>
                                      <p:to>
                                        <p:strVal val="visible"/>
                                      </p:to>
                                    </p:set>
                                    <p:anim calcmode="lin" valueType="num">
                                      <p:cBhvr additive="base">
                                        <p:cTn id="48" dur="500" fill="hold"/>
                                        <p:tgtEl>
                                          <p:spTgt spid="6">
                                            <p:txEl>
                                              <p:pRg st="2" end="2"/>
                                            </p:txEl>
                                          </p:spTgt>
                                        </p:tgtEl>
                                        <p:attrNameLst>
                                          <p:attrName>ppt_x</p:attrName>
                                        </p:attrNameLst>
                                      </p:cBhvr>
                                      <p:tavLst>
                                        <p:tav tm="0">
                                          <p:val>
                                            <p:strVal val="1+#ppt_w/2"/>
                                          </p:val>
                                        </p:tav>
                                        <p:tav tm="100000">
                                          <p:val>
                                            <p:strVal val="#ppt_x"/>
                                          </p:val>
                                        </p:tav>
                                      </p:tavLst>
                                    </p:anim>
                                    <p:anim calcmode="lin" valueType="num">
                                      <p:cBhvr additive="base">
                                        <p:cTn id="49" dur="500" fill="hold"/>
                                        <p:tgtEl>
                                          <p:spTgt spid="6">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2" fill="hold" grpId="0" nodeType="clickEffect">
                                  <p:stCondLst>
                                    <p:cond delay="0"/>
                                  </p:stCondLst>
                                  <p:iterate type="lt">
                                    <p:tmPct val="20000"/>
                                  </p:iterate>
                                  <p:childTnLst>
                                    <p:set>
                                      <p:cBhvr>
                                        <p:cTn id="53" dur="1" fill="hold">
                                          <p:stCondLst>
                                            <p:cond delay="0"/>
                                          </p:stCondLst>
                                        </p:cTn>
                                        <p:tgtEl>
                                          <p:spTgt spid="6">
                                            <p:txEl>
                                              <p:pRg st="3" end="3"/>
                                            </p:txEl>
                                          </p:spTgt>
                                        </p:tgtEl>
                                        <p:attrNameLst>
                                          <p:attrName>style.visibility</p:attrName>
                                        </p:attrNameLst>
                                      </p:cBhvr>
                                      <p:to>
                                        <p:strVal val="visible"/>
                                      </p:to>
                                    </p:set>
                                    <p:anim calcmode="lin" valueType="num">
                                      <p:cBhvr additive="base">
                                        <p:cTn id="54" dur="500" fill="hold"/>
                                        <p:tgtEl>
                                          <p:spTgt spid="6">
                                            <p:txEl>
                                              <p:pRg st="3" end="3"/>
                                            </p:txEl>
                                          </p:spTgt>
                                        </p:tgtEl>
                                        <p:attrNameLst>
                                          <p:attrName>ppt_x</p:attrName>
                                        </p:attrNameLst>
                                      </p:cBhvr>
                                      <p:tavLst>
                                        <p:tav tm="0">
                                          <p:val>
                                            <p:strVal val="1+#ppt_w/2"/>
                                          </p:val>
                                        </p:tav>
                                        <p:tav tm="100000">
                                          <p:val>
                                            <p:strVal val="#ppt_x"/>
                                          </p:val>
                                        </p:tav>
                                      </p:tavLst>
                                    </p:anim>
                                    <p:anim calcmode="lin" valueType="num">
                                      <p:cBhvr additive="base">
                                        <p:cTn id="55" dur="500" fill="hold"/>
                                        <p:tgtEl>
                                          <p:spTgt spid="6">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2" fill="hold" grpId="0" nodeType="clickEffect">
                                  <p:stCondLst>
                                    <p:cond delay="0"/>
                                  </p:stCondLst>
                                  <p:iterate type="lt">
                                    <p:tmPct val="20000"/>
                                  </p:iterate>
                                  <p:childTnLst>
                                    <p:set>
                                      <p:cBhvr>
                                        <p:cTn id="59" dur="1" fill="hold">
                                          <p:stCondLst>
                                            <p:cond delay="0"/>
                                          </p:stCondLst>
                                        </p:cTn>
                                        <p:tgtEl>
                                          <p:spTgt spid="6">
                                            <p:txEl>
                                              <p:pRg st="4" end="4"/>
                                            </p:txEl>
                                          </p:spTgt>
                                        </p:tgtEl>
                                        <p:attrNameLst>
                                          <p:attrName>style.visibility</p:attrName>
                                        </p:attrNameLst>
                                      </p:cBhvr>
                                      <p:to>
                                        <p:strVal val="visible"/>
                                      </p:to>
                                    </p:set>
                                    <p:anim calcmode="lin" valueType="num">
                                      <p:cBhvr additive="base">
                                        <p:cTn id="60" dur="500" fill="hold"/>
                                        <p:tgtEl>
                                          <p:spTgt spid="6">
                                            <p:txEl>
                                              <p:pRg st="4" end="4"/>
                                            </p:txEl>
                                          </p:spTgt>
                                        </p:tgtEl>
                                        <p:attrNameLst>
                                          <p:attrName>ppt_x</p:attrName>
                                        </p:attrNameLst>
                                      </p:cBhvr>
                                      <p:tavLst>
                                        <p:tav tm="0">
                                          <p:val>
                                            <p:strVal val="1+#ppt_w/2"/>
                                          </p:val>
                                        </p:tav>
                                        <p:tav tm="100000">
                                          <p:val>
                                            <p:strVal val="#ppt_x"/>
                                          </p:val>
                                        </p:tav>
                                      </p:tavLst>
                                    </p:anim>
                                    <p:anim calcmode="lin" valueType="num">
                                      <p:cBhvr additive="base">
                                        <p:cTn id="61" dur="500" fill="hold"/>
                                        <p:tgtEl>
                                          <p:spTgt spid="6">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Internet Connections</a:t>
            </a:r>
          </a:p>
        </p:txBody>
      </p:sp>
      <p:sp>
        <p:nvSpPr>
          <p:cNvPr id="3" name="Content Placeholder 2"/>
          <p:cNvSpPr>
            <a:spLocks noGrp="1"/>
          </p:cNvSpPr>
          <p:nvPr>
            <p:ph idx="1"/>
          </p:nvPr>
        </p:nvSpPr>
        <p:spPr>
          <a:xfrm>
            <a:off x="2770095" y="2003610"/>
            <a:ext cx="8848164" cy="4518214"/>
          </a:xfrm>
        </p:spPr>
        <p:txBody>
          <a:bodyPr>
            <a:noAutofit/>
          </a:bodyPr>
          <a:lstStyle/>
          <a:p>
            <a:pPr algn="just"/>
            <a:r>
              <a:rPr lang="en-US" b="1" dirty="0"/>
              <a:t>Digital Subscriber Line (DSL)</a:t>
            </a:r>
          </a:p>
          <a:p>
            <a:pPr marL="0" indent="0" algn="just">
              <a:buNone/>
            </a:pPr>
            <a:r>
              <a:rPr lang="en-US" b="1" dirty="0"/>
              <a:t>	</a:t>
            </a:r>
            <a:r>
              <a:rPr lang="en-US" dirty="0"/>
              <a:t>- Comes through telephone land line cable with moderately fast speed</a:t>
            </a:r>
          </a:p>
          <a:p>
            <a:pPr marL="0" indent="0" algn="just">
              <a:buNone/>
            </a:pPr>
            <a:r>
              <a:rPr lang="en-US" dirty="0"/>
              <a:t>	- asynchronous DSL (ADSL); download speeds are higher than the upload 	speeds, synchronous DSL (SDSL)upload and download speeds are the 	same.</a:t>
            </a:r>
          </a:p>
          <a:p>
            <a:pPr marL="0" indent="0" algn="just">
              <a:buNone/>
            </a:pPr>
            <a:r>
              <a:rPr lang="en-US" dirty="0"/>
              <a:t>	- Ordinary DSL uses the same twisted-pair cable (can use them both at 	once. )</a:t>
            </a:r>
          </a:p>
          <a:p>
            <a:pPr marL="0" indent="0" algn="just">
              <a:buNone/>
            </a:pPr>
            <a:r>
              <a:rPr lang="en-US" dirty="0"/>
              <a:t>	- Has a speed ranging from 256 Kbps to 20 Mbps depending on the 	distance 	between the service address and the phone company's connection 	box.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9552" y="1127765"/>
            <a:ext cx="1824331" cy="5730233"/>
          </a:xfrm>
          <a:prstGeom prst="rect">
            <a:avLst/>
          </a:prstGeom>
        </p:spPr>
      </p:pic>
      <p:sp>
        <p:nvSpPr>
          <p:cNvPr id="5" name="Slide Number Placeholder 4"/>
          <p:cNvSpPr>
            <a:spLocks noGrp="1"/>
          </p:cNvSpPr>
          <p:nvPr>
            <p:ph type="sldNum" sz="quarter" idx="12"/>
          </p:nvPr>
        </p:nvSpPr>
        <p:spPr/>
        <p:txBody>
          <a:bodyPr/>
          <a:lstStyle/>
          <a:p>
            <a:fld id="{71766878-3199-4EAB-94E7-2D6D11070E14}" type="slidenum">
              <a:rPr lang="en-US" smtClean="0"/>
              <a:t>42</a:t>
            </a:fld>
            <a:endParaRPr lang="en-US" dirty="0"/>
          </a:p>
        </p:txBody>
      </p:sp>
    </p:spTree>
    <p:extLst>
      <p:ext uri="{BB962C8B-B14F-4D97-AF65-F5344CB8AC3E}">
        <p14:creationId xmlns:p14="http://schemas.microsoft.com/office/powerpoint/2010/main" val="1409069995"/>
      </p:ext>
    </p:extLst>
  </p:cSld>
  <p:clrMapOvr>
    <a:masterClrMapping/>
  </p:clrMapOvr>
  <p:transition spd="slow" advTm="37046">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1" fill="hold" grpId="0" nodeType="clickEffect">
                                  <p:stCondLst>
                                    <p:cond delay="0"/>
                                  </p:stCondLst>
                                  <p:iterate type="lt">
                                    <p:tmPct val="10000"/>
                                  </p:iterate>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1" fill="hold" grpId="0" nodeType="clickEffect">
                                  <p:stCondLst>
                                    <p:cond delay="0"/>
                                  </p:stCondLst>
                                  <p:iterate type="lt">
                                    <p:tmPct val="10000"/>
                                  </p:iterate>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1" fill="hold" grpId="0" nodeType="clickEffect">
                                  <p:stCondLst>
                                    <p:cond delay="0"/>
                                  </p:stCondLst>
                                  <p:iterate type="lt">
                                    <p:tmPct val="10000"/>
                                  </p:iterate>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1" fill="hold" grpId="0" nodeType="clickEffect">
                                  <p:stCondLst>
                                    <p:cond delay="0"/>
                                  </p:stCondLst>
                                  <p:iterate type="lt">
                                    <p:tmPct val="10000"/>
                                  </p:iterate>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1" fill="hold" grpId="0" nodeType="clickEffect">
                                  <p:stCondLst>
                                    <p:cond delay="0"/>
                                  </p:stCondLst>
                                  <p:iterate type="lt">
                                    <p:tmPct val="10000"/>
                                  </p:iterate>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Internet Connections</a:t>
            </a:r>
          </a:p>
        </p:txBody>
      </p:sp>
      <p:sp>
        <p:nvSpPr>
          <p:cNvPr id="3" name="Content Placeholder 2"/>
          <p:cNvSpPr>
            <a:spLocks noGrp="1"/>
          </p:cNvSpPr>
          <p:nvPr>
            <p:ph idx="1"/>
          </p:nvPr>
        </p:nvSpPr>
        <p:spPr>
          <a:xfrm>
            <a:off x="3076009" y="1874517"/>
            <a:ext cx="8606117" cy="5405717"/>
          </a:xfrm>
        </p:spPr>
        <p:txBody>
          <a:bodyPr>
            <a:noAutofit/>
          </a:bodyPr>
          <a:lstStyle/>
          <a:p>
            <a:pPr algn="just">
              <a:lnSpc>
                <a:spcPct val="150000"/>
              </a:lnSpc>
            </a:pPr>
            <a:r>
              <a:rPr lang="en-US" b="1" dirty="0"/>
              <a:t>Digital Subscriber Line (DSL)</a:t>
            </a:r>
          </a:p>
          <a:p>
            <a:pPr marL="0" indent="0" algn="just">
              <a:lnSpc>
                <a:spcPct val="150000"/>
              </a:lnSpc>
              <a:buNone/>
            </a:pPr>
            <a:r>
              <a:rPr lang="en-US" dirty="0"/>
              <a:t>	- Also deliver high-definition TV and phone service, all on a single line. </a:t>
            </a:r>
          </a:p>
          <a:p>
            <a:pPr marL="0" indent="0" algn="just">
              <a:lnSpc>
                <a:spcPct val="150000"/>
              </a:lnSpc>
              <a:buNone/>
            </a:pPr>
            <a:r>
              <a:rPr lang="en-US" dirty="0"/>
              <a:t>	- The main drawback is geographically limited within 1,000 meters of a 	phone company service box.</a:t>
            </a:r>
          </a:p>
          <a:p>
            <a:pPr marL="0" indent="0" algn="just">
              <a:lnSpc>
                <a:spcPct val="150000"/>
              </a:lnSpc>
              <a:buNone/>
            </a:pPr>
            <a:r>
              <a:rPr lang="en-US" dirty="0"/>
              <a:t>	- Newer kind, Very High Bit Rate DSL (VDSL), rivals cable Internet in 	speed</a:t>
            </a:r>
          </a:p>
          <a:p>
            <a:pPr marL="0" indent="0">
              <a:lnSpc>
                <a:spcPct val="150000"/>
              </a:lnSpc>
              <a:buNone/>
            </a:pPr>
            <a:r>
              <a:rPr lang="en-US" dirty="0"/>
              <a:t>	- up to 52 Mbps download and16 Mbps upload on copper wires and up 	to 85 Mbps (both download and upload) on coaxial cable.</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9552" y="1127765"/>
            <a:ext cx="1824331" cy="5730233"/>
          </a:xfrm>
          <a:prstGeom prst="rect">
            <a:avLst/>
          </a:prstGeom>
        </p:spPr>
      </p:pic>
      <p:sp>
        <p:nvSpPr>
          <p:cNvPr id="5" name="Slide Number Placeholder 4"/>
          <p:cNvSpPr>
            <a:spLocks noGrp="1"/>
          </p:cNvSpPr>
          <p:nvPr>
            <p:ph type="sldNum" sz="quarter" idx="12"/>
          </p:nvPr>
        </p:nvSpPr>
        <p:spPr/>
        <p:txBody>
          <a:bodyPr/>
          <a:lstStyle/>
          <a:p>
            <a:fld id="{71766878-3199-4EAB-94E7-2D6D11070E14}" type="slidenum">
              <a:rPr lang="en-US" smtClean="0"/>
              <a:t>43</a:t>
            </a:fld>
            <a:endParaRPr lang="en-US" dirty="0"/>
          </a:p>
        </p:txBody>
      </p:sp>
    </p:spTree>
    <p:extLst>
      <p:ext uri="{BB962C8B-B14F-4D97-AF65-F5344CB8AC3E}">
        <p14:creationId xmlns:p14="http://schemas.microsoft.com/office/powerpoint/2010/main" val="3438253309"/>
      </p:ext>
    </p:extLst>
  </p:cSld>
  <p:clrMapOvr>
    <a:masterClrMapping/>
  </p:clrMapOvr>
  <p:transition spd="slow" advTm="37046">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iterate type="lt">
                                    <p:tmPct val="10000"/>
                                  </p:iterate>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 fill="hold" grpId="0" nodeType="clickEffect">
                                  <p:stCondLst>
                                    <p:cond delay="0"/>
                                  </p:stCondLst>
                                  <p:iterate type="lt">
                                    <p:tmPct val="10000"/>
                                  </p:iterate>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 fill="hold" grpId="0" nodeType="clickEffect">
                                  <p:stCondLst>
                                    <p:cond delay="0"/>
                                  </p:stCondLst>
                                  <p:iterate type="lt">
                                    <p:tmPct val="10000"/>
                                  </p:iterate>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1" fill="hold" grpId="0" nodeType="clickEffect">
                                  <p:stCondLst>
                                    <p:cond delay="0"/>
                                  </p:stCondLst>
                                  <p:iterate type="lt">
                                    <p:tmPct val="10000"/>
                                  </p:iterate>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Internet Connections</a:t>
            </a:r>
          </a:p>
        </p:txBody>
      </p:sp>
      <p:sp>
        <p:nvSpPr>
          <p:cNvPr id="3" name="Content Placeholder 2"/>
          <p:cNvSpPr>
            <a:spLocks noGrp="1"/>
          </p:cNvSpPr>
          <p:nvPr>
            <p:ph idx="1"/>
          </p:nvPr>
        </p:nvSpPr>
        <p:spPr>
          <a:xfrm>
            <a:off x="2968282" y="1999433"/>
            <a:ext cx="8678110" cy="4356847"/>
          </a:xfrm>
        </p:spPr>
        <p:txBody>
          <a:bodyPr>
            <a:noAutofit/>
          </a:bodyPr>
          <a:lstStyle/>
          <a:p>
            <a:pPr algn="just"/>
            <a:r>
              <a:rPr lang="en-US" b="1" dirty="0"/>
              <a:t>Satellite</a:t>
            </a:r>
          </a:p>
          <a:p>
            <a:pPr marL="0" indent="0" algn="just">
              <a:buNone/>
            </a:pPr>
            <a:r>
              <a:rPr lang="en-US" b="1" dirty="0"/>
              <a:t>	</a:t>
            </a:r>
            <a:r>
              <a:rPr lang="en-US" dirty="0"/>
              <a:t>- involves using a satellite dish for receiving and a satellite transmitter for 	sending data.</a:t>
            </a:r>
          </a:p>
          <a:p>
            <a:pPr marL="0" indent="0" algn="just">
              <a:buNone/>
            </a:pPr>
            <a:r>
              <a:rPr lang="en-US" dirty="0"/>
              <a:t>	- Available in places where other broadband is unavailable</a:t>
            </a:r>
          </a:p>
          <a:p>
            <a:pPr marL="0" indent="0" algn="just">
              <a:buNone/>
            </a:pPr>
            <a:r>
              <a:rPr lang="en-US" sz="2000" dirty="0"/>
              <a:t>	- Requires professional installation of satellite transmitter (transmitter 	positioning is important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136" y="1490757"/>
            <a:ext cx="6369423" cy="5374201"/>
          </a:xfrm>
          <a:prstGeom prst="rect">
            <a:avLst/>
          </a:prstGeom>
        </p:spPr>
      </p:pic>
      <p:sp>
        <p:nvSpPr>
          <p:cNvPr id="5" name="Slide Number Placeholder 4"/>
          <p:cNvSpPr>
            <a:spLocks noGrp="1"/>
          </p:cNvSpPr>
          <p:nvPr>
            <p:ph type="sldNum" sz="quarter" idx="12"/>
          </p:nvPr>
        </p:nvSpPr>
        <p:spPr/>
        <p:txBody>
          <a:bodyPr/>
          <a:lstStyle/>
          <a:p>
            <a:fld id="{71766878-3199-4EAB-94E7-2D6D11070E14}" type="slidenum">
              <a:rPr lang="en-US" smtClean="0"/>
              <a:t>44</a:t>
            </a:fld>
            <a:endParaRPr lang="en-US" dirty="0"/>
          </a:p>
        </p:txBody>
      </p:sp>
    </p:spTree>
    <p:extLst>
      <p:ext uri="{BB962C8B-B14F-4D97-AF65-F5344CB8AC3E}">
        <p14:creationId xmlns:p14="http://schemas.microsoft.com/office/powerpoint/2010/main" val="1788858817"/>
      </p:ext>
    </p:extLst>
  </p:cSld>
  <p:clrMapOvr>
    <a:masterClrMapping/>
  </p:clrMapOvr>
  <p:transition spd="slow" advTm="37046">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iterate type="lt">
                                    <p:tmPct val="2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iterate type="lt">
                                    <p:tmPct val="20000"/>
                                  </p:iterate>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iterate type="lt">
                                    <p:tmPct val="20000"/>
                                  </p:iterate>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iterate type="lt">
                                    <p:tmPct val="20000"/>
                                  </p:iterate>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Internet Connections</a:t>
            </a:r>
          </a:p>
        </p:txBody>
      </p:sp>
      <p:sp>
        <p:nvSpPr>
          <p:cNvPr id="3" name="Content Placeholder 2"/>
          <p:cNvSpPr>
            <a:spLocks noGrp="1"/>
          </p:cNvSpPr>
          <p:nvPr>
            <p:ph idx="1"/>
          </p:nvPr>
        </p:nvSpPr>
        <p:spPr>
          <a:xfrm>
            <a:off x="2968285" y="2029057"/>
            <a:ext cx="8678110" cy="4356847"/>
          </a:xfrm>
        </p:spPr>
        <p:txBody>
          <a:bodyPr>
            <a:noAutofit/>
          </a:bodyPr>
          <a:lstStyle/>
          <a:p>
            <a:pPr algn="just"/>
            <a:r>
              <a:rPr lang="en-US" b="1" dirty="0"/>
              <a:t>Satellite</a:t>
            </a:r>
          </a:p>
          <a:p>
            <a:pPr marL="0" indent="0" algn="just">
              <a:buNone/>
            </a:pPr>
            <a:r>
              <a:rPr lang="en-US" b="1" dirty="0"/>
              <a:t>	</a:t>
            </a:r>
            <a:r>
              <a:rPr lang="en-US" dirty="0"/>
              <a:t>- Slower than cable or DSL (around 1 Mbps) and suffers from significant 	latency (delay) issues (video conferencing and playing action-based games) </a:t>
            </a:r>
          </a:p>
          <a:p>
            <a:pPr marL="0" lvl="1" indent="0" algn="just">
              <a:buNone/>
            </a:pPr>
            <a:r>
              <a:rPr lang="en-US" sz="2000" dirty="0"/>
              <a:t>	- Bandwidth may be throttled</a:t>
            </a:r>
          </a:p>
          <a:p>
            <a:pPr marL="0" lvl="1" indent="0" algn="just">
              <a:buNone/>
            </a:pPr>
            <a:r>
              <a:rPr lang="en-US" sz="2000" dirty="0"/>
              <a:t>	- satellite is available just about anywhere, even in the most rural of areas, 	as long as there is a clear view 	</a:t>
            </a:r>
          </a:p>
          <a:p>
            <a:pPr marL="0" lvl="1" indent="0" algn="just">
              <a:buNone/>
            </a:pPr>
            <a:r>
              <a:rPr lang="en-US" sz="2000" dirty="0"/>
              <a:t>	- When faced with the choice of dial-up modem connection or satellite, 	people who need a broadband connection will go with satellite.</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136" y="1490757"/>
            <a:ext cx="6369423" cy="5374201"/>
          </a:xfrm>
          <a:prstGeom prst="rect">
            <a:avLst/>
          </a:prstGeom>
        </p:spPr>
      </p:pic>
      <p:sp>
        <p:nvSpPr>
          <p:cNvPr id="5" name="Slide Number Placeholder 4"/>
          <p:cNvSpPr>
            <a:spLocks noGrp="1"/>
          </p:cNvSpPr>
          <p:nvPr>
            <p:ph type="sldNum" sz="quarter" idx="12"/>
          </p:nvPr>
        </p:nvSpPr>
        <p:spPr/>
        <p:txBody>
          <a:bodyPr/>
          <a:lstStyle/>
          <a:p>
            <a:fld id="{71766878-3199-4EAB-94E7-2D6D11070E14}" type="slidenum">
              <a:rPr lang="en-US" smtClean="0"/>
              <a:t>45</a:t>
            </a:fld>
            <a:endParaRPr lang="en-US" dirty="0"/>
          </a:p>
        </p:txBody>
      </p:sp>
    </p:spTree>
    <p:extLst>
      <p:ext uri="{BB962C8B-B14F-4D97-AF65-F5344CB8AC3E}">
        <p14:creationId xmlns:p14="http://schemas.microsoft.com/office/powerpoint/2010/main" val="2657800609"/>
      </p:ext>
    </p:extLst>
  </p:cSld>
  <p:clrMapOvr>
    <a:masterClrMapping/>
  </p:clrMapOvr>
  <p:transition spd="slow" advTm="37046">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2" fill="hold" grpId="0" nodeType="clickEffect">
                                  <p:stCondLst>
                                    <p:cond delay="0"/>
                                  </p:stCondLst>
                                  <p:iterate type="lt">
                                    <p:tmPct val="20000"/>
                                  </p:iterate>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2" fill="hold" grpId="0" nodeType="clickEffect">
                                  <p:stCondLst>
                                    <p:cond delay="0"/>
                                  </p:stCondLst>
                                  <p:iterate type="lt">
                                    <p:tmPct val="20000"/>
                                  </p:iterate>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ppt_y"/>
                                          </p:val>
                                        </p:tav>
                                        <p:tav tm="100000">
                                          <p:val>
                                            <p:strVal val="#ppt_y"/>
                                          </p:val>
                                        </p:tav>
                                      </p:tavLst>
                                    </p:anim>
                                  </p:childTnLst>
                                </p:cTn>
                              </p:par>
                              <p:par>
                                <p:cTn id="22" presetID="2" presetClass="entr" presetSubtype="2" fill="hold" grpId="0" nodeType="withEffect">
                                  <p:stCondLst>
                                    <p:cond delay="0"/>
                                  </p:stCondLst>
                                  <p:iterate type="lt">
                                    <p:tmPct val="20000"/>
                                  </p:iterate>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ppt_y"/>
                                          </p:val>
                                        </p:tav>
                                        <p:tav tm="100000">
                                          <p:val>
                                            <p:strVal val="#ppt_y"/>
                                          </p:val>
                                        </p:tav>
                                      </p:tavLst>
                                    </p:anim>
                                  </p:childTnLst>
                                </p:cTn>
                              </p:par>
                              <p:par>
                                <p:cTn id="26" presetID="2" presetClass="entr" presetSubtype="2" fill="hold" grpId="0" nodeType="withEffect">
                                  <p:stCondLst>
                                    <p:cond delay="0"/>
                                  </p:stCondLst>
                                  <p:iterate type="lt">
                                    <p:tmPct val="20000"/>
                                  </p:iterate>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additive="base">
                                        <p:cTn id="28" dur="5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3">
                                            <p:txEl>
                                              <p:pRg st="3" end="3"/>
                                            </p:txEl>
                                          </p:spTgt>
                                        </p:tgtEl>
                                        <p:attrNameLst>
                                          <p:attrName>ppt_y</p:attrName>
                                        </p:attrNameLst>
                                      </p:cBhvr>
                                      <p:tavLst>
                                        <p:tav tm="0">
                                          <p:val>
                                            <p:strVal val="#ppt_y"/>
                                          </p:val>
                                        </p:tav>
                                        <p:tav tm="100000">
                                          <p:val>
                                            <p:strVal val="#ppt_y"/>
                                          </p:val>
                                        </p:tav>
                                      </p:tavLst>
                                    </p:anim>
                                  </p:childTnLst>
                                </p:cTn>
                              </p:par>
                              <p:par>
                                <p:cTn id="30" presetID="2" presetClass="entr" presetSubtype="2" fill="hold" grpId="0" nodeType="withEffect">
                                  <p:stCondLst>
                                    <p:cond delay="0"/>
                                  </p:stCondLst>
                                  <p:iterate type="lt">
                                    <p:tmPct val="20000"/>
                                  </p:iterate>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500" fill="hold"/>
                                        <p:tgtEl>
                                          <p:spTgt spid="3">
                                            <p:txEl>
                                              <p:pRg st="4" end="4"/>
                                            </p:txEl>
                                          </p:spTgt>
                                        </p:tgtEl>
                                        <p:attrNameLst>
                                          <p:attrName>ppt_x</p:attrName>
                                        </p:attrNameLst>
                                      </p:cBhvr>
                                      <p:tavLst>
                                        <p:tav tm="0">
                                          <p:val>
                                            <p:strVal val="1+#ppt_w/2"/>
                                          </p:val>
                                        </p:tav>
                                        <p:tav tm="100000">
                                          <p:val>
                                            <p:strVal val="#ppt_x"/>
                                          </p:val>
                                        </p:tav>
                                      </p:tavLst>
                                    </p:anim>
                                    <p:anim calcmode="lin" valueType="num">
                                      <p:cBhvr additive="base">
                                        <p:cTn id="33"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3116" y="449620"/>
            <a:ext cx="10178322" cy="1492132"/>
          </a:xfrm>
        </p:spPr>
        <p:txBody>
          <a:bodyPr/>
          <a:lstStyle/>
          <a:p>
            <a:pPr algn="ctr"/>
            <a:r>
              <a:rPr lang="en-US" dirty="0"/>
              <a:t>Internet over Cell Phone Networks</a:t>
            </a:r>
          </a:p>
        </p:txBody>
      </p:sp>
      <p:sp>
        <p:nvSpPr>
          <p:cNvPr id="3" name="Content Placeholder 2"/>
          <p:cNvSpPr>
            <a:spLocks noGrp="1"/>
          </p:cNvSpPr>
          <p:nvPr>
            <p:ph idx="1"/>
          </p:nvPr>
        </p:nvSpPr>
        <p:spPr>
          <a:xfrm>
            <a:off x="3703432" y="2111190"/>
            <a:ext cx="8210662" cy="4325814"/>
          </a:xfrm>
        </p:spPr>
        <p:txBody>
          <a:bodyPr>
            <a:normAutofit/>
          </a:bodyPr>
          <a:lstStyle/>
          <a:p>
            <a:pPr algn="just"/>
            <a:r>
              <a:rPr lang="en-US" dirty="0"/>
              <a:t>Available anywhere 3G or 4G cell phone service is available</a:t>
            </a:r>
          </a:p>
          <a:p>
            <a:pPr algn="just"/>
            <a:r>
              <a:rPr lang="en-US" dirty="0"/>
              <a:t>Phone can be connected to a computer (tethered) to provide the computer an Internet connection such as tablets, notebooks, and even desktops to get Internet access in situations where Wi-Fi</a:t>
            </a:r>
          </a:p>
          <a:p>
            <a:pPr algn="just"/>
            <a:r>
              <a:rPr lang="en-US" dirty="0"/>
              <a:t>Other Internet connection methods are not available such as when riding in an automobile.</a:t>
            </a:r>
          </a:p>
          <a:p>
            <a:pPr algn="just"/>
            <a:r>
              <a:rPr lang="en-US" dirty="0"/>
              <a:t>There have been many different cell phone standards and technologies </a:t>
            </a:r>
          </a:p>
          <a:p>
            <a:pPr algn="just"/>
            <a:r>
              <a:rPr lang="en-US" dirty="0"/>
              <a:t>3G, which stands for 3rd Generation, supports download speeds of up to 14 Mbps.</a:t>
            </a:r>
          </a:p>
          <a:p>
            <a:pPr algn="just"/>
            <a:r>
              <a:rPr lang="en-US" dirty="0"/>
              <a:t>Newer and faster technology, 4G, can support up to 100 Mbps downloads. </a:t>
            </a:r>
          </a:p>
          <a:p>
            <a:pPr algn="just"/>
            <a:r>
              <a:rPr lang="en-US" dirty="0"/>
              <a:t>Can be expensive on a limited data plan; beware of overages</a:t>
            </a:r>
          </a:p>
          <a:p>
            <a:pPr algn="just"/>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3798" y="1425388"/>
            <a:ext cx="3070317" cy="5351929"/>
          </a:xfrm>
          <a:prstGeom prst="rect">
            <a:avLst/>
          </a:prstGeom>
        </p:spPr>
      </p:pic>
      <p:sp>
        <p:nvSpPr>
          <p:cNvPr id="5" name="Slide Number Placeholder 4"/>
          <p:cNvSpPr>
            <a:spLocks noGrp="1"/>
          </p:cNvSpPr>
          <p:nvPr>
            <p:ph type="sldNum" sz="quarter" idx="12"/>
          </p:nvPr>
        </p:nvSpPr>
        <p:spPr/>
        <p:txBody>
          <a:bodyPr/>
          <a:lstStyle/>
          <a:p>
            <a:fld id="{71766878-3199-4EAB-94E7-2D6D11070E14}" type="slidenum">
              <a:rPr lang="en-US" smtClean="0"/>
              <a:t>46</a:t>
            </a:fld>
            <a:endParaRPr lang="en-US" dirty="0"/>
          </a:p>
        </p:txBody>
      </p:sp>
    </p:spTree>
    <p:extLst>
      <p:ext uri="{BB962C8B-B14F-4D97-AF65-F5344CB8AC3E}">
        <p14:creationId xmlns:p14="http://schemas.microsoft.com/office/powerpoint/2010/main" val="4134965331"/>
      </p:ext>
    </p:extLst>
  </p:cSld>
  <p:clrMapOvr>
    <a:masterClrMapping/>
  </p:clrMapOvr>
  <p:transition spd="slow" advTm="37046">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 fill="hold" grpId="0" nodeType="clickEffect">
                                  <p:stCondLst>
                                    <p:cond delay="0"/>
                                  </p:stCondLst>
                                  <p:iterate type="lt">
                                    <p:tmPct val="10000"/>
                                  </p:iterate>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 fill="hold" grpId="0" nodeType="clickEffect">
                                  <p:stCondLst>
                                    <p:cond delay="0"/>
                                  </p:stCondLst>
                                  <p:iterate type="lt">
                                    <p:tmPct val="10000"/>
                                  </p:iterate>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additive="base">
                                        <p:cTn id="2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1" fill="hold" grpId="0" nodeType="clickEffect">
                                  <p:stCondLst>
                                    <p:cond delay="0"/>
                                  </p:stCondLst>
                                  <p:iterate type="lt">
                                    <p:tmPct val="10000"/>
                                  </p:iterate>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additive="base">
                                        <p:cTn id="3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1" fill="hold" grpId="0" nodeType="clickEffect">
                                  <p:stCondLst>
                                    <p:cond delay="0"/>
                                  </p:stCondLst>
                                  <p:iterate type="lt">
                                    <p:tmPct val="10000"/>
                                  </p:iterate>
                                  <p:childTnLst>
                                    <p:set>
                                      <p:cBhvr>
                                        <p:cTn id="36" dur="1" fill="hold">
                                          <p:stCondLst>
                                            <p:cond delay="0"/>
                                          </p:stCondLst>
                                        </p:cTn>
                                        <p:tgtEl>
                                          <p:spTgt spid="3">
                                            <p:txEl>
                                              <p:pRg st="3" end="3"/>
                                            </p:txEl>
                                          </p:spTgt>
                                        </p:tgtEl>
                                        <p:attrNameLst>
                                          <p:attrName>style.visibility</p:attrName>
                                        </p:attrNameLst>
                                      </p:cBhvr>
                                      <p:to>
                                        <p:strVal val="visible"/>
                                      </p:to>
                                    </p:set>
                                    <p:anim calcmode="lin" valueType="num">
                                      <p:cBhvr additive="base">
                                        <p:cTn id="3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1" fill="hold" grpId="0" nodeType="clickEffect">
                                  <p:stCondLst>
                                    <p:cond delay="0"/>
                                  </p:stCondLst>
                                  <p:iterate type="lt">
                                    <p:tmPct val="10000"/>
                                  </p:iterate>
                                  <p:childTnLst>
                                    <p:set>
                                      <p:cBhvr>
                                        <p:cTn id="42" dur="1" fill="hold">
                                          <p:stCondLst>
                                            <p:cond delay="0"/>
                                          </p:stCondLst>
                                        </p:cTn>
                                        <p:tgtEl>
                                          <p:spTgt spid="3">
                                            <p:txEl>
                                              <p:pRg st="4" end="4"/>
                                            </p:txEl>
                                          </p:spTgt>
                                        </p:tgtEl>
                                        <p:attrNameLst>
                                          <p:attrName>style.visibility</p:attrName>
                                        </p:attrNameLst>
                                      </p:cBhvr>
                                      <p:to>
                                        <p:strVal val="visible"/>
                                      </p:to>
                                    </p:set>
                                    <p:anim calcmode="lin" valueType="num">
                                      <p:cBhvr additive="base">
                                        <p:cTn id="4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4" end="4"/>
                                            </p:txEl>
                                          </p:spTgt>
                                        </p:tgtEl>
                                        <p:attrNameLst>
                                          <p:attrName>ppt_y</p:attrName>
                                        </p:attrNameLst>
                                      </p:cBhvr>
                                      <p:tavLst>
                                        <p:tav tm="0">
                                          <p:val>
                                            <p:strVal val="0-#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1" fill="hold" grpId="0" nodeType="clickEffect">
                                  <p:stCondLst>
                                    <p:cond delay="0"/>
                                  </p:stCondLst>
                                  <p:iterate type="lt">
                                    <p:tmPct val="10000"/>
                                  </p:iterate>
                                  <p:childTnLst>
                                    <p:set>
                                      <p:cBhvr>
                                        <p:cTn id="48" dur="1" fill="hold">
                                          <p:stCondLst>
                                            <p:cond delay="0"/>
                                          </p:stCondLst>
                                        </p:cTn>
                                        <p:tgtEl>
                                          <p:spTgt spid="3">
                                            <p:txEl>
                                              <p:pRg st="5" end="5"/>
                                            </p:txEl>
                                          </p:spTgt>
                                        </p:tgtEl>
                                        <p:attrNameLst>
                                          <p:attrName>style.visibility</p:attrName>
                                        </p:attrNameLst>
                                      </p:cBhvr>
                                      <p:to>
                                        <p:strVal val="visible"/>
                                      </p:to>
                                    </p:set>
                                    <p:anim calcmode="lin" valueType="num">
                                      <p:cBhvr additive="base">
                                        <p:cTn id="4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5" end="5"/>
                                            </p:txEl>
                                          </p:spTgt>
                                        </p:tgtEl>
                                        <p:attrNameLst>
                                          <p:attrName>ppt_y</p:attrName>
                                        </p:attrNameLst>
                                      </p:cBhvr>
                                      <p:tavLst>
                                        <p:tav tm="0">
                                          <p:val>
                                            <p:strVal val="0-#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1" fill="hold" grpId="0" nodeType="clickEffect">
                                  <p:stCondLst>
                                    <p:cond delay="0"/>
                                  </p:stCondLst>
                                  <p:iterate type="lt">
                                    <p:tmPct val="10000"/>
                                  </p:iterate>
                                  <p:childTnLst>
                                    <p:set>
                                      <p:cBhvr>
                                        <p:cTn id="54" dur="1" fill="hold">
                                          <p:stCondLst>
                                            <p:cond delay="0"/>
                                          </p:stCondLst>
                                        </p:cTn>
                                        <p:tgtEl>
                                          <p:spTgt spid="3">
                                            <p:txEl>
                                              <p:pRg st="6" end="6"/>
                                            </p:txEl>
                                          </p:spTgt>
                                        </p:tgtEl>
                                        <p:attrNameLst>
                                          <p:attrName>style.visibility</p:attrName>
                                        </p:attrNameLst>
                                      </p:cBhvr>
                                      <p:to>
                                        <p:strVal val="visible"/>
                                      </p:to>
                                    </p:set>
                                    <p:anim calcmode="lin" valueType="num">
                                      <p:cBhvr additive="base">
                                        <p:cTn id="5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6" end="6"/>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2738" y="772348"/>
            <a:ext cx="10178322" cy="1492132"/>
          </a:xfrm>
        </p:spPr>
        <p:txBody>
          <a:bodyPr/>
          <a:lstStyle/>
          <a:p>
            <a:pPr algn="ctr"/>
            <a:r>
              <a:rPr lang="en-US" dirty="0"/>
              <a:t>Networking Issues</a:t>
            </a:r>
          </a:p>
        </p:txBody>
      </p:sp>
      <p:pic>
        <p:nvPicPr>
          <p:cNvPr id="4" name="Content Placeholder 3"/>
          <p:cNvPicPr>
            <a:picLocks noGrp="1" noChangeAspect="1"/>
          </p:cNvPicPr>
          <p:nvPr>
            <p:ph idx="1"/>
          </p:nvPr>
        </p:nvPicPr>
        <p:blipFill>
          <a:blip r:embed="rId2"/>
          <a:stretch>
            <a:fillRect/>
          </a:stretch>
        </p:blipFill>
        <p:spPr>
          <a:xfrm>
            <a:off x="2209800" y="1600201"/>
            <a:ext cx="8763000" cy="5272047"/>
          </a:xfrm>
          <a:prstGeom prst="rect">
            <a:avLst/>
          </a:prstGeom>
        </p:spPr>
      </p:pic>
      <p:sp>
        <p:nvSpPr>
          <p:cNvPr id="3" name="Slide Number Placeholder 2"/>
          <p:cNvSpPr>
            <a:spLocks noGrp="1"/>
          </p:cNvSpPr>
          <p:nvPr>
            <p:ph type="sldNum" sz="quarter" idx="12"/>
          </p:nvPr>
        </p:nvSpPr>
        <p:spPr/>
        <p:txBody>
          <a:bodyPr/>
          <a:lstStyle/>
          <a:p>
            <a:fld id="{71766878-3199-4EAB-94E7-2D6D11070E14}" type="slidenum">
              <a:rPr lang="en-US" smtClean="0"/>
              <a:t>47</a:t>
            </a:fld>
            <a:endParaRPr lang="en-US" dirty="0"/>
          </a:p>
        </p:txBody>
      </p:sp>
    </p:spTree>
    <p:extLst>
      <p:ext uri="{BB962C8B-B14F-4D97-AF65-F5344CB8AC3E}">
        <p14:creationId xmlns:p14="http://schemas.microsoft.com/office/powerpoint/2010/main" val="7027940"/>
      </p:ext>
    </p:extLst>
  </p:cSld>
  <p:clrMapOvr>
    <a:masterClrMapping/>
  </p:clrMapOvr>
  <p:transition spd="slow" advTm="37046">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8"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heel(8)">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Internet Issues</a:t>
            </a:r>
          </a:p>
        </p:txBody>
      </p:sp>
      <p:pic>
        <p:nvPicPr>
          <p:cNvPr id="4" name="Content Placeholder 3"/>
          <p:cNvPicPr>
            <a:picLocks noGrp="1" noChangeAspect="1"/>
          </p:cNvPicPr>
          <p:nvPr>
            <p:ph idx="1"/>
          </p:nvPr>
        </p:nvPicPr>
        <p:blipFill>
          <a:blip r:embed="rId2"/>
          <a:stretch>
            <a:fillRect/>
          </a:stretch>
        </p:blipFill>
        <p:spPr>
          <a:xfrm>
            <a:off x="2420471" y="1264408"/>
            <a:ext cx="8501955" cy="5593592"/>
          </a:xfrm>
          <a:prstGeom prst="rect">
            <a:avLst/>
          </a:prstGeom>
        </p:spPr>
      </p:pic>
      <p:sp>
        <p:nvSpPr>
          <p:cNvPr id="3" name="Slide Number Placeholder 2"/>
          <p:cNvSpPr>
            <a:spLocks noGrp="1"/>
          </p:cNvSpPr>
          <p:nvPr>
            <p:ph type="sldNum" sz="quarter" idx="12"/>
          </p:nvPr>
        </p:nvSpPr>
        <p:spPr/>
        <p:txBody>
          <a:bodyPr/>
          <a:lstStyle/>
          <a:p>
            <a:fld id="{71766878-3199-4EAB-94E7-2D6D11070E14}" type="slidenum">
              <a:rPr lang="en-US" smtClean="0"/>
              <a:t>48</a:t>
            </a:fld>
            <a:endParaRPr lang="en-US" dirty="0"/>
          </a:p>
        </p:txBody>
      </p:sp>
    </p:spTree>
    <p:extLst>
      <p:ext uri="{BB962C8B-B14F-4D97-AF65-F5344CB8AC3E}">
        <p14:creationId xmlns:p14="http://schemas.microsoft.com/office/powerpoint/2010/main" val="3750428356"/>
      </p:ext>
    </p:extLst>
  </p:cSld>
  <p:clrMapOvr>
    <a:masterClrMapping/>
  </p:clrMapOvr>
  <p:transition spd="slow" advTm="37046">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8"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heel(8)">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a:t>
            </a:r>
          </a:p>
        </p:txBody>
      </p:sp>
      <p:sp>
        <p:nvSpPr>
          <p:cNvPr id="3" name="Content Placeholder 2"/>
          <p:cNvSpPr>
            <a:spLocks noGrp="1"/>
          </p:cNvSpPr>
          <p:nvPr>
            <p:ph idx="1"/>
          </p:nvPr>
        </p:nvSpPr>
        <p:spPr>
          <a:xfrm>
            <a:off x="3810000" y="1295400"/>
            <a:ext cx="6705600" cy="5562600"/>
          </a:xfrm>
        </p:spPr>
        <p:txBody>
          <a:bodyPr>
            <a:normAutofit/>
          </a:bodyPr>
          <a:lstStyle/>
          <a:p>
            <a:r>
              <a:rPr lang="en-US" dirty="0"/>
              <a:t>1 . List three types of wireless connection.</a:t>
            </a:r>
          </a:p>
          <a:p>
            <a:r>
              <a:rPr lang="en-US" dirty="0"/>
              <a:t>2 . How do a switch and a router differ?</a:t>
            </a:r>
          </a:p>
          <a:p>
            <a:r>
              <a:rPr lang="en-US" dirty="0"/>
              <a:t>3 . Explain the difference between STP and UTP cable.</a:t>
            </a:r>
          </a:p>
          <a:p>
            <a:r>
              <a:rPr lang="en-US" dirty="0"/>
              <a:t>4 . What kind of cable would you need for a 1000BaseT network?</a:t>
            </a:r>
          </a:p>
          <a:p>
            <a:r>
              <a:rPr lang="en-US" dirty="0"/>
              <a:t>5 . What is TCP/IP?</a:t>
            </a:r>
          </a:p>
          <a:p>
            <a:r>
              <a:rPr lang="en-US" dirty="0"/>
              <a:t>6 . List four ways to connect to the Internet.</a:t>
            </a:r>
          </a:p>
          <a:p>
            <a:r>
              <a:rPr lang="en-US" dirty="0"/>
              <a:t>7 . List two things to try if your computer is connected to a network but can’t access the</a:t>
            </a:r>
          </a:p>
          <a:p>
            <a:r>
              <a:rPr lang="en-US" dirty="0"/>
              <a:t>Internet.</a:t>
            </a:r>
          </a:p>
          <a:p>
            <a:r>
              <a:rPr lang="en-US" dirty="0"/>
              <a:t>8 . Why is satellite Internet not more popular?</a:t>
            </a:r>
          </a:p>
        </p:txBody>
      </p:sp>
      <p:sp>
        <p:nvSpPr>
          <p:cNvPr id="4" name="Slide Number Placeholder 3"/>
          <p:cNvSpPr>
            <a:spLocks noGrp="1"/>
          </p:cNvSpPr>
          <p:nvPr>
            <p:ph type="sldNum" sz="quarter" idx="12"/>
          </p:nvPr>
        </p:nvSpPr>
        <p:spPr/>
        <p:txBody>
          <a:bodyPr/>
          <a:lstStyle/>
          <a:p>
            <a:fld id="{71766878-3199-4EAB-94E7-2D6D11070E14}" type="slidenum">
              <a:rPr lang="en-US" smtClean="0"/>
              <a:t>49</a:t>
            </a:fld>
            <a:endParaRPr lang="en-US" dirty="0"/>
          </a:p>
        </p:txBody>
      </p:sp>
    </p:spTree>
    <p:extLst>
      <p:ext uri="{BB962C8B-B14F-4D97-AF65-F5344CB8AC3E}">
        <p14:creationId xmlns:p14="http://schemas.microsoft.com/office/powerpoint/2010/main" val="3309457987"/>
      </p:ext>
    </p:extLst>
  </p:cSld>
  <p:clrMapOvr>
    <a:masterClrMapping/>
  </p:clrMapOvr>
  <p:transition spd="slow" advTm="37046">
    <p:randomBar dir="vert"/>
  </p:transition>
</p:sld>
</file>

<file path=ppt/slides/slide5.xml><?xml version="1.0" encoding="utf-8"?>
<p:sld xmlns:a="http://schemas.openxmlformats.org/drawingml/2006/main" xmlns:r="http://schemas.openxmlformats.org/officeDocument/2006/relationships" xmlns:p="http://schemas.openxmlformats.org/presentationml/2006/main">
  <p:cSld>
    <p:bg>
      <p:bgPr>
        <a:pattFill prst="pct5">
          <a:fgClr>
            <a:schemeClr val="bg2"/>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Packet-Switched Network</a:t>
            </a:r>
          </a:p>
        </p:txBody>
      </p:sp>
      <p:pic>
        <p:nvPicPr>
          <p:cNvPr id="4" name="Content Placeholder 3"/>
          <p:cNvPicPr>
            <a:picLocks noGrp="1" noChangeAspect="1"/>
          </p:cNvPicPr>
          <p:nvPr>
            <p:ph idx="1"/>
          </p:nvPr>
        </p:nvPicPr>
        <p:blipFill>
          <a:blip r:embed="rId3"/>
          <a:stretch>
            <a:fillRect/>
          </a:stretch>
        </p:blipFill>
        <p:spPr>
          <a:xfrm>
            <a:off x="3297849" y="3893078"/>
            <a:ext cx="7071891" cy="2964922"/>
          </a:xfrm>
          <a:prstGeom prst="rect">
            <a:avLst/>
          </a:prstGeom>
        </p:spPr>
      </p:pic>
      <p:sp>
        <p:nvSpPr>
          <p:cNvPr id="3" name="Rectangle 2"/>
          <p:cNvSpPr/>
          <p:nvPr/>
        </p:nvSpPr>
        <p:spPr>
          <a:xfrm>
            <a:off x="3063607" y="1560113"/>
            <a:ext cx="8635335" cy="1884747"/>
          </a:xfrm>
          <a:prstGeom prst="rect">
            <a:avLst/>
          </a:prstGeom>
        </p:spPr>
        <p:txBody>
          <a:bodyPr wrap="square">
            <a:spAutoFit/>
          </a:bodyPr>
          <a:lstStyle/>
          <a:p>
            <a:pPr algn="just">
              <a:lnSpc>
                <a:spcPct val="150000"/>
              </a:lnSpc>
            </a:pPr>
            <a:r>
              <a:rPr lang="en-US" sz="2000" dirty="0"/>
              <a:t>Computer networks are </a:t>
            </a:r>
            <a:r>
              <a:rPr lang="en-US" sz="2000" b="1" dirty="0"/>
              <a:t>packet-switched</a:t>
            </a:r>
          </a:p>
          <a:p>
            <a:pPr marL="342900" indent="-342900" algn="just">
              <a:lnSpc>
                <a:spcPct val="150000"/>
              </a:lnSpc>
              <a:buFont typeface="Wingdings" panose="05000000000000000000" pitchFamily="2" charset="2"/>
              <a:buChar char="ü"/>
            </a:pPr>
            <a:r>
              <a:rPr lang="en-US" sz="2000" dirty="0"/>
              <a:t>Communication channel does not remain open the whole time</a:t>
            </a:r>
          </a:p>
          <a:p>
            <a:pPr marL="342900" indent="-342900" algn="just">
              <a:lnSpc>
                <a:spcPct val="150000"/>
              </a:lnSpc>
              <a:buFont typeface="Wingdings" panose="05000000000000000000" pitchFamily="2" charset="2"/>
              <a:buChar char="ü"/>
            </a:pPr>
            <a:r>
              <a:rPr lang="en-US" sz="2000" dirty="0"/>
              <a:t>Data is broken up at the sending end into small packets and routed individually to the receiver</a:t>
            </a: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0796" y="1301700"/>
            <a:ext cx="1799511" cy="5529406"/>
          </a:xfrm>
          <a:prstGeom prst="rect">
            <a:avLst/>
          </a:prstGeom>
        </p:spPr>
      </p:pic>
      <p:sp>
        <p:nvSpPr>
          <p:cNvPr id="6" name="Rectangle 5">
            <a:extLst>
              <a:ext uri="{FF2B5EF4-FFF2-40B4-BE49-F238E27FC236}">
                <a16:creationId xmlns:a16="http://schemas.microsoft.com/office/drawing/2014/main" id="{86B1A869-58A7-E548-8656-1F61C3278ED5}"/>
              </a:ext>
            </a:extLst>
          </p:cNvPr>
          <p:cNvSpPr/>
          <p:nvPr/>
        </p:nvSpPr>
        <p:spPr>
          <a:xfrm>
            <a:off x="3063606" y="3383774"/>
            <a:ext cx="8635335" cy="499752"/>
          </a:xfrm>
          <a:prstGeom prst="rect">
            <a:avLst/>
          </a:prstGeom>
        </p:spPr>
        <p:txBody>
          <a:bodyPr wrap="square">
            <a:spAutoFit/>
          </a:bodyPr>
          <a:lstStyle/>
          <a:p>
            <a:pPr marL="342900" indent="-342900" algn="just">
              <a:lnSpc>
                <a:spcPct val="150000"/>
              </a:lnSpc>
              <a:buFont typeface="Wingdings" panose="05000000000000000000" pitchFamily="2" charset="2"/>
              <a:buChar char="ü"/>
            </a:pPr>
            <a:r>
              <a:rPr lang="en-US" sz="2000" dirty="0"/>
              <a:t>Each packet may take a different route to the destination</a:t>
            </a:r>
          </a:p>
        </p:txBody>
      </p:sp>
      <p:sp>
        <p:nvSpPr>
          <p:cNvPr id="7" name="Slide Number Placeholder 6"/>
          <p:cNvSpPr>
            <a:spLocks noGrp="1"/>
          </p:cNvSpPr>
          <p:nvPr>
            <p:ph type="sldNum" sz="quarter" idx="12"/>
          </p:nvPr>
        </p:nvSpPr>
        <p:spPr/>
        <p:txBody>
          <a:bodyPr/>
          <a:lstStyle/>
          <a:p>
            <a:fld id="{71766878-3199-4EAB-94E7-2D6D11070E14}" type="slidenum">
              <a:rPr lang="en-US" smtClean="0"/>
              <a:t>5</a:t>
            </a:fld>
            <a:endParaRPr lang="en-US" dirty="0"/>
          </a:p>
        </p:txBody>
      </p:sp>
    </p:spTree>
    <p:extLst>
      <p:ext uri="{BB962C8B-B14F-4D97-AF65-F5344CB8AC3E}">
        <p14:creationId xmlns:p14="http://schemas.microsoft.com/office/powerpoint/2010/main" val="41759631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37046">
        <p15:prstTrans prst="pageCurlDouble"/>
      </p:transition>
    </mc:Choice>
    <mc:Fallback xmlns="">
      <p:transition spd="slow" advTm="37046">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1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 calcmode="lin" valueType="num">
                                      <p:cBhvr additive="base">
                                        <p:cTn id="1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additive="base">
                                        <p:cTn id="2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 calcmode="lin" valueType="num">
                                      <p:cBhvr additive="base">
                                        <p:cTn id="2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nodeType="click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randombar(horizontal)">
                                      <p:cBhvr>
                                        <p:cTn id="35" dur="1000"/>
                                        <p:tgtEl>
                                          <p:spTgt spid="4"/>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6">
                                            <p:txEl>
                                              <p:pRg st="0" end="0"/>
                                            </p:txEl>
                                          </p:spTgt>
                                        </p:tgtEl>
                                        <p:attrNameLst>
                                          <p:attrName>style.visibility</p:attrName>
                                        </p:attrNameLst>
                                      </p:cBhvr>
                                      <p:to>
                                        <p:strVal val="visible"/>
                                      </p:to>
                                    </p:set>
                                    <p:anim calcmode="lin" valueType="num">
                                      <p:cBhvr additive="base">
                                        <p:cTn id="40"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6"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Internet</a:t>
            </a:r>
          </a:p>
        </p:txBody>
      </p:sp>
      <p:sp>
        <p:nvSpPr>
          <p:cNvPr id="3" name="Content Placeholder 2"/>
          <p:cNvSpPr>
            <a:spLocks noGrp="1"/>
          </p:cNvSpPr>
          <p:nvPr>
            <p:ph idx="1"/>
          </p:nvPr>
        </p:nvSpPr>
        <p:spPr>
          <a:xfrm>
            <a:off x="932329" y="1874516"/>
            <a:ext cx="7924799" cy="4983483"/>
          </a:xfrm>
        </p:spPr>
        <p:txBody>
          <a:bodyPr>
            <a:normAutofit/>
          </a:bodyPr>
          <a:lstStyle/>
          <a:p>
            <a:r>
              <a:rPr lang="en-US" dirty="0">
                <a:solidFill>
                  <a:schemeClr val="tx1"/>
                </a:solidFill>
              </a:rPr>
              <a:t>World’s largest computer network</a:t>
            </a:r>
          </a:p>
          <a:p>
            <a:r>
              <a:rPr lang="en-US" dirty="0">
                <a:solidFill>
                  <a:schemeClr val="tx1"/>
                </a:solidFill>
              </a:rPr>
              <a:t>Not owned or maintained by any one company</a:t>
            </a:r>
          </a:p>
          <a:p>
            <a:r>
              <a:rPr lang="en-US" dirty="0">
                <a:solidFill>
                  <a:schemeClr val="tx1"/>
                </a:solidFill>
              </a:rPr>
              <a:t>Multiple standards organizations manage the </a:t>
            </a:r>
            <a:r>
              <a:rPr lang="en-US" b="1" dirty="0">
                <a:solidFill>
                  <a:schemeClr val="tx1"/>
                </a:solidFill>
              </a:rPr>
              <a:t>protocols</a:t>
            </a:r>
            <a:r>
              <a:rPr lang="en-US" dirty="0">
                <a:solidFill>
                  <a:schemeClr val="tx1"/>
                </a:solidFill>
              </a:rPr>
              <a:t> (rules)</a:t>
            </a:r>
          </a:p>
          <a:p>
            <a:r>
              <a:rPr lang="en-US" dirty="0">
                <a:solidFill>
                  <a:schemeClr val="tx1"/>
                </a:solidFill>
              </a:rPr>
              <a:t>Packet-switched network with a worldwide addressing system</a:t>
            </a:r>
          </a:p>
          <a:p>
            <a:r>
              <a:rPr lang="en-US" dirty="0">
                <a:solidFill>
                  <a:schemeClr val="tx1"/>
                </a:solidFill>
              </a:rPr>
              <a:t>Internet uses various protocols that all participating computers have standardized on.</a:t>
            </a:r>
          </a:p>
          <a:p>
            <a:r>
              <a:rPr lang="en-US" dirty="0">
                <a:solidFill>
                  <a:schemeClr val="tx1"/>
                </a:solidFill>
              </a:rPr>
              <a:t>Based on </a:t>
            </a:r>
            <a:r>
              <a:rPr lang="en-US" b="1" dirty="0">
                <a:solidFill>
                  <a:schemeClr val="tx1"/>
                </a:solidFill>
              </a:rPr>
              <a:t>TCP/IP</a:t>
            </a:r>
            <a:r>
              <a:rPr lang="en-US" dirty="0">
                <a:solidFill>
                  <a:schemeClr val="tx1"/>
                </a:solidFill>
              </a:rPr>
              <a:t> protocol stack</a:t>
            </a:r>
          </a:p>
          <a:p>
            <a:pPr marL="0" indent="0">
              <a:buNone/>
            </a:pPr>
            <a:r>
              <a:rPr lang="en-US" dirty="0">
                <a:solidFill>
                  <a:schemeClr val="tx1"/>
                </a:solidFill>
              </a:rPr>
              <a:t>	- Common set of standards</a:t>
            </a:r>
          </a:p>
          <a:p>
            <a:pPr marL="0" indent="0">
              <a:buNone/>
            </a:pPr>
            <a:r>
              <a:rPr lang="en-US" dirty="0">
                <a:solidFill>
                  <a:schemeClr val="tx1"/>
                </a:solidFill>
              </a:rPr>
              <a:t>	- Use in most private networks too</a:t>
            </a:r>
          </a:p>
          <a:p>
            <a:pPr marL="0" indent="0">
              <a:buNone/>
            </a:pPr>
            <a:r>
              <a:rPr lang="en-US" dirty="0">
                <a:solidFill>
                  <a:schemeClr val="tx1"/>
                </a:solidFill>
              </a:rPr>
              <a:t>	- IP addressing identifies each device by a numeric value</a:t>
            </a:r>
          </a:p>
          <a:p>
            <a:pPr marL="0" indent="0">
              <a:buNone/>
            </a:pPr>
            <a:r>
              <a:rPr lang="en-US" dirty="0">
                <a:solidFill>
                  <a:schemeClr val="tx1"/>
                </a:solidFill>
              </a:rPr>
              <a:t>	- </a:t>
            </a:r>
            <a:r>
              <a:rPr lang="en-US" dirty="0" err="1">
                <a:solidFill>
                  <a:schemeClr val="tx1"/>
                </a:solidFill>
              </a:rPr>
              <a:t>Eg.</a:t>
            </a:r>
            <a:r>
              <a:rPr lang="en-US" dirty="0">
                <a:solidFill>
                  <a:schemeClr val="tx1"/>
                </a:solidFill>
              </a:rPr>
              <a:t> 192.168.0.254</a:t>
            </a:r>
          </a:p>
          <a:p>
            <a:endParaRPr lang="en-US" dirty="0">
              <a:solidFill>
                <a:schemeClr val="tx1"/>
              </a:solidFill>
            </a:endParaRPr>
          </a:p>
        </p:txBody>
      </p:sp>
      <p:pic>
        <p:nvPicPr>
          <p:cNvPr id="5" name="Picture 4">
            <a:extLst>
              <a:ext uri="{FF2B5EF4-FFF2-40B4-BE49-F238E27FC236}">
                <a16:creationId xmlns:a16="http://schemas.microsoft.com/office/drawing/2014/main" id="{57387C07-E3F7-CD48-8067-BDA58F02414B}"/>
              </a:ext>
            </a:extLst>
          </p:cNvPr>
          <p:cNvPicPr>
            <a:picLocks noChangeAspect="1"/>
          </p:cNvPicPr>
          <p:nvPr/>
        </p:nvPicPr>
        <p:blipFill>
          <a:blip r:embed="rId3"/>
          <a:stretch>
            <a:fillRect/>
          </a:stretch>
        </p:blipFill>
        <p:spPr>
          <a:xfrm flipH="1">
            <a:off x="6877897" y="680396"/>
            <a:ext cx="6531335" cy="5497207"/>
          </a:xfrm>
          <a:prstGeom prst="rect">
            <a:avLst/>
          </a:prstGeom>
        </p:spPr>
      </p:pic>
      <p:sp>
        <p:nvSpPr>
          <p:cNvPr id="4" name="Slide Number Placeholder 3"/>
          <p:cNvSpPr>
            <a:spLocks noGrp="1"/>
          </p:cNvSpPr>
          <p:nvPr>
            <p:ph type="sldNum" sz="quarter" idx="12"/>
          </p:nvPr>
        </p:nvSpPr>
        <p:spPr/>
        <p:txBody>
          <a:bodyPr/>
          <a:lstStyle/>
          <a:p>
            <a:fld id="{71766878-3199-4EAB-94E7-2D6D11070E14}" type="slidenum">
              <a:rPr lang="en-US" smtClean="0"/>
              <a:t>6</a:t>
            </a:fld>
            <a:endParaRPr lang="en-US" dirty="0"/>
          </a:p>
        </p:txBody>
      </p:sp>
    </p:spTree>
    <p:extLst>
      <p:ext uri="{BB962C8B-B14F-4D97-AF65-F5344CB8AC3E}">
        <p14:creationId xmlns:p14="http://schemas.microsoft.com/office/powerpoint/2010/main" val="3186598994"/>
      </p:ext>
    </p:extLst>
  </p:cSld>
  <p:clrMapOvr>
    <a:masterClrMapping/>
  </p:clrMapOvr>
  <p:transition spd="slow" advTm="37046">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30"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800" decel="100000"/>
                                        <p:tgtEl>
                                          <p:spTgt spid="5"/>
                                        </p:tgtEl>
                                      </p:cBhvr>
                                    </p:animEffect>
                                    <p:anim calcmode="lin" valueType="num">
                                      <p:cBhvr>
                                        <p:cTn id="20" dur="800" decel="100000" fill="hold"/>
                                        <p:tgtEl>
                                          <p:spTgt spid="5"/>
                                        </p:tgtEl>
                                        <p:attrNameLst>
                                          <p:attrName>style.rotation</p:attrName>
                                        </p:attrNameLst>
                                      </p:cBhvr>
                                      <p:tavLst>
                                        <p:tav tm="0">
                                          <p:val>
                                            <p:fltVal val="-90"/>
                                          </p:val>
                                        </p:tav>
                                        <p:tav tm="100000">
                                          <p:val>
                                            <p:fltVal val="0"/>
                                          </p:val>
                                        </p:tav>
                                      </p:tavLst>
                                    </p:anim>
                                    <p:anim calcmode="lin" valueType="num">
                                      <p:cBhvr>
                                        <p:cTn id="21" dur="800" decel="100000" fill="hold"/>
                                        <p:tgtEl>
                                          <p:spTgt spid="5"/>
                                        </p:tgtEl>
                                        <p:attrNameLst>
                                          <p:attrName>ppt_x</p:attrName>
                                        </p:attrNameLst>
                                      </p:cBhvr>
                                      <p:tavLst>
                                        <p:tav tm="0">
                                          <p:val>
                                            <p:strVal val="#ppt_x+0.4"/>
                                          </p:val>
                                        </p:tav>
                                        <p:tav tm="100000">
                                          <p:val>
                                            <p:strVal val="#ppt_x-0.05"/>
                                          </p:val>
                                        </p:tav>
                                      </p:tavLst>
                                    </p:anim>
                                    <p:anim calcmode="lin" valueType="num">
                                      <p:cBhvr>
                                        <p:cTn id="22" dur="800" decel="100000" fill="hold"/>
                                        <p:tgtEl>
                                          <p:spTgt spid="5"/>
                                        </p:tgtEl>
                                        <p:attrNameLst>
                                          <p:attrName>ppt_y</p:attrName>
                                        </p:attrNameLst>
                                      </p:cBhvr>
                                      <p:tavLst>
                                        <p:tav tm="0">
                                          <p:val>
                                            <p:strVal val="#ppt_y-0.4"/>
                                          </p:val>
                                        </p:tav>
                                        <p:tav tm="100000">
                                          <p:val>
                                            <p:strVal val="#ppt_y+0.1"/>
                                          </p:val>
                                        </p:tav>
                                      </p:tavLst>
                                    </p:anim>
                                    <p:anim calcmode="lin" valueType="num">
                                      <p:cBhvr>
                                        <p:cTn id="23"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24"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56" presetClass="entr" presetSubtype="0" fill="hold" grpId="0" nodeType="clickEffect">
                                  <p:stCondLst>
                                    <p:cond delay="0"/>
                                  </p:stCondLst>
                                  <p:iterate type="lt">
                                    <p:tmPct val="10000"/>
                                  </p:iterate>
                                  <p:childTnLst>
                                    <p:set>
                                      <p:cBhvr>
                                        <p:cTn id="28" dur="1" fill="hold">
                                          <p:stCondLst>
                                            <p:cond delay="0"/>
                                          </p:stCondLst>
                                        </p:cTn>
                                        <p:tgtEl>
                                          <p:spTgt spid="3">
                                            <p:txEl>
                                              <p:pRg st="0" end="0"/>
                                            </p:txEl>
                                          </p:spTgt>
                                        </p:tgtEl>
                                        <p:attrNameLst>
                                          <p:attrName>style.visibility</p:attrName>
                                        </p:attrNameLst>
                                      </p:cBhvr>
                                      <p:to>
                                        <p:strVal val="visible"/>
                                      </p:to>
                                    </p:set>
                                    <p:anim by="(-#ppt_w*2)" calcmode="lin" valueType="num">
                                      <p:cBhvr rctx="PPT">
                                        <p:cTn id="29" dur="250" autoRev="1" fill="hold">
                                          <p:stCondLst>
                                            <p:cond delay="0"/>
                                          </p:stCondLst>
                                        </p:cTn>
                                        <p:tgtEl>
                                          <p:spTgt spid="3">
                                            <p:txEl>
                                              <p:pRg st="0" end="0"/>
                                            </p:txEl>
                                          </p:spTgt>
                                        </p:tgtEl>
                                        <p:attrNameLst>
                                          <p:attrName>ppt_w</p:attrName>
                                        </p:attrNameLst>
                                      </p:cBhvr>
                                    </p:anim>
                                    <p:anim by="(#ppt_w*0.50)" calcmode="lin" valueType="num">
                                      <p:cBhvr>
                                        <p:cTn id="30" dur="250" decel="50000" autoRev="1" fill="hold">
                                          <p:stCondLst>
                                            <p:cond delay="0"/>
                                          </p:stCondLst>
                                        </p:cTn>
                                        <p:tgtEl>
                                          <p:spTgt spid="3">
                                            <p:txEl>
                                              <p:pRg st="0" end="0"/>
                                            </p:txEl>
                                          </p:spTgt>
                                        </p:tgtEl>
                                        <p:attrNameLst>
                                          <p:attrName>ppt_x</p:attrName>
                                        </p:attrNameLst>
                                      </p:cBhvr>
                                    </p:anim>
                                    <p:anim from="(-#ppt_h/2)" to="(#ppt_y)" calcmode="lin" valueType="num">
                                      <p:cBhvr>
                                        <p:cTn id="31" dur="500" fill="hold">
                                          <p:stCondLst>
                                            <p:cond delay="0"/>
                                          </p:stCondLst>
                                        </p:cTn>
                                        <p:tgtEl>
                                          <p:spTgt spid="3">
                                            <p:txEl>
                                              <p:pRg st="0" end="0"/>
                                            </p:txEl>
                                          </p:spTgt>
                                        </p:tgtEl>
                                        <p:attrNameLst>
                                          <p:attrName>ppt_y</p:attrName>
                                        </p:attrNameLst>
                                      </p:cBhvr>
                                    </p:anim>
                                    <p:animRot by="21600000">
                                      <p:cBhvr>
                                        <p:cTn id="32" dur="500" fill="hold">
                                          <p:stCondLst>
                                            <p:cond delay="0"/>
                                          </p:stCondLst>
                                        </p:cTn>
                                        <p:tgtEl>
                                          <p:spTgt spid="3">
                                            <p:txEl>
                                              <p:pRg st="0" end="0"/>
                                            </p:txEl>
                                          </p:spTgt>
                                        </p:tgtEl>
                                        <p:attrNameLst>
                                          <p:attrName>r</p:attrName>
                                        </p:attrNameLst>
                                      </p:cBhvr>
                                    </p:animRot>
                                  </p:childTnLst>
                                </p:cTn>
                              </p:par>
                            </p:childTnLst>
                          </p:cTn>
                        </p:par>
                      </p:childTnLst>
                    </p:cTn>
                  </p:par>
                  <p:par>
                    <p:cTn id="33" fill="hold">
                      <p:stCondLst>
                        <p:cond delay="indefinite"/>
                      </p:stCondLst>
                      <p:childTnLst>
                        <p:par>
                          <p:cTn id="34" fill="hold">
                            <p:stCondLst>
                              <p:cond delay="0"/>
                            </p:stCondLst>
                            <p:childTnLst>
                              <p:par>
                                <p:cTn id="35" presetID="56" presetClass="entr" presetSubtype="0" fill="hold" grpId="0" nodeType="clickEffect">
                                  <p:stCondLst>
                                    <p:cond delay="0"/>
                                  </p:stCondLst>
                                  <p:iterate type="lt">
                                    <p:tmPct val="10000"/>
                                  </p:iterate>
                                  <p:childTnLst>
                                    <p:set>
                                      <p:cBhvr>
                                        <p:cTn id="36" dur="1" fill="hold">
                                          <p:stCondLst>
                                            <p:cond delay="0"/>
                                          </p:stCondLst>
                                        </p:cTn>
                                        <p:tgtEl>
                                          <p:spTgt spid="3">
                                            <p:txEl>
                                              <p:pRg st="1" end="1"/>
                                            </p:txEl>
                                          </p:spTgt>
                                        </p:tgtEl>
                                        <p:attrNameLst>
                                          <p:attrName>style.visibility</p:attrName>
                                        </p:attrNameLst>
                                      </p:cBhvr>
                                      <p:to>
                                        <p:strVal val="visible"/>
                                      </p:to>
                                    </p:set>
                                    <p:anim by="(-#ppt_w*2)" calcmode="lin" valueType="num">
                                      <p:cBhvr rctx="PPT">
                                        <p:cTn id="37" dur="250" autoRev="1" fill="hold">
                                          <p:stCondLst>
                                            <p:cond delay="0"/>
                                          </p:stCondLst>
                                        </p:cTn>
                                        <p:tgtEl>
                                          <p:spTgt spid="3">
                                            <p:txEl>
                                              <p:pRg st="1" end="1"/>
                                            </p:txEl>
                                          </p:spTgt>
                                        </p:tgtEl>
                                        <p:attrNameLst>
                                          <p:attrName>ppt_w</p:attrName>
                                        </p:attrNameLst>
                                      </p:cBhvr>
                                    </p:anim>
                                    <p:anim by="(#ppt_w*0.50)" calcmode="lin" valueType="num">
                                      <p:cBhvr>
                                        <p:cTn id="38" dur="250" decel="50000" autoRev="1" fill="hold">
                                          <p:stCondLst>
                                            <p:cond delay="0"/>
                                          </p:stCondLst>
                                        </p:cTn>
                                        <p:tgtEl>
                                          <p:spTgt spid="3">
                                            <p:txEl>
                                              <p:pRg st="1" end="1"/>
                                            </p:txEl>
                                          </p:spTgt>
                                        </p:tgtEl>
                                        <p:attrNameLst>
                                          <p:attrName>ppt_x</p:attrName>
                                        </p:attrNameLst>
                                      </p:cBhvr>
                                    </p:anim>
                                    <p:anim from="(-#ppt_h/2)" to="(#ppt_y)" calcmode="lin" valueType="num">
                                      <p:cBhvr>
                                        <p:cTn id="39" dur="500" fill="hold">
                                          <p:stCondLst>
                                            <p:cond delay="0"/>
                                          </p:stCondLst>
                                        </p:cTn>
                                        <p:tgtEl>
                                          <p:spTgt spid="3">
                                            <p:txEl>
                                              <p:pRg st="1" end="1"/>
                                            </p:txEl>
                                          </p:spTgt>
                                        </p:tgtEl>
                                        <p:attrNameLst>
                                          <p:attrName>ppt_y</p:attrName>
                                        </p:attrNameLst>
                                      </p:cBhvr>
                                    </p:anim>
                                    <p:animRot by="21600000">
                                      <p:cBhvr>
                                        <p:cTn id="40" dur="500" fill="hold">
                                          <p:stCondLst>
                                            <p:cond delay="0"/>
                                          </p:stCondLst>
                                        </p:cTn>
                                        <p:tgtEl>
                                          <p:spTgt spid="3">
                                            <p:txEl>
                                              <p:pRg st="1" end="1"/>
                                            </p:txEl>
                                          </p:spTgt>
                                        </p:tgtEl>
                                        <p:attrNameLst>
                                          <p:attrName>r</p:attrName>
                                        </p:attrNameLst>
                                      </p:cBhvr>
                                    </p:animRot>
                                  </p:childTnLst>
                                </p:cTn>
                              </p:par>
                            </p:childTnLst>
                          </p:cTn>
                        </p:par>
                      </p:childTnLst>
                    </p:cTn>
                  </p:par>
                  <p:par>
                    <p:cTn id="41" fill="hold">
                      <p:stCondLst>
                        <p:cond delay="indefinite"/>
                      </p:stCondLst>
                      <p:childTnLst>
                        <p:par>
                          <p:cTn id="42" fill="hold">
                            <p:stCondLst>
                              <p:cond delay="0"/>
                            </p:stCondLst>
                            <p:childTnLst>
                              <p:par>
                                <p:cTn id="43" presetID="56" presetClass="entr" presetSubtype="0" fill="hold" grpId="0" nodeType="clickEffect">
                                  <p:stCondLst>
                                    <p:cond delay="0"/>
                                  </p:stCondLst>
                                  <p:iterate type="lt">
                                    <p:tmPct val="10000"/>
                                  </p:iterate>
                                  <p:childTnLst>
                                    <p:set>
                                      <p:cBhvr>
                                        <p:cTn id="44" dur="1" fill="hold">
                                          <p:stCondLst>
                                            <p:cond delay="0"/>
                                          </p:stCondLst>
                                        </p:cTn>
                                        <p:tgtEl>
                                          <p:spTgt spid="3">
                                            <p:txEl>
                                              <p:pRg st="2" end="2"/>
                                            </p:txEl>
                                          </p:spTgt>
                                        </p:tgtEl>
                                        <p:attrNameLst>
                                          <p:attrName>style.visibility</p:attrName>
                                        </p:attrNameLst>
                                      </p:cBhvr>
                                      <p:to>
                                        <p:strVal val="visible"/>
                                      </p:to>
                                    </p:set>
                                    <p:anim by="(-#ppt_w*2)" calcmode="lin" valueType="num">
                                      <p:cBhvr rctx="PPT">
                                        <p:cTn id="45" dur="250" autoRev="1" fill="hold">
                                          <p:stCondLst>
                                            <p:cond delay="0"/>
                                          </p:stCondLst>
                                        </p:cTn>
                                        <p:tgtEl>
                                          <p:spTgt spid="3">
                                            <p:txEl>
                                              <p:pRg st="2" end="2"/>
                                            </p:txEl>
                                          </p:spTgt>
                                        </p:tgtEl>
                                        <p:attrNameLst>
                                          <p:attrName>ppt_w</p:attrName>
                                        </p:attrNameLst>
                                      </p:cBhvr>
                                    </p:anim>
                                    <p:anim by="(#ppt_w*0.50)" calcmode="lin" valueType="num">
                                      <p:cBhvr>
                                        <p:cTn id="46" dur="250" decel="50000" autoRev="1" fill="hold">
                                          <p:stCondLst>
                                            <p:cond delay="0"/>
                                          </p:stCondLst>
                                        </p:cTn>
                                        <p:tgtEl>
                                          <p:spTgt spid="3">
                                            <p:txEl>
                                              <p:pRg st="2" end="2"/>
                                            </p:txEl>
                                          </p:spTgt>
                                        </p:tgtEl>
                                        <p:attrNameLst>
                                          <p:attrName>ppt_x</p:attrName>
                                        </p:attrNameLst>
                                      </p:cBhvr>
                                    </p:anim>
                                    <p:anim from="(-#ppt_h/2)" to="(#ppt_y)" calcmode="lin" valueType="num">
                                      <p:cBhvr>
                                        <p:cTn id="47" dur="500" fill="hold">
                                          <p:stCondLst>
                                            <p:cond delay="0"/>
                                          </p:stCondLst>
                                        </p:cTn>
                                        <p:tgtEl>
                                          <p:spTgt spid="3">
                                            <p:txEl>
                                              <p:pRg st="2" end="2"/>
                                            </p:txEl>
                                          </p:spTgt>
                                        </p:tgtEl>
                                        <p:attrNameLst>
                                          <p:attrName>ppt_y</p:attrName>
                                        </p:attrNameLst>
                                      </p:cBhvr>
                                    </p:anim>
                                    <p:animRot by="21600000">
                                      <p:cBhvr>
                                        <p:cTn id="48" dur="500" fill="hold">
                                          <p:stCondLst>
                                            <p:cond delay="0"/>
                                          </p:stCondLst>
                                        </p:cTn>
                                        <p:tgtEl>
                                          <p:spTgt spid="3">
                                            <p:txEl>
                                              <p:pRg st="2" end="2"/>
                                            </p:txEl>
                                          </p:spTgt>
                                        </p:tgtEl>
                                        <p:attrNameLst>
                                          <p:attrName>r</p:attrName>
                                        </p:attrNameLst>
                                      </p:cBhvr>
                                    </p:animRot>
                                  </p:childTnLst>
                                </p:cTn>
                              </p:par>
                            </p:childTnLst>
                          </p:cTn>
                        </p:par>
                      </p:childTnLst>
                    </p:cTn>
                  </p:par>
                  <p:par>
                    <p:cTn id="49" fill="hold">
                      <p:stCondLst>
                        <p:cond delay="indefinite"/>
                      </p:stCondLst>
                      <p:childTnLst>
                        <p:par>
                          <p:cTn id="50" fill="hold">
                            <p:stCondLst>
                              <p:cond delay="0"/>
                            </p:stCondLst>
                            <p:childTnLst>
                              <p:par>
                                <p:cTn id="51" presetID="56" presetClass="entr" presetSubtype="0" fill="hold" grpId="0" nodeType="clickEffect">
                                  <p:stCondLst>
                                    <p:cond delay="0"/>
                                  </p:stCondLst>
                                  <p:iterate type="lt">
                                    <p:tmPct val="10000"/>
                                  </p:iterate>
                                  <p:childTnLst>
                                    <p:set>
                                      <p:cBhvr>
                                        <p:cTn id="52" dur="1" fill="hold">
                                          <p:stCondLst>
                                            <p:cond delay="0"/>
                                          </p:stCondLst>
                                        </p:cTn>
                                        <p:tgtEl>
                                          <p:spTgt spid="3">
                                            <p:txEl>
                                              <p:pRg st="3" end="3"/>
                                            </p:txEl>
                                          </p:spTgt>
                                        </p:tgtEl>
                                        <p:attrNameLst>
                                          <p:attrName>style.visibility</p:attrName>
                                        </p:attrNameLst>
                                      </p:cBhvr>
                                      <p:to>
                                        <p:strVal val="visible"/>
                                      </p:to>
                                    </p:set>
                                    <p:anim by="(-#ppt_w*2)" calcmode="lin" valueType="num">
                                      <p:cBhvr rctx="PPT">
                                        <p:cTn id="53" dur="250" autoRev="1" fill="hold">
                                          <p:stCondLst>
                                            <p:cond delay="0"/>
                                          </p:stCondLst>
                                        </p:cTn>
                                        <p:tgtEl>
                                          <p:spTgt spid="3">
                                            <p:txEl>
                                              <p:pRg st="3" end="3"/>
                                            </p:txEl>
                                          </p:spTgt>
                                        </p:tgtEl>
                                        <p:attrNameLst>
                                          <p:attrName>ppt_w</p:attrName>
                                        </p:attrNameLst>
                                      </p:cBhvr>
                                    </p:anim>
                                    <p:anim by="(#ppt_w*0.50)" calcmode="lin" valueType="num">
                                      <p:cBhvr>
                                        <p:cTn id="54" dur="250" decel="50000" autoRev="1" fill="hold">
                                          <p:stCondLst>
                                            <p:cond delay="0"/>
                                          </p:stCondLst>
                                        </p:cTn>
                                        <p:tgtEl>
                                          <p:spTgt spid="3">
                                            <p:txEl>
                                              <p:pRg st="3" end="3"/>
                                            </p:txEl>
                                          </p:spTgt>
                                        </p:tgtEl>
                                        <p:attrNameLst>
                                          <p:attrName>ppt_x</p:attrName>
                                        </p:attrNameLst>
                                      </p:cBhvr>
                                    </p:anim>
                                    <p:anim from="(-#ppt_h/2)" to="(#ppt_y)" calcmode="lin" valueType="num">
                                      <p:cBhvr>
                                        <p:cTn id="55" dur="500" fill="hold">
                                          <p:stCondLst>
                                            <p:cond delay="0"/>
                                          </p:stCondLst>
                                        </p:cTn>
                                        <p:tgtEl>
                                          <p:spTgt spid="3">
                                            <p:txEl>
                                              <p:pRg st="3" end="3"/>
                                            </p:txEl>
                                          </p:spTgt>
                                        </p:tgtEl>
                                        <p:attrNameLst>
                                          <p:attrName>ppt_y</p:attrName>
                                        </p:attrNameLst>
                                      </p:cBhvr>
                                    </p:anim>
                                    <p:animRot by="21600000">
                                      <p:cBhvr>
                                        <p:cTn id="56" dur="500" fill="hold">
                                          <p:stCondLst>
                                            <p:cond delay="0"/>
                                          </p:stCondLst>
                                        </p:cTn>
                                        <p:tgtEl>
                                          <p:spTgt spid="3">
                                            <p:txEl>
                                              <p:pRg st="3" end="3"/>
                                            </p:txEl>
                                          </p:spTgt>
                                        </p:tgtEl>
                                        <p:attrNameLst>
                                          <p:attrName>r</p:attrName>
                                        </p:attrNameLst>
                                      </p:cBhvr>
                                    </p:animRot>
                                  </p:childTnLst>
                                </p:cTn>
                              </p:par>
                            </p:childTnLst>
                          </p:cTn>
                        </p:par>
                      </p:childTnLst>
                    </p:cTn>
                  </p:par>
                  <p:par>
                    <p:cTn id="57" fill="hold">
                      <p:stCondLst>
                        <p:cond delay="indefinite"/>
                      </p:stCondLst>
                      <p:childTnLst>
                        <p:par>
                          <p:cTn id="58" fill="hold">
                            <p:stCondLst>
                              <p:cond delay="0"/>
                            </p:stCondLst>
                            <p:childTnLst>
                              <p:par>
                                <p:cTn id="59" presetID="56" presetClass="entr" presetSubtype="0" fill="hold" grpId="0" nodeType="clickEffect">
                                  <p:stCondLst>
                                    <p:cond delay="0"/>
                                  </p:stCondLst>
                                  <p:iterate type="lt">
                                    <p:tmPct val="10000"/>
                                  </p:iterate>
                                  <p:childTnLst>
                                    <p:set>
                                      <p:cBhvr>
                                        <p:cTn id="60" dur="1" fill="hold">
                                          <p:stCondLst>
                                            <p:cond delay="0"/>
                                          </p:stCondLst>
                                        </p:cTn>
                                        <p:tgtEl>
                                          <p:spTgt spid="3">
                                            <p:txEl>
                                              <p:pRg st="4" end="4"/>
                                            </p:txEl>
                                          </p:spTgt>
                                        </p:tgtEl>
                                        <p:attrNameLst>
                                          <p:attrName>style.visibility</p:attrName>
                                        </p:attrNameLst>
                                      </p:cBhvr>
                                      <p:to>
                                        <p:strVal val="visible"/>
                                      </p:to>
                                    </p:set>
                                    <p:anim by="(-#ppt_w*2)" calcmode="lin" valueType="num">
                                      <p:cBhvr rctx="PPT">
                                        <p:cTn id="61" dur="250" autoRev="1" fill="hold">
                                          <p:stCondLst>
                                            <p:cond delay="0"/>
                                          </p:stCondLst>
                                        </p:cTn>
                                        <p:tgtEl>
                                          <p:spTgt spid="3">
                                            <p:txEl>
                                              <p:pRg st="4" end="4"/>
                                            </p:txEl>
                                          </p:spTgt>
                                        </p:tgtEl>
                                        <p:attrNameLst>
                                          <p:attrName>ppt_w</p:attrName>
                                        </p:attrNameLst>
                                      </p:cBhvr>
                                    </p:anim>
                                    <p:anim by="(#ppt_w*0.50)" calcmode="lin" valueType="num">
                                      <p:cBhvr>
                                        <p:cTn id="62" dur="250" decel="50000" autoRev="1" fill="hold">
                                          <p:stCondLst>
                                            <p:cond delay="0"/>
                                          </p:stCondLst>
                                        </p:cTn>
                                        <p:tgtEl>
                                          <p:spTgt spid="3">
                                            <p:txEl>
                                              <p:pRg st="4" end="4"/>
                                            </p:txEl>
                                          </p:spTgt>
                                        </p:tgtEl>
                                        <p:attrNameLst>
                                          <p:attrName>ppt_x</p:attrName>
                                        </p:attrNameLst>
                                      </p:cBhvr>
                                    </p:anim>
                                    <p:anim from="(-#ppt_h/2)" to="(#ppt_y)" calcmode="lin" valueType="num">
                                      <p:cBhvr>
                                        <p:cTn id="63" dur="500" fill="hold">
                                          <p:stCondLst>
                                            <p:cond delay="0"/>
                                          </p:stCondLst>
                                        </p:cTn>
                                        <p:tgtEl>
                                          <p:spTgt spid="3">
                                            <p:txEl>
                                              <p:pRg st="4" end="4"/>
                                            </p:txEl>
                                          </p:spTgt>
                                        </p:tgtEl>
                                        <p:attrNameLst>
                                          <p:attrName>ppt_y</p:attrName>
                                        </p:attrNameLst>
                                      </p:cBhvr>
                                    </p:anim>
                                    <p:animRot by="21600000">
                                      <p:cBhvr>
                                        <p:cTn id="64" dur="500" fill="hold">
                                          <p:stCondLst>
                                            <p:cond delay="0"/>
                                          </p:stCondLst>
                                        </p:cTn>
                                        <p:tgtEl>
                                          <p:spTgt spid="3">
                                            <p:txEl>
                                              <p:pRg st="4" end="4"/>
                                            </p:txEl>
                                          </p:spTgt>
                                        </p:tgtEl>
                                        <p:attrNameLst>
                                          <p:attrName>r</p:attrName>
                                        </p:attrNameLst>
                                      </p:cBhvr>
                                    </p:animRot>
                                  </p:childTnLst>
                                </p:cTn>
                              </p:par>
                            </p:childTnLst>
                          </p:cTn>
                        </p:par>
                      </p:childTnLst>
                    </p:cTn>
                  </p:par>
                  <p:par>
                    <p:cTn id="65" fill="hold">
                      <p:stCondLst>
                        <p:cond delay="indefinite"/>
                      </p:stCondLst>
                      <p:childTnLst>
                        <p:par>
                          <p:cTn id="66" fill="hold">
                            <p:stCondLst>
                              <p:cond delay="0"/>
                            </p:stCondLst>
                            <p:childTnLst>
                              <p:par>
                                <p:cTn id="67" presetID="56" presetClass="entr" presetSubtype="0" fill="hold" grpId="0" nodeType="clickEffect">
                                  <p:stCondLst>
                                    <p:cond delay="0"/>
                                  </p:stCondLst>
                                  <p:iterate type="lt">
                                    <p:tmPct val="10000"/>
                                  </p:iterate>
                                  <p:childTnLst>
                                    <p:set>
                                      <p:cBhvr>
                                        <p:cTn id="68" dur="1" fill="hold">
                                          <p:stCondLst>
                                            <p:cond delay="0"/>
                                          </p:stCondLst>
                                        </p:cTn>
                                        <p:tgtEl>
                                          <p:spTgt spid="3">
                                            <p:txEl>
                                              <p:pRg st="5" end="5"/>
                                            </p:txEl>
                                          </p:spTgt>
                                        </p:tgtEl>
                                        <p:attrNameLst>
                                          <p:attrName>style.visibility</p:attrName>
                                        </p:attrNameLst>
                                      </p:cBhvr>
                                      <p:to>
                                        <p:strVal val="visible"/>
                                      </p:to>
                                    </p:set>
                                    <p:anim by="(-#ppt_w*2)" calcmode="lin" valueType="num">
                                      <p:cBhvr rctx="PPT">
                                        <p:cTn id="69" dur="250" autoRev="1" fill="hold">
                                          <p:stCondLst>
                                            <p:cond delay="0"/>
                                          </p:stCondLst>
                                        </p:cTn>
                                        <p:tgtEl>
                                          <p:spTgt spid="3">
                                            <p:txEl>
                                              <p:pRg st="5" end="5"/>
                                            </p:txEl>
                                          </p:spTgt>
                                        </p:tgtEl>
                                        <p:attrNameLst>
                                          <p:attrName>ppt_w</p:attrName>
                                        </p:attrNameLst>
                                      </p:cBhvr>
                                    </p:anim>
                                    <p:anim by="(#ppt_w*0.50)" calcmode="lin" valueType="num">
                                      <p:cBhvr>
                                        <p:cTn id="70" dur="250" decel="50000" autoRev="1" fill="hold">
                                          <p:stCondLst>
                                            <p:cond delay="0"/>
                                          </p:stCondLst>
                                        </p:cTn>
                                        <p:tgtEl>
                                          <p:spTgt spid="3">
                                            <p:txEl>
                                              <p:pRg st="5" end="5"/>
                                            </p:txEl>
                                          </p:spTgt>
                                        </p:tgtEl>
                                        <p:attrNameLst>
                                          <p:attrName>ppt_x</p:attrName>
                                        </p:attrNameLst>
                                      </p:cBhvr>
                                    </p:anim>
                                    <p:anim from="(-#ppt_h/2)" to="(#ppt_y)" calcmode="lin" valueType="num">
                                      <p:cBhvr>
                                        <p:cTn id="71" dur="500" fill="hold">
                                          <p:stCondLst>
                                            <p:cond delay="0"/>
                                          </p:stCondLst>
                                        </p:cTn>
                                        <p:tgtEl>
                                          <p:spTgt spid="3">
                                            <p:txEl>
                                              <p:pRg st="5" end="5"/>
                                            </p:txEl>
                                          </p:spTgt>
                                        </p:tgtEl>
                                        <p:attrNameLst>
                                          <p:attrName>ppt_y</p:attrName>
                                        </p:attrNameLst>
                                      </p:cBhvr>
                                    </p:anim>
                                    <p:animRot by="21600000">
                                      <p:cBhvr>
                                        <p:cTn id="72" dur="500" fill="hold">
                                          <p:stCondLst>
                                            <p:cond delay="0"/>
                                          </p:stCondLst>
                                        </p:cTn>
                                        <p:tgtEl>
                                          <p:spTgt spid="3">
                                            <p:txEl>
                                              <p:pRg st="5" end="5"/>
                                            </p:txEl>
                                          </p:spTgt>
                                        </p:tgtEl>
                                        <p:attrNameLst>
                                          <p:attrName>r</p:attrName>
                                        </p:attrNameLst>
                                      </p:cBhvr>
                                    </p:animRot>
                                  </p:childTnLst>
                                </p:cTn>
                              </p:par>
                            </p:childTnLst>
                          </p:cTn>
                        </p:par>
                      </p:childTnLst>
                    </p:cTn>
                  </p:par>
                  <p:par>
                    <p:cTn id="73" fill="hold">
                      <p:stCondLst>
                        <p:cond delay="indefinite"/>
                      </p:stCondLst>
                      <p:childTnLst>
                        <p:par>
                          <p:cTn id="74" fill="hold">
                            <p:stCondLst>
                              <p:cond delay="0"/>
                            </p:stCondLst>
                            <p:childTnLst>
                              <p:par>
                                <p:cTn id="75" presetID="56" presetClass="entr" presetSubtype="0" fill="hold" grpId="0" nodeType="clickEffect">
                                  <p:stCondLst>
                                    <p:cond delay="0"/>
                                  </p:stCondLst>
                                  <p:iterate type="lt">
                                    <p:tmPct val="10000"/>
                                  </p:iterate>
                                  <p:childTnLst>
                                    <p:set>
                                      <p:cBhvr>
                                        <p:cTn id="76" dur="1" fill="hold">
                                          <p:stCondLst>
                                            <p:cond delay="0"/>
                                          </p:stCondLst>
                                        </p:cTn>
                                        <p:tgtEl>
                                          <p:spTgt spid="3">
                                            <p:txEl>
                                              <p:pRg st="6" end="6"/>
                                            </p:txEl>
                                          </p:spTgt>
                                        </p:tgtEl>
                                        <p:attrNameLst>
                                          <p:attrName>style.visibility</p:attrName>
                                        </p:attrNameLst>
                                      </p:cBhvr>
                                      <p:to>
                                        <p:strVal val="visible"/>
                                      </p:to>
                                    </p:set>
                                    <p:anim by="(-#ppt_w*2)" calcmode="lin" valueType="num">
                                      <p:cBhvr rctx="PPT">
                                        <p:cTn id="77" dur="250" autoRev="1" fill="hold">
                                          <p:stCondLst>
                                            <p:cond delay="0"/>
                                          </p:stCondLst>
                                        </p:cTn>
                                        <p:tgtEl>
                                          <p:spTgt spid="3">
                                            <p:txEl>
                                              <p:pRg st="6" end="6"/>
                                            </p:txEl>
                                          </p:spTgt>
                                        </p:tgtEl>
                                        <p:attrNameLst>
                                          <p:attrName>ppt_w</p:attrName>
                                        </p:attrNameLst>
                                      </p:cBhvr>
                                    </p:anim>
                                    <p:anim by="(#ppt_w*0.50)" calcmode="lin" valueType="num">
                                      <p:cBhvr>
                                        <p:cTn id="78" dur="250" decel="50000" autoRev="1" fill="hold">
                                          <p:stCondLst>
                                            <p:cond delay="0"/>
                                          </p:stCondLst>
                                        </p:cTn>
                                        <p:tgtEl>
                                          <p:spTgt spid="3">
                                            <p:txEl>
                                              <p:pRg st="6" end="6"/>
                                            </p:txEl>
                                          </p:spTgt>
                                        </p:tgtEl>
                                        <p:attrNameLst>
                                          <p:attrName>ppt_x</p:attrName>
                                        </p:attrNameLst>
                                      </p:cBhvr>
                                    </p:anim>
                                    <p:anim from="(-#ppt_h/2)" to="(#ppt_y)" calcmode="lin" valueType="num">
                                      <p:cBhvr>
                                        <p:cTn id="79" dur="500" fill="hold">
                                          <p:stCondLst>
                                            <p:cond delay="0"/>
                                          </p:stCondLst>
                                        </p:cTn>
                                        <p:tgtEl>
                                          <p:spTgt spid="3">
                                            <p:txEl>
                                              <p:pRg st="6" end="6"/>
                                            </p:txEl>
                                          </p:spTgt>
                                        </p:tgtEl>
                                        <p:attrNameLst>
                                          <p:attrName>ppt_y</p:attrName>
                                        </p:attrNameLst>
                                      </p:cBhvr>
                                    </p:anim>
                                    <p:animRot by="21600000">
                                      <p:cBhvr>
                                        <p:cTn id="80" dur="500" fill="hold">
                                          <p:stCondLst>
                                            <p:cond delay="0"/>
                                          </p:stCondLst>
                                        </p:cTn>
                                        <p:tgtEl>
                                          <p:spTgt spid="3">
                                            <p:txEl>
                                              <p:pRg st="6" end="6"/>
                                            </p:txEl>
                                          </p:spTgt>
                                        </p:tgtEl>
                                        <p:attrNameLst>
                                          <p:attrName>r</p:attrName>
                                        </p:attrNameLst>
                                      </p:cBhvr>
                                    </p:animRot>
                                  </p:childTnLst>
                                </p:cTn>
                              </p:par>
                            </p:childTnLst>
                          </p:cTn>
                        </p:par>
                      </p:childTnLst>
                    </p:cTn>
                  </p:par>
                  <p:par>
                    <p:cTn id="81" fill="hold">
                      <p:stCondLst>
                        <p:cond delay="indefinite"/>
                      </p:stCondLst>
                      <p:childTnLst>
                        <p:par>
                          <p:cTn id="82" fill="hold">
                            <p:stCondLst>
                              <p:cond delay="0"/>
                            </p:stCondLst>
                            <p:childTnLst>
                              <p:par>
                                <p:cTn id="83" presetID="56" presetClass="entr" presetSubtype="0" fill="hold" grpId="0" nodeType="clickEffect">
                                  <p:stCondLst>
                                    <p:cond delay="0"/>
                                  </p:stCondLst>
                                  <p:iterate type="lt">
                                    <p:tmPct val="10000"/>
                                  </p:iterate>
                                  <p:childTnLst>
                                    <p:set>
                                      <p:cBhvr>
                                        <p:cTn id="84" dur="1" fill="hold">
                                          <p:stCondLst>
                                            <p:cond delay="0"/>
                                          </p:stCondLst>
                                        </p:cTn>
                                        <p:tgtEl>
                                          <p:spTgt spid="3">
                                            <p:txEl>
                                              <p:pRg st="7" end="7"/>
                                            </p:txEl>
                                          </p:spTgt>
                                        </p:tgtEl>
                                        <p:attrNameLst>
                                          <p:attrName>style.visibility</p:attrName>
                                        </p:attrNameLst>
                                      </p:cBhvr>
                                      <p:to>
                                        <p:strVal val="visible"/>
                                      </p:to>
                                    </p:set>
                                    <p:anim by="(-#ppt_w*2)" calcmode="lin" valueType="num">
                                      <p:cBhvr rctx="PPT">
                                        <p:cTn id="85" dur="250" autoRev="1" fill="hold">
                                          <p:stCondLst>
                                            <p:cond delay="0"/>
                                          </p:stCondLst>
                                        </p:cTn>
                                        <p:tgtEl>
                                          <p:spTgt spid="3">
                                            <p:txEl>
                                              <p:pRg st="7" end="7"/>
                                            </p:txEl>
                                          </p:spTgt>
                                        </p:tgtEl>
                                        <p:attrNameLst>
                                          <p:attrName>ppt_w</p:attrName>
                                        </p:attrNameLst>
                                      </p:cBhvr>
                                    </p:anim>
                                    <p:anim by="(#ppt_w*0.50)" calcmode="lin" valueType="num">
                                      <p:cBhvr>
                                        <p:cTn id="86" dur="250" decel="50000" autoRev="1" fill="hold">
                                          <p:stCondLst>
                                            <p:cond delay="0"/>
                                          </p:stCondLst>
                                        </p:cTn>
                                        <p:tgtEl>
                                          <p:spTgt spid="3">
                                            <p:txEl>
                                              <p:pRg st="7" end="7"/>
                                            </p:txEl>
                                          </p:spTgt>
                                        </p:tgtEl>
                                        <p:attrNameLst>
                                          <p:attrName>ppt_x</p:attrName>
                                        </p:attrNameLst>
                                      </p:cBhvr>
                                    </p:anim>
                                    <p:anim from="(-#ppt_h/2)" to="(#ppt_y)" calcmode="lin" valueType="num">
                                      <p:cBhvr>
                                        <p:cTn id="87" dur="500" fill="hold">
                                          <p:stCondLst>
                                            <p:cond delay="0"/>
                                          </p:stCondLst>
                                        </p:cTn>
                                        <p:tgtEl>
                                          <p:spTgt spid="3">
                                            <p:txEl>
                                              <p:pRg st="7" end="7"/>
                                            </p:txEl>
                                          </p:spTgt>
                                        </p:tgtEl>
                                        <p:attrNameLst>
                                          <p:attrName>ppt_y</p:attrName>
                                        </p:attrNameLst>
                                      </p:cBhvr>
                                    </p:anim>
                                    <p:animRot by="21600000">
                                      <p:cBhvr>
                                        <p:cTn id="88" dur="500" fill="hold">
                                          <p:stCondLst>
                                            <p:cond delay="0"/>
                                          </p:stCondLst>
                                        </p:cTn>
                                        <p:tgtEl>
                                          <p:spTgt spid="3">
                                            <p:txEl>
                                              <p:pRg st="7" end="7"/>
                                            </p:txEl>
                                          </p:spTgt>
                                        </p:tgtEl>
                                        <p:attrNameLst>
                                          <p:attrName>r</p:attrName>
                                        </p:attrNameLst>
                                      </p:cBhvr>
                                    </p:animRot>
                                  </p:childTnLst>
                                </p:cTn>
                              </p:par>
                            </p:childTnLst>
                          </p:cTn>
                        </p:par>
                      </p:childTnLst>
                    </p:cTn>
                  </p:par>
                  <p:par>
                    <p:cTn id="89" fill="hold">
                      <p:stCondLst>
                        <p:cond delay="indefinite"/>
                      </p:stCondLst>
                      <p:childTnLst>
                        <p:par>
                          <p:cTn id="90" fill="hold">
                            <p:stCondLst>
                              <p:cond delay="0"/>
                            </p:stCondLst>
                            <p:childTnLst>
                              <p:par>
                                <p:cTn id="91" presetID="56" presetClass="entr" presetSubtype="0" fill="hold" grpId="0" nodeType="clickEffect">
                                  <p:stCondLst>
                                    <p:cond delay="0"/>
                                  </p:stCondLst>
                                  <p:iterate type="lt">
                                    <p:tmPct val="10000"/>
                                  </p:iterate>
                                  <p:childTnLst>
                                    <p:set>
                                      <p:cBhvr>
                                        <p:cTn id="92" dur="1" fill="hold">
                                          <p:stCondLst>
                                            <p:cond delay="0"/>
                                          </p:stCondLst>
                                        </p:cTn>
                                        <p:tgtEl>
                                          <p:spTgt spid="3">
                                            <p:txEl>
                                              <p:pRg st="8" end="8"/>
                                            </p:txEl>
                                          </p:spTgt>
                                        </p:tgtEl>
                                        <p:attrNameLst>
                                          <p:attrName>style.visibility</p:attrName>
                                        </p:attrNameLst>
                                      </p:cBhvr>
                                      <p:to>
                                        <p:strVal val="visible"/>
                                      </p:to>
                                    </p:set>
                                    <p:anim by="(-#ppt_w*2)" calcmode="lin" valueType="num">
                                      <p:cBhvr rctx="PPT">
                                        <p:cTn id="93" dur="250" autoRev="1" fill="hold">
                                          <p:stCondLst>
                                            <p:cond delay="0"/>
                                          </p:stCondLst>
                                        </p:cTn>
                                        <p:tgtEl>
                                          <p:spTgt spid="3">
                                            <p:txEl>
                                              <p:pRg st="8" end="8"/>
                                            </p:txEl>
                                          </p:spTgt>
                                        </p:tgtEl>
                                        <p:attrNameLst>
                                          <p:attrName>ppt_w</p:attrName>
                                        </p:attrNameLst>
                                      </p:cBhvr>
                                    </p:anim>
                                    <p:anim by="(#ppt_w*0.50)" calcmode="lin" valueType="num">
                                      <p:cBhvr>
                                        <p:cTn id="94" dur="250" decel="50000" autoRev="1" fill="hold">
                                          <p:stCondLst>
                                            <p:cond delay="0"/>
                                          </p:stCondLst>
                                        </p:cTn>
                                        <p:tgtEl>
                                          <p:spTgt spid="3">
                                            <p:txEl>
                                              <p:pRg st="8" end="8"/>
                                            </p:txEl>
                                          </p:spTgt>
                                        </p:tgtEl>
                                        <p:attrNameLst>
                                          <p:attrName>ppt_x</p:attrName>
                                        </p:attrNameLst>
                                      </p:cBhvr>
                                    </p:anim>
                                    <p:anim from="(-#ppt_h/2)" to="(#ppt_y)" calcmode="lin" valueType="num">
                                      <p:cBhvr>
                                        <p:cTn id="95" dur="500" fill="hold">
                                          <p:stCondLst>
                                            <p:cond delay="0"/>
                                          </p:stCondLst>
                                        </p:cTn>
                                        <p:tgtEl>
                                          <p:spTgt spid="3">
                                            <p:txEl>
                                              <p:pRg st="8" end="8"/>
                                            </p:txEl>
                                          </p:spTgt>
                                        </p:tgtEl>
                                        <p:attrNameLst>
                                          <p:attrName>ppt_y</p:attrName>
                                        </p:attrNameLst>
                                      </p:cBhvr>
                                    </p:anim>
                                    <p:animRot by="21600000">
                                      <p:cBhvr>
                                        <p:cTn id="96" dur="500" fill="hold">
                                          <p:stCondLst>
                                            <p:cond delay="0"/>
                                          </p:stCondLst>
                                        </p:cTn>
                                        <p:tgtEl>
                                          <p:spTgt spid="3">
                                            <p:txEl>
                                              <p:pRg st="8" end="8"/>
                                            </p:txEl>
                                          </p:spTgt>
                                        </p:tgtEl>
                                        <p:attrNameLst>
                                          <p:attrName>r</p:attrName>
                                        </p:attrNameLst>
                                      </p:cBhvr>
                                    </p:animRot>
                                  </p:childTnLst>
                                </p:cTn>
                              </p:par>
                            </p:childTnLst>
                          </p:cTn>
                        </p:par>
                      </p:childTnLst>
                    </p:cTn>
                  </p:par>
                  <p:par>
                    <p:cTn id="97" fill="hold">
                      <p:stCondLst>
                        <p:cond delay="indefinite"/>
                      </p:stCondLst>
                      <p:childTnLst>
                        <p:par>
                          <p:cTn id="98" fill="hold">
                            <p:stCondLst>
                              <p:cond delay="0"/>
                            </p:stCondLst>
                            <p:childTnLst>
                              <p:par>
                                <p:cTn id="99" presetID="56" presetClass="entr" presetSubtype="0" fill="hold" grpId="0" nodeType="clickEffect">
                                  <p:stCondLst>
                                    <p:cond delay="0"/>
                                  </p:stCondLst>
                                  <p:iterate type="lt">
                                    <p:tmPct val="10000"/>
                                  </p:iterate>
                                  <p:childTnLst>
                                    <p:set>
                                      <p:cBhvr>
                                        <p:cTn id="100" dur="1" fill="hold">
                                          <p:stCondLst>
                                            <p:cond delay="0"/>
                                          </p:stCondLst>
                                        </p:cTn>
                                        <p:tgtEl>
                                          <p:spTgt spid="3">
                                            <p:txEl>
                                              <p:pRg st="9" end="9"/>
                                            </p:txEl>
                                          </p:spTgt>
                                        </p:tgtEl>
                                        <p:attrNameLst>
                                          <p:attrName>style.visibility</p:attrName>
                                        </p:attrNameLst>
                                      </p:cBhvr>
                                      <p:to>
                                        <p:strVal val="visible"/>
                                      </p:to>
                                    </p:set>
                                    <p:anim by="(-#ppt_w*2)" calcmode="lin" valueType="num">
                                      <p:cBhvr rctx="PPT">
                                        <p:cTn id="101" dur="250" autoRev="1" fill="hold">
                                          <p:stCondLst>
                                            <p:cond delay="0"/>
                                          </p:stCondLst>
                                        </p:cTn>
                                        <p:tgtEl>
                                          <p:spTgt spid="3">
                                            <p:txEl>
                                              <p:pRg st="9" end="9"/>
                                            </p:txEl>
                                          </p:spTgt>
                                        </p:tgtEl>
                                        <p:attrNameLst>
                                          <p:attrName>ppt_w</p:attrName>
                                        </p:attrNameLst>
                                      </p:cBhvr>
                                    </p:anim>
                                    <p:anim by="(#ppt_w*0.50)" calcmode="lin" valueType="num">
                                      <p:cBhvr>
                                        <p:cTn id="102" dur="250" decel="50000" autoRev="1" fill="hold">
                                          <p:stCondLst>
                                            <p:cond delay="0"/>
                                          </p:stCondLst>
                                        </p:cTn>
                                        <p:tgtEl>
                                          <p:spTgt spid="3">
                                            <p:txEl>
                                              <p:pRg st="9" end="9"/>
                                            </p:txEl>
                                          </p:spTgt>
                                        </p:tgtEl>
                                        <p:attrNameLst>
                                          <p:attrName>ppt_x</p:attrName>
                                        </p:attrNameLst>
                                      </p:cBhvr>
                                    </p:anim>
                                    <p:anim from="(-#ppt_h/2)" to="(#ppt_y)" calcmode="lin" valueType="num">
                                      <p:cBhvr>
                                        <p:cTn id="103" dur="500" fill="hold">
                                          <p:stCondLst>
                                            <p:cond delay="0"/>
                                          </p:stCondLst>
                                        </p:cTn>
                                        <p:tgtEl>
                                          <p:spTgt spid="3">
                                            <p:txEl>
                                              <p:pRg st="9" end="9"/>
                                            </p:txEl>
                                          </p:spTgt>
                                        </p:tgtEl>
                                        <p:attrNameLst>
                                          <p:attrName>ppt_y</p:attrName>
                                        </p:attrNameLst>
                                      </p:cBhvr>
                                    </p:anim>
                                    <p:animRot by="21600000">
                                      <p:cBhvr>
                                        <p:cTn id="104" dur="500" fill="hold">
                                          <p:stCondLst>
                                            <p:cond delay="0"/>
                                          </p:stCondLst>
                                        </p:cTn>
                                        <p:tgtEl>
                                          <p:spTgt spid="3">
                                            <p:txEl>
                                              <p:pRg st="9" end="9"/>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pattFill prst="pct5">
          <a:fgClr>
            <a:schemeClr val="bg2"/>
          </a:fgClr>
          <a:bgClr>
            <a:schemeClr val="bg1"/>
          </a:bgClr>
        </a:patt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3691C77-E17E-2D48-8BEB-E592AE20B0F8}"/>
              </a:ext>
            </a:extLst>
          </p:cNvPr>
          <p:cNvPicPr>
            <a:picLocks noChangeAspect="1"/>
          </p:cNvPicPr>
          <p:nvPr/>
        </p:nvPicPr>
        <p:blipFill>
          <a:blip r:embed="rId3"/>
          <a:stretch>
            <a:fillRect/>
          </a:stretch>
        </p:blipFill>
        <p:spPr>
          <a:xfrm>
            <a:off x="935234" y="1391478"/>
            <a:ext cx="3100053" cy="5281841"/>
          </a:xfrm>
          <a:prstGeom prst="rect">
            <a:avLst/>
          </a:prstGeom>
        </p:spPr>
      </p:pic>
      <p:sp>
        <p:nvSpPr>
          <p:cNvPr id="2" name="Title 1"/>
          <p:cNvSpPr>
            <a:spLocks noGrp="1"/>
          </p:cNvSpPr>
          <p:nvPr>
            <p:ph type="title"/>
          </p:nvPr>
        </p:nvSpPr>
        <p:spPr/>
        <p:txBody>
          <a:bodyPr/>
          <a:lstStyle/>
          <a:p>
            <a:r>
              <a:rPr lang="en-US" dirty="0"/>
              <a:t>Private Digital Networks</a:t>
            </a:r>
          </a:p>
        </p:txBody>
      </p:sp>
      <p:sp>
        <p:nvSpPr>
          <p:cNvPr id="3" name="Content Placeholder 2"/>
          <p:cNvSpPr>
            <a:spLocks noGrp="1"/>
          </p:cNvSpPr>
          <p:nvPr>
            <p:ph idx="1"/>
          </p:nvPr>
        </p:nvSpPr>
        <p:spPr>
          <a:xfrm>
            <a:off x="3590365" y="1742406"/>
            <a:ext cx="8296834" cy="2372394"/>
          </a:xfrm>
        </p:spPr>
        <p:txBody>
          <a:bodyPr>
            <a:normAutofit fontScale="85000" lnSpcReduction="20000"/>
          </a:bodyPr>
          <a:lstStyle/>
          <a:p>
            <a:pPr algn="just"/>
            <a:r>
              <a:rPr lang="en-US" dirty="0">
                <a:solidFill>
                  <a:schemeClr val="tx1"/>
                </a:solidFill>
              </a:rPr>
              <a:t>Companies maintain their own high-speed connections between locations</a:t>
            </a:r>
          </a:p>
          <a:p>
            <a:pPr algn="just"/>
            <a:r>
              <a:rPr lang="en-US" dirty="0">
                <a:solidFill>
                  <a:schemeClr val="tx1"/>
                </a:solidFill>
                <a:latin typeface="Times New Roman" panose="02020603050405020304" pitchFamily="18" charset="0"/>
              </a:rPr>
              <a:t>Using the Internet is the most cost-effective method, but not the most reliable method, because the connection can be affected by Internet traffic problems and connections that other companies control and maintain</a:t>
            </a:r>
          </a:p>
          <a:p>
            <a:pPr marL="0" indent="0" algn="just">
              <a:buNone/>
            </a:pPr>
            <a:r>
              <a:rPr lang="en-US" dirty="0">
                <a:solidFill>
                  <a:schemeClr val="tx1"/>
                </a:solidFill>
              </a:rPr>
              <a:t>	- Leased lines from the phone company</a:t>
            </a:r>
          </a:p>
          <a:p>
            <a:pPr marL="0" indent="0" algn="just">
              <a:buNone/>
            </a:pPr>
            <a:r>
              <a:rPr lang="en-US" dirty="0">
                <a:solidFill>
                  <a:schemeClr val="tx1"/>
                </a:solidFill>
              </a:rPr>
              <a:t>	- virtual private network (VPN) through the Internet</a:t>
            </a:r>
          </a:p>
          <a:p>
            <a:pPr algn="just"/>
            <a:r>
              <a:rPr lang="en-US" dirty="0">
                <a:solidFill>
                  <a:schemeClr val="tx1"/>
                </a:solidFill>
                <a:latin typeface="Times New Roman" panose="02020603050405020304" pitchFamily="18" charset="0"/>
              </a:rPr>
              <a:t>VPN technology creates a secure, tamper-resistant data tunnel between two points on the Internet.</a:t>
            </a:r>
            <a:endParaRPr lang="en-US" dirty="0">
              <a:solidFill>
                <a:schemeClr val="tx1"/>
              </a:solidFill>
            </a:endParaRPr>
          </a:p>
          <a:p>
            <a:pPr lvl="1" algn="just"/>
            <a:endParaRPr lang="en-US" dirty="0">
              <a:solidFill>
                <a:schemeClr val="tx1"/>
              </a:solidFill>
            </a:endParaRPr>
          </a:p>
          <a:p>
            <a:pPr algn="just"/>
            <a:endParaRPr lang="en-US" dirty="0">
              <a:solidFill>
                <a:schemeClr val="tx1"/>
              </a:solidFill>
            </a:endParaRPr>
          </a:p>
        </p:txBody>
      </p:sp>
      <p:pic>
        <p:nvPicPr>
          <p:cNvPr id="4" name="Picture 3"/>
          <p:cNvPicPr>
            <a:picLocks noChangeAspect="1"/>
          </p:cNvPicPr>
          <p:nvPr/>
        </p:nvPicPr>
        <p:blipFill>
          <a:blip r:embed="rId4"/>
          <a:stretch>
            <a:fillRect/>
          </a:stretch>
        </p:blipFill>
        <p:spPr>
          <a:xfrm>
            <a:off x="5640498" y="3966883"/>
            <a:ext cx="5359959" cy="2875168"/>
          </a:xfrm>
          <a:prstGeom prst="rect">
            <a:avLst/>
          </a:prstGeom>
        </p:spPr>
      </p:pic>
      <p:sp>
        <p:nvSpPr>
          <p:cNvPr id="9" name="Slide Number Placeholder 8"/>
          <p:cNvSpPr>
            <a:spLocks noGrp="1"/>
          </p:cNvSpPr>
          <p:nvPr>
            <p:ph type="sldNum" sz="quarter" idx="12"/>
          </p:nvPr>
        </p:nvSpPr>
        <p:spPr/>
        <p:txBody>
          <a:bodyPr/>
          <a:lstStyle/>
          <a:p>
            <a:fld id="{71766878-3199-4EAB-94E7-2D6D11070E14}" type="slidenum">
              <a:rPr lang="en-US" smtClean="0"/>
              <a:t>7</a:t>
            </a:fld>
            <a:endParaRPr lang="en-US" dirty="0"/>
          </a:p>
        </p:txBody>
      </p:sp>
    </p:spTree>
    <p:extLst>
      <p:ext uri="{BB962C8B-B14F-4D97-AF65-F5344CB8AC3E}">
        <p14:creationId xmlns:p14="http://schemas.microsoft.com/office/powerpoint/2010/main" val="2345813595"/>
      </p:ext>
    </p:extLst>
  </p:cSld>
  <p:clrMapOvr>
    <a:masterClrMapping/>
  </p:clrMapOvr>
  <p:transition spd="slow" advTm="37046">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ppt_y</p:attrName>
                                        </p:attrNameLst>
                                      </p:cBhvr>
                                      <p:tavLst>
                                        <p:tav tm="0">
                                          <p:val>
                                            <p:strVal val="#ppt_y+#ppt_h*1.125000"/>
                                          </p:val>
                                        </p:tav>
                                        <p:tav tm="100000">
                                          <p:val>
                                            <p:strVal val="#ppt_y"/>
                                          </p:val>
                                        </p:tav>
                                      </p:tavLst>
                                    </p:anim>
                                    <p:animEffect transition="in" filter="wipe(up)">
                                      <p:cBhvr>
                                        <p:cTn id="8" dur="500"/>
                                        <p:tgtEl>
                                          <p:spTgt spid="2"/>
                                        </p:tgtEl>
                                      </p:cBhvr>
                                    </p:animEffect>
                                  </p:childTnLst>
                                </p:cTn>
                              </p:par>
                            </p:childTnLst>
                          </p:cTn>
                        </p:par>
                      </p:childTnLst>
                    </p:cTn>
                  </p:par>
                  <p:par>
                    <p:cTn id="9" fill="hold">
                      <p:stCondLst>
                        <p:cond delay="indefinite"/>
                      </p:stCondLst>
                      <p:childTnLst>
                        <p:par>
                          <p:cTn id="10" fill="hold">
                            <p:stCondLst>
                              <p:cond delay="0"/>
                            </p:stCondLst>
                            <p:childTnLst>
                              <p:par>
                                <p:cTn id="11" presetID="9"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dissolve">
                                      <p:cBhvr>
                                        <p:cTn id="13" dur="10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56" presetClass="entr" presetSubtype="0" fill="hold" grpId="0" nodeType="clickEffect">
                                  <p:stCondLst>
                                    <p:cond delay="0"/>
                                  </p:stCondLst>
                                  <p:iterate type="lt">
                                    <p:tmPct val="10000"/>
                                  </p:iterate>
                                  <p:childTnLst>
                                    <p:set>
                                      <p:cBhvr>
                                        <p:cTn id="17" dur="1" fill="hold">
                                          <p:stCondLst>
                                            <p:cond delay="0"/>
                                          </p:stCondLst>
                                        </p:cTn>
                                        <p:tgtEl>
                                          <p:spTgt spid="3">
                                            <p:txEl>
                                              <p:pRg st="0" end="0"/>
                                            </p:txEl>
                                          </p:spTgt>
                                        </p:tgtEl>
                                        <p:attrNameLst>
                                          <p:attrName>style.visibility</p:attrName>
                                        </p:attrNameLst>
                                      </p:cBhvr>
                                      <p:to>
                                        <p:strVal val="visible"/>
                                      </p:to>
                                    </p:set>
                                    <p:anim by="(-#ppt_w*2)" calcmode="lin" valueType="num">
                                      <p:cBhvr rctx="PPT">
                                        <p:cTn id="18" dur="250" autoRev="1" fill="hold">
                                          <p:stCondLst>
                                            <p:cond delay="0"/>
                                          </p:stCondLst>
                                        </p:cTn>
                                        <p:tgtEl>
                                          <p:spTgt spid="3">
                                            <p:txEl>
                                              <p:pRg st="0" end="0"/>
                                            </p:txEl>
                                          </p:spTgt>
                                        </p:tgtEl>
                                        <p:attrNameLst>
                                          <p:attrName>ppt_w</p:attrName>
                                        </p:attrNameLst>
                                      </p:cBhvr>
                                    </p:anim>
                                    <p:anim by="(#ppt_w*0.50)" calcmode="lin" valueType="num">
                                      <p:cBhvr>
                                        <p:cTn id="19" dur="250" decel="50000" autoRev="1" fill="hold">
                                          <p:stCondLst>
                                            <p:cond delay="0"/>
                                          </p:stCondLst>
                                        </p:cTn>
                                        <p:tgtEl>
                                          <p:spTgt spid="3">
                                            <p:txEl>
                                              <p:pRg st="0" end="0"/>
                                            </p:txEl>
                                          </p:spTgt>
                                        </p:tgtEl>
                                        <p:attrNameLst>
                                          <p:attrName>ppt_x</p:attrName>
                                        </p:attrNameLst>
                                      </p:cBhvr>
                                    </p:anim>
                                    <p:anim from="(-#ppt_h/2)" to="(#ppt_y)" calcmode="lin" valueType="num">
                                      <p:cBhvr>
                                        <p:cTn id="20" dur="500" fill="hold">
                                          <p:stCondLst>
                                            <p:cond delay="0"/>
                                          </p:stCondLst>
                                        </p:cTn>
                                        <p:tgtEl>
                                          <p:spTgt spid="3">
                                            <p:txEl>
                                              <p:pRg st="0" end="0"/>
                                            </p:txEl>
                                          </p:spTgt>
                                        </p:tgtEl>
                                        <p:attrNameLst>
                                          <p:attrName>ppt_y</p:attrName>
                                        </p:attrNameLst>
                                      </p:cBhvr>
                                    </p:anim>
                                    <p:animRot by="21600000">
                                      <p:cBhvr>
                                        <p:cTn id="21" dur="500" fill="hold">
                                          <p:stCondLst>
                                            <p:cond delay="0"/>
                                          </p:stCondLst>
                                        </p:cTn>
                                        <p:tgtEl>
                                          <p:spTgt spid="3">
                                            <p:txEl>
                                              <p:pRg st="0" end="0"/>
                                            </p:txEl>
                                          </p:spTgt>
                                        </p:tgtEl>
                                        <p:attrNameLst>
                                          <p:attrName>r</p:attrName>
                                        </p:attrNameLst>
                                      </p:cBhvr>
                                    </p:animRot>
                                  </p:childTnLst>
                                </p:cTn>
                              </p:par>
                            </p:childTnLst>
                          </p:cTn>
                        </p:par>
                      </p:childTnLst>
                    </p:cTn>
                  </p:par>
                  <p:par>
                    <p:cTn id="22" fill="hold">
                      <p:stCondLst>
                        <p:cond delay="indefinite"/>
                      </p:stCondLst>
                      <p:childTnLst>
                        <p:par>
                          <p:cTn id="23" fill="hold">
                            <p:stCondLst>
                              <p:cond delay="0"/>
                            </p:stCondLst>
                            <p:childTnLst>
                              <p:par>
                                <p:cTn id="24" presetID="56" presetClass="entr" presetSubtype="0" fill="hold" grpId="0" nodeType="clickEffect">
                                  <p:stCondLst>
                                    <p:cond delay="0"/>
                                  </p:stCondLst>
                                  <p:iterate type="lt">
                                    <p:tmPct val="10000"/>
                                  </p:iterate>
                                  <p:childTnLst>
                                    <p:set>
                                      <p:cBhvr>
                                        <p:cTn id="25" dur="1" fill="hold">
                                          <p:stCondLst>
                                            <p:cond delay="0"/>
                                          </p:stCondLst>
                                        </p:cTn>
                                        <p:tgtEl>
                                          <p:spTgt spid="3">
                                            <p:txEl>
                                              <p:pRg st="1" end="1"/>
                                            </p:txEl>
                                          </p:spTgt>
                                        </p:tgtEl>
                                        <p:attrNameLst>
                                          <p:attrName>style.visibility</p:attrName>
                                        </p:attrNameLst>
                                      </p:cBhvr>
                                      <p:to>
                                        <p:strVal val="visible"/>
                                      </p:to>
                                    </p:set>
                                    <p:anim by="(-#ppt_w*2)" calcmode="lin" valueType="num">
                                      <p:cBhvr rctx="PPT">
                                        <p:cTn id="26" dur="250" autoRev="1" fill="hold">
                                          <p:stCondLst>
                                            <p:cond delay="0"/>
                                          </p:stCondLst>
                                        </p:cTn>
                                        <p:tgtEl>
                                          <p:spTgt spid="3">
                                            <p:txEl>
                                              <p:pRg st="1" end="1"/>
                                            </p:txEl>
                                          </p:spTgt>
                                        </p:tgtEl>
                                        <p:attrNameLst>
                                          <p:attrName>ppt_w</p:attrName>
                                        </p:attrNameLst>
                                      </p:cBhvr>
                                    </p:anim>
                                    <p:anim by="(#ppt_w*0.50)" calcmode="lin" valueType="num">
                                      <p:cBhvr>
                                        <p:cTn id="27" dur="250" decel="50000" autoRev="1" fill="hold">
                                          <p:stCondLst>
                                            <p:cond delay="0"/>
                                          </p:stCondLst>
                                        </p:cTn>
                                        <p:tgtEl>
                                          <p:spTgt spid="3">
                                            <p:txEl>
                                              <p:pRg st="1" end="1"/>
                                            </p:txEl>
                                          </p:spTgt>
                                        </p:tgtEl>
                                        <p:attrNameLst>
                                          <p:attrName>ppt_x</p:attrName>
                                        </p:attrNameLst>
                                      </p:cBhvr>
                                    </p:anim>
                                    <p:anim from="(-#ppt_h/2)" to="(#ppt_y)" calcmode="lin" valueType="num">
                                      <p:cBhvr>
                                        <p:cTn id="28" dur="500" fill="hold">
                                          <p:stCondLst>
                                            <p:cond delay="0"/>
                                          </p:stCondLst>
                                        </p:cTn>
                                        <p:tgtEl>
                                          <p:spTgt spid="3">
                                            <p:txEl>
                                              <p:pRg st="1" end="1"/>
                                            </p:txEl>
                                          </p:spTgt>
                                        </p:tgtEl>
                                        <p:attrNameLst>
                                          <p:attrName>ppt_y</p:attrName>
                                        </p:attrNameLst>
                                      </p:cBhvr>
                                    </p:anim>
                                    <p:animRot by="21600000">
                                      <p:cBhvr>
                                        <p:cTn id="29" dur="500" fill="hold">
                                          <p:stCondLst>
                                            <p:cond delay="0"/>
                                          </p:stCondLst>
                                        </p:cTn>
                                        <p:tgtEl>
                                          <p:spTgt spid="3">
                                            <p:txEl>
                                              <p:pRg st="1" end="1"/>
                                            </p:txEl>
                                          </p:spTgt>
                                        </p:tgtEl>
                                        <p:attrNameLst>
                                          <p:attrName>r</p:attrName>
                                        </p:attrNameLst>
                                      </p:cBhvr>
                                    </p:animRot>
                                  </p:childTnLst>
                                </p:cTn>
                              </p:par>
                            </p:childTnLst>
                          </p:cTn>
                        </p:par>
                      </p:childTnLst>
                    </p:cTn>
                  </p:par>
                  <p:par>
                    <p:cTn id="30" fill="hold">
                      <p:stCondLst>
                        <p:cond delay="indefinite"/>
                      </p:stCondLst>
                      <p:childTnLst>
                        <p:par>
                          <p:cTn id="31" fill="hold">
                            <p:stCondLst>
                              <p:cond delay="0"/>
                            </p:stCondLst>
                            <p:childTnLst>
                              <p:par>
                                <p:cTn id="32" presetID="56" presetClass="entr" presetSubtype="0" fill="hold" grpId="0" nodeType="clickEffect">
                                  <p:stCondLst>
                                    <p:cond delay="0"/>
                                  </p:stCondLst>
                                  <p:iterate type="lt">
                                    <p:tmPct val="10000"/>
                                  </p:iterate>
                                  <p:childTnLst>
                                    <p:set>
                                      <p:cBhvr>
                                        <p:cTn id="33" dur="1" fill="hold">
                                          <p:stCondLst>
                                            <p:cond delay="0"/>
                                          </p:stCondLst>
                                        </p:cTn>
                                        <p:tgtEl>
                                          <p:spTgt spid="3">
                                            <p:txEl>
                                              <p:pRg st="2" end="2"/>
                                            </p:txEl>
                                          </p:spTgt>
                                        </p:tgtEl>
                                        <p:attrNameLst>
                                          <p:attrName>style.visibility</p:attrName>
                                        </p:attrNameLst>
                                      </p:cBhvr>
                                      <p:to>
                                        <p:strVal val="visible"/>
                                      </p:to>
                                    </p:set>
                                    <p:anim by="(-#ppt_w*2)" calcmode="lin" valueType="num">
                                      <p:cBhvr rctx="PPT">
                                        <p:cTn id="34" dur="250" autoRev="1" fill="hold">
                                          <p:stCondLst>
                                            <p:cond delay="0"/>
                                          </p:stCondLst>
                                        </p:cTn>
                                        <p:tgtEl>
                                          <p:spTgt spid="3">
                                            <p:txEl>
                                              <p:pRg st="2" end="2"/>
                                            </p:txEl>
                                          </p:spTgt>
                                        </p:tgtEl>
                                        <p:attrNameLst>
                                          <p:attrName>ppt_w</p:attrName>
                                        </p:attrNameLst>
                                      </p:cBhvr>
                                    </p:anim>
                                    <p:anim by="(#ppt_w*0.50)" calcmode="lin" valueType="num">
                                      <p:cBhvr>
                                        <p:cTn id="35" dur="250" decel="50000" autoRev="1" fill="hold">
                                          <p:stCondLst>
                                            <p:cond delay="0"/>
                                          </p:stCondLst>
                                        </p:cTn>
                                        <p:tgtEl>
                                          <p:spTgt spid="3">
                                            <p:txEl>
                                              <p:pRg st="2" end="2"/>
                                            </p:txEl>
                                          </p:spTgt>
                                        </p:tgtEl>
                                        <p:attrNameLst>
                                          <p:attrName>ppt_x</p:attrName>
                                        </p:attrNameLst>
                                      </p:cBhvr>
                                    </p:anim>
                                    <p:anim from="(-#ppt_h/2)" to="(#ppt_y)" calcmode="lin" valueType="num">
                                      <p:cBhvr>
                                        <p:cTn id="36" dur="500" fill="hold">
                                          <p:stCondLst>
                                            <p:cond delay="0"/>
                                          </p:stCondLst>
                                        </p:cTn>
                                        <p:tgtEl>
                                          <p:spTgt spid="3">
                                            <p:txEl>
                                              <p:pRg st="2" end="2"/>
                                            </p:txEl>
                                          </p:spTgt>
                                        </p:tgtEl>
                                        <p:attrNameLst>
                                          <p:attrName>ppt_y</p:attrName>
                                        </p:attrNameLst>
                                      </p:cBhvr>
                                    </p:anim>
                                    <p:animRot by="21600000">
                                      <p:cBhvr>
                                        <p:cTn id="37" dur="500" fill="hold">
                                          <p:stCondLst>
                                            <p:cond delay="0"/>
                                          </p:stCondLst>
                                        </p:cTn>
                                        <p:tgtEl>
                                          <p:spTgt spid="3">
                                            <p:txEl>
                                              <p:pRg st="2" end="2"/>
                                            </p:txEl>
                                          </p:spTgt>
                                        </p:tgtEl>
                                        <p:attrNameLst>
                                          <p:attrName>r</p:attrName>
                                        </p:attrNameLst>
                                      </p:cBhvr>
                                    </p:animRot>
                                  </p:childTnLst>
                                </p:cTn>
                              </p:par>
                            </p:childTnLst>
                          </p:cTn>
                        </p:par>
                      </p:childTnLst>
                    </p:cTn>
                  </p:par>
                  <p:par>
                    <p:cTn id="38" fill="hold">
                      <p:stCondLst>
                        <p:cond delay="indefinite"/>
                      </p:stCondLst>
                      <p:childTnLst>
                        <p:par>
                          <p:cTn id="39" fill="hold">
                            <p:stCondLst>
                              <p:cond delay="0"/>
                            </p:stCondLst>
                            <p:childTnLst>
                              <p:par>
                                <p:cTn id="40" presetID="56" presetClass="entr" presetSubtype="0" fill="hold" grpId="0" nodeType="clickEffect">
                                  <p:stCondLst>
                                    <p:cond delay="0"/>
                                  </p:stCondLst>
                                  <p:iterate type="lt">
                                    <p:tmPct val="10000"/>
                                  </p:iterate>
                                  <p:childTnLst>
                                    <p:set>
                                      <p:cBhvr>
                                        <p:cTn id="41" dur="1" fill="hold">
                                          <p:stCondLst>
                                            <p:cond delay="0"/>
                                          </p:stCondLst>
                                        </p:cTn>
                                        <p:tgtEl>
                                          <p:spTgt spid="3">
                                            <p:txEl>
                                              <p:pRg st="3" end="3"/>
                                            </p:txEl>
                                          </p:spTgt>
                                        </p:tgtEl>
                                        <p:attrNameLst>
                                          <p:attrName>style.visibility</p:attrName>
                                        </p:attrNameLst>
                                      </p:cBhvr>
                                      <p:to>
                                        <p:strVal val="visible"/>
                                      </p:to>
                                    </p:set>
                                    <p:anim by="(-#ppt_w*2)" calcmode="lin" valueType="num">
                                      <p:cBhvr rctx="PPT">
                                        <p:cTn id="42" dur="250" autoRev="1" fill="hold">
                                          <p:stCondLst>
                                            <p:cond delay="0"/>
                                          </p:stCondLst>
                                        </p:cTn>
                                        <p:tgtEl>
                                          <p:spTgt spid="3">
                                            <p:txEl>
                                              <p:pRg st="3" end="3"/>
                                            </p:txEl>
                                          </p:spTgt>
                                        </p:tgtEl>
                                        <p:attrNameLst>
                                          <p:attrName>ppt_w</p:attrName>
                                        </p:attrNameLst>
                                      </p:cBhvr>
                                    </p:anim>
                                    <p:anim by="(#ppt_w*0.50)" calcmode="lin" valueType="num">
                                      <p:cBhvr>
                                        <p:cTn id="43" dur="250" decel="50000" autoRev="1" fill="hold">
                                          <p:stCondLst>
                                            <p:cond delay="0"/>
                                          </p:stCondLst>
                                        </p:cTn>
                                        <p:tgtEl>
                                          <p:spTgt spid="3">
                                            <p:txEl>
                                              <p:pRg st="3" end="3"/>
                                            </p:txEl>
                                          </p:spTgt>
                                        </p:tgtEl>
                                        <p:attrNameLst>
                                          <p:attrName>ppt_x</p:attrName>
                                        </p:attrNameLst>
                                      </p:cBhvr>
                                    </p:anim>
                                    <p:anim from="(-#ppt_h/2)" to="(#ppt_y)" calcmode="lin" valueType="num">
                                      <p:cBhvr>
                                        <p:cTn id="44" dur="500" fill="hold">
                                          <p:stCondLst>
                                            <p:cond delay="0"/>
                                          </p:stCondLst>
                                        </p:cTn>
                                        <p:tgtEl>
                                          <p:spTgt spid="3">
                                            <p:txEl>
                                              <p:pRg st="3" end="3"/>
                                            </p:txEl>
                                          </p:spTgt>
                                        </p:tgtEl>
                                        <p:attrNameLst>
                                          <p:attrName>ppt_y</p:attrName>
                                        </p:attrNameLst>
                                      </p:cBhvr>
                                    </p:anim>
                                    <p:animRot by="21600000">
                                      <p:cBhvr>
                                        <p:cTn id="45" dur="500" fill="hold">
                                          <p:stCondLst>
                                            <p:cond delay="0"/>
                                          </p:stCondLst>
                                        </p:cTn>
                                        <p:tgtEl>
                                          <p:spTgt spid="3">
                                            <p:txEl>
                                              <p:pRg st="3" end="3"/>
                                            </p:txEl>
                                          </p:spTgt>
                                        </p:tgtEl>
                                        <p:attrNameLst>
                                          <p:attrName>r</p:attrName>
                                        </p:attrNameLst>
                                      </p:cBhvr>
                                    </p:animRot>
                                  </p:childTnLst>
                                </p:cTn>
                              </p:par>
                            </p:childTnLst>
                          </p:cTn>
                        </p:par>
                      </p:childTnLst>
                    </p:cTn>
                  </p:par>
                  <p:par>
                    <p:cTn id="46" fill="hold">
                      <p:stCondLst>
                        <p:cond delay="indefinite"/>
                      </p:stCondLst>
                      <p:childTnLst>
                        <p:par>
                          <p:cTn id="47" fill="hold">
                            <p:stCondLst>
                              <p:cond delay="0"/>
                            </p:stCondLst>
                            <p:childTnLst>
                              <p:par>
                                <p:cTn id="48" presetID="56" presetClass="entr" presetSubtype="0" fill="hold" grpId="0" nodeType="clickEffect">
                                  <p:stCondLst>
                                    <p:cond delay="0"/>
                                  </p:stCondLst>
                                  <p:iterate type="lt">
                                    <p:tmPct val="10000"/>
                                  </p:iterate>
                                  <p:childTnLst>
                                    <p:set>
                                      <p:cBhvr>
                                        <p:cTn id="49" dur="1" fill="hold">
                                          <p:stCondLst>
                                            <p:cond delay="0"/>
                                          </p:stCondLst>
                                        </p:cTn>
                                        <p:tgtEl>
                                          <p:spTgt spid="3">
                                            <p:txEl>
                                              <p:pRg st="4" end="4"/>
                                            </p:txEl>
                                          </p:spTgt>
                                        </p:tgtEl>
                                        <p:attrNameLst>
                                          <p:attrName>style.visibility</p:attrName>
                                        </p:attrNameLst>
                                      </p:cBhvr>
                                      <p:to>
                                        <p:strVal val="visible"/>
                                      </p:to>
                                    </p:set>
                                    <p:anim by="(-#ppt_w*2)" calcmode="lin" valueType="num">
                                      <p:cBhvr rctx="PPT">
                                        <p:cTn id="50" dur="250" autoRev="1" fill="hold">
                                          <p:stCondLst>
                                            <p:cond delay="0"/>
                                          </p:stCondLst>
                                        </p:cTn>
                                        <p:tgtEl>
                                          <p:spTgt spid="3">
                                            <p:txEl>
                                              <p:pRg st="4" end="4"/>
                                            </p:txEl>
                                          </p:spTgt>
                                        </p:tgtEl>
                                        <p:attrNameLst>
                                          <p:attrName>ppt_w</p:attrName>
                                        </p:attrNameLst>
                                      </p:cBhvr>
                                    </p:anim>
                                    <p:anim by="(#ppt_w*0.50)" calcmode="lin" valueType="num">
                                      <p:cBhvr>
                                        <p:cTn id="51" dur="250" decel="50000" autoRev="1" fill="hold">
                                          <p:stCondLst>
                                            <p:cond delay="0"/>
                                          </p:stCondLst>
                                        </p:cTn>
                                        <p:tgtEl>
                                          <p:spTgt spid="3">
                                            <p:txEl>
                                              <p:pRg st="4" end="4"/>
                                            </p:txEl>
                                          </p:spTgt>
                                        </p:tgtEl>
                                        <p:attrNameLst>
                                          <p:attrName>ppt_x</p:attrName>
                                        </p:attrNameLst>
                                      </p:cBhvr>
                                    </p:anim>
                                    <p:anim from="(-#ppt_h/2)" to="(#ppt_y)" calcmode="lin" valueType="num">
                                      <p:cBhvr>
                                        <p:cTn id="52" dur="500" fill="hold">
                                          <p:stCondLst>
                                            <p:cond delay="0"/>
                                          </p:stCondLst>
                                        </p:cTn>
                                        <p:tgtEl>
                                          <p:spTgt spid="3">
                                            <p:txEl>
                                              <p:pRg st="4" end="4"/>
                                            </p:txEl>
                                          </p:spTgt>
                                        </p:tgtEl>
                                        <p:attrNameLst>
                                          <p:attrName>ppt_y</p:attrName>
                                        </p:attrNameLst>
                                      </p:cBhvr>
                                    </p:anim>
                                    <p:animRot by="21600000">
                                      <p:cBhvr>
                                        <p:cTn id="53" dur="500" fill="hold">
                                          <p:stCondLst>
                                            <p:cond delay="0"/>
                                          </p:stCondLst>
                                        </p:cTn>
                                        <p:tgtEl>
                                          <p:spTgt spid="3">
                                            <p:txEl>
                                              <p:pRg st="4" end="4"/>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Satellite Data Networks</a:t>
            </a:r>
          </a:p>
        </p:txBody>
      </p:sp>
      <p:sp>
        <p:nvSpPr>
          <p:cNvPr id="3" name="Content Placeholder 2"/>
          <p:cNvSpPr>
            <a:spLocks noGrp="1"/>
          </p:cNvSpPr>
          <p:nvPr>
            <p:ph idx="1"/>
          </p:nvPr>
        </p:nvSpPr>
        <p:spPr>
          <a:xfrm>
            <a:off x="1251678" y="1590261"/>
            <a:ext cx="7693539" cy="4289331"/>
          </a:xfrm>
        </p:spPr>
        <p:txBody>
          <a:bodyPr>
            <a:normAutofit/>
          </a:bodyPr>
          <a:lstStyle/>
          <a:p>
            <a:r>
              <a:rPr lang="en-US" dirty="0"/>
              <a:t>Transmitter/receiver unit that orbits the Earth.</a:t>
            </a:r>
          </a:p>
          <a:p>
            <a:r>
              <a:rPr lang="en-US" dirty="0"/>
              <a:t>Satellites in geosynchronous orbit </a:t>
            </a:r>
          </a:p>
          <a:p>
            <a:r>
              <a:rPr lang="en-US" dirty="0"/>
              <a:t>Contains Transponders to send and receive data that communicate with stations on the ground.</a:t>
            </a:r>
          </a:p>
          <a:p>
            <a:r>
              <a:rPr lang="en-US" dirty="0"/>
              <a:t>Satellite radio and TV distribution</a:t>
            </a:r>
          </a:p>
          <a:p>
            <a:pPr marL="0" indent="0">
              <a:buNone/>
            </a:pPr>
            <a:r>
              <a:rPr lang="en-US" dirty="0"/>
              <a:t>	- DirecTV, Dish Network</a:t>
            </a:r>
          </a:p>
          <a:p>
            <a:pPr marL="0" indent="0">
              <a:buNone/>
            </a:pPr>
            <a:r>
              <a:rPr lang="en-US" dirty="0"/>
              <a:t>	- Sirius, XM radio</a:t>
            </a:r>
          </a:p>
          <a:p>
            <a:r>
              <a:rPr lang="en-US" dirty="0"/>
              <a:t>Satellite Internet services to consumers</a:t>
            </a:r>
          </a:p>
          <a:p>
            <a:pPr marL="0" indent="0">
              <a:buNone/>
            </a:pPr>
            <a:r>
              <a:rPr lang="en-US" dirty="0"/>
              <a:t>	- Internet service for those who cannot get other broadband 	because of location</a:t>
            </a:r>
          </a:p>
          <a:p>
            <a:endParaRPr lang="en-US" dirty="0"/>
          </a:p>
        </p:txBody>
      </p:sp>
      <p:pic>
        <p:nvPicPr>
          <p:cNvPr id="5" name="Picture 4">
            <a:extLst>
              <a:ext uri="{FF2B5EF4-FFF2-40B4-BE49-F238E27FC236}">
                <a16:creationId xmlns:a16="http://schemas.microsoft.com/office/drawing/2014/main" id="{25A6D3B8-0B5B-EA42-B998-EC33B65697C5}"/>
              </a:ext>
            </a:extLst>
          </p:cNvPr>
          <p:cNvPicPr>
            <a:picLocks noChangeAspect="1"/>
          </p:cNvPicPr>
          <p:nvPr/>
        </p:nvPicPr>
        <p:blipFill>
          <a:blip r:embed="rId3"/>
          <a:stretch>
            <a:fillRect/>
          </a:stretch>
        </p:blipFill>
        <p:spPr>
          <a:xfrm flipH="1">
            <a:off x="8353726" y="1098168"/>
            <a:ext cx="3076274" cy="5759832"/>
          </a:xfrm>
          <a:prstGeom prst="rect">
            <a:avLst/>
          </a:prstGeom>
        </p:spPr>
      </p:pic>
      <p:sp>
        <p:nvSpPr>
          <p:cNvPr id="4" name="Slide Number Placeholder 3"/>
          <p:cNvSpPr>
            <a:spLocks noGrp="1"/>
          </p:cNvSpPr>
          <p:nvPr>
            <p:ph type="sldNum" sz="quarter" idx="12"/>
          </p:nvPr>
        </p:nvSpPr>
        <p:spPr/>
        <p:txBody>
          <a:bodyPr/>
          <a:lstStyle/>
          <a:p>
            <a:fld id="{71766878-3199-4EAB-94E7-2D6D11070E14}" type="slidenum">
              <a:rPr lang="en-US" smtClean="0"/>
              <a:t>8</a:t>
            </a:fld>
            <a:endParaRPr lang="en-US" dirty="0"/>
          </a:p>
        </p:txBody>
      </p:sp>
    </p:spTree>
    <p:extLst>
      <p:ext uri="{BB962C8B-B14F-4D97-AF65-F5344CB8AC3E}">
        <p14:creationId xmlns:p14="http://schemas.microsoft.com/office/powerpoint/2010/main" val="240401802"/>
      </p:ext>
    </p:extLst>
  </p:cSld>
  <p:clrMapOvr>
    <a:masterClrMapping/>
  </p:clrMapOvr>
  <p:transition spd="slow" advTm="37046">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5"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13"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14"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5" dur="1000" fill="hold"/>
                                        <p:tgtEl>
                                          <p:spTgt spid="2"/>
                                        </p:tgtEl>
                                        <p:attrNameLst>
                                          <p:attrName>ppt_h</p:attrName>
                                        </p:attrNameLst>
                                      </p:cBhvr>
                                      <p:tavLst>
                                        <p:tav tm="0">
                                          <p:val>
                                            <p:strVal val="#ppt_h"/>
                                          </p:val>
                                        </p:tav>
                                        <p:tav tm="100000">
                                          <p:val>
                                            <p:strVal val="#ppt_h"/>
                                          </p:val>
                                        </p:tav>
                                      </p:tavLst>
                                    </p:anim>
                                    <p:anim calcmode="lin" valueType="num">
                                      <p:cBhvr>
                                        <p:cTn id="16"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7"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8"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9" dur="1000" decel="50000">
                                          <p:stCondLst>
                                            <p:cond delay="0"/>
                                          </p:stCondLst>
                                        </p:cTn>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56" presetClass="entr" presetSubtype="0" fill="hold" grpId="0" nodeType="clickEffect">
                                  <p:stCondLst>
                                    <p:cond delay="0"/>
                                  </p:stCondLst>
                                  <p:iterate type="lt">
                                    <p:tmPct val="10000"/>
                                  </p:iterate>
                                  <p:childTnLst>
                                    <p:set>
                                      <p:cBhvr>
                                        <p:cTn id="23" dur="1" fill="hold">
                                          <p:stCondLst>
                                            <p:cond delay="0"/>
                                          </p:stCondLst>
                                        </p:cTn>
                                        <p:tgtEl>
                                          <p:spTgt spid="3">
                                            <p:txEl>
                                              <p:pRg st="0" end="0"/>
                                            </p:txEl>
                                          </p:spTgt>
                                        </p:tgtEl>
                                        <p:attrNameLst>
                                          <p:attrName>style.visibility</p:attrName>
                                        </p:attrNameLst>
                                      </p:cBhvr>
                                      <p:to>
                                        <p:strVal val="visible"/>
                                      </p:to>
                                    </p:set>
                                    <p:anim by="(-#ppt_w*2)" calcmode="lin" valueType="num">
                                      <p:cBhvr rctx="PPT">
                                        <p:cTn id="24" dur="250" autoRev="1" fill="hold">
                                          <p:stCondLst>
                                            <p:cond delay="0"/>
                                          </p:stCondLst>
                                        </p:cTn>
                                        <p:tgtEl>
                                          <p:spTgt spid="3">
                                            <p:txEl>
                                              <p:pRg st="0" end="0"/>
                                            </p:txEl>
                                          </p:spTgt>
                                        </p:tgtEl>
                                        <p:attrNameLst>
                                          <p:attrName>ppt_w</p:attrName>
                                        </p:attrNameLst>
                                      </p:cBhvr>
                                    </p:anim>
                                    <p:anim by="(#ppt_w*0.50)" calcmode="lin" valueType="num">
                                      <p:cBhvr>
                                        <p:cTn id="25" dur="250" decel="50000" autoRev="1" fill="hold">
                                          <p:stCondLst>
                                            <p:cond delay="0"/>
                                          </p:stCondLst>
                                        </p:cTn>
                                        <p:tgtEl>
                                          <p:spTgt spid="3">
                                            <p:txEl>
                                              <p:pRg st="0" end="0"/>
                                            </p:txEl>
                                          </p:spTgt>
                                        </p:tgtEl>
                                        <p:attrNameLst>
                                          <p:attrName>ppt_x</p:attrName>
                                        </p:attrNameLst>
                                      </p:cBhvr>
                                    </p:anim>
                                    <p:anim from="(-#ppt_h/2)" to="(#ppt_y)" calcmode="lin" valueType="num">
                                      <p:cBhvr>
                                        <p:cTn id="26" dur="500" fill="hold">
                                          <p:stCondLst>
                                            <p:cond delay="0"/>
                                          </p:stCondLst>
                                        </p:cTn>
                                        <p:tgtEl>
                                          <p:spTgt spid="3">
                                            <p:txEl>
                                              <p:pRg st="0" end="0"/>
                                            </p:txEl>
                                          </p:spTgt>
                                        </p:tgtEl>
                                        <p:attrNameLst>
                                          <p:attrName>ppt_y</p:attrName>
                                        </p:attrNameLst>
                                      </p:cBhvr>
                                    </p:anim>
                                    <p:animRot by="21600000">
                                      <p:cBhvr>
                                        <p:cTn id="27" dur="500" fill="hold">
                                          <p:stCondLst>
                                            <p:cond delay="0"/>
                                          </p:stCondLst>
                                        </p:cTn>
                                        <p:tgtEl>
                                          <p:spTgt spid="3">
                                            <p:txEl>
                                              <p:pRg st="0" end="0"/>
                                            </p:txEl>
                                          </p:spTgt>
                                        </p:tgtEl>
                                        <p:attrNameLst>
                                          <p:attrName>r</p:attrName>
                                        </p:attrNameLst>
                                      </p:cBhvr>
                                    </p:animRot>
                                  </p:childTnLst>
                                </p:cTn>
                              </p:par>
                            </p:childTnLst>
                          </p:cTn>
                        </p:par>
                      </p:childTnLst>
                    </p:cTn>
                  </p:par>
                  <p:par>
                    <p:cTn id="28" fill="hold">
                      <p:stCondLst>
                        <p:cond delay="indefinite"/>
                      </p:stCondLst>
                      <p:childTnLst>
                        <p:par>
                          <p:cTn id="29" fill="hold">
                            <p:stCondLst>
                              <p:cond delay="0"/>
                            </p:stCondLst>
                            <p:childTnLst>
                              <p:par>
                                <p:cTn id="30" presetID="56" presetClass="entr" presetSubtype="0" fill="hold" grpId="0" nodeType="clickEffect">
                                  <p:stCondLst>
                                    <p:cond delay="0"/>
                                  </p:stCondLst>
                                  <p:iterate type="lt">
                                    <p:tmPct val="10000"/>
                                  </p:iterate>
                                  <p:childTnLst>
                                    <p:set>
                                      <p:cBhvr>
                                        <p:cTn id="31" dur="1" fill="hold">
                                          <p:stCondLst>
                                            <p:cond delay="0"/>
                                          </p:stCondLst>
                                        </p:cTn>
                                        <p:tgtEl>
                                          <p:spTgt spid="3">
                                            <p:txEl>
                                              <p:pRg st="1" end="1"/>
                                            </p:txEl>
                                          </p:spTgt>
                                        </p:tgtEl>
                                        <p:attrNameLst>
                                          <p:attrName>style.visibility</p:attrName>
                                        </p:attrNameLst>
                                      </p:cBhvr>
                                      <p:to>
                                        <p:strVal val="visible"/>
                                      </p:to>
                                    </p:set>
                                    <p:anim by="(-#ppt_w*2)" calcmode="lin" valueType="num">
                                      <p:cBhvr rctx="PPT">
                                        <p:cTn id="32" dur="250" autoRev="1" fill="hold">
                                          <p:stCondLst>
                                            <p:cond delay="0"/>
                                          </p:stCondLst>
                                        </p:cTn>
                                        <p:tgtEl>
                                          <p:spTgt spid="3">
                                            <p:txEl>
                                              <p:pRg st="1" end="1"/>
                                            </p:txEl>
                                          </p:spTgt>
                                        </p:tgtEl>
                                        <p:attrNameLst>
                                          <p:attrName>ppt_w</p:attrName>
                                        </p:attrNameLst>
                                      </p:cBhvr>
                                    </p:anim>
                                    <p:anim by="(#ppt_w*0.50)" calcmode="lin" valueType="num">
                                      <p:cBhvr>
                                        <p:cTn id="33" dur="250" decel="50000" autoRev="1" fill="hold">
                                          <p:stCondLst>
                                            <p:cond delay="0"/>
                                          </p:stCondLst>
                                        </p:cTn>
                                        <p:tgtEl>
                                          <p:spTgt spid="3">
                                            <p:txEl>
                                              <p:pRg st="1" end="1"/>
                                            </p:txEl>
                                          </p:spTgt>
                                        </p:tgtEl>
                                        <p:attrNameLst>
                                          <p:attrName>ppt_x</p:attrName>
                                        </p:attrNameLst>
                                      </p:cBhvr>
                                    </p:anim>
                                    <p:anim from="(-#ppt_h/2)" to="(#ppt_y)" calcmode="lin" valueType="num">
                                      <p:cBhvr>
                                        <p:cTn id="34" dur="500" fill="hold">
                                          <p:stCondLst>
                                            <p:cond delay="0"/>
                                          </p:stCondLst>
                                        </p:cTn>
                                        <p:tgtEl>
                                          <p:spTgt spid="3">
                                            <p:txEl>
                                              <p:pRg st="1" end="1"/>
                                            </p:txEl>
                                          </p:spTgt>
                                        </p:tgtEl>
                                        <p:attrNameLst>
                                          <p:attrName>ppt_y</p:attrName>
                                        </p:attrNameLst>
                                      </p:cBhvr>
                                    </p:anim>
                                    <p:animRot by="21600000">
                                      <p:cBhvr>
                                        <p:cTn id="35" dur="500" fill="hold">
                                          <p:stCondLst>
                                            <p:cond delay="0"/>
                                          </p:stCondLst>
                                        </p:cTn>
                                        <p:tgtEl>
                                          <p:spTgt spid="3">
                                            <p:txEl>
                                              <p:pRg st="1" end="1"/>
                                            </p:txEl>
                                          </p:spTgt>
                                        </p:tgtEl>
                                        <p:attrNameLst>
                                          <p:attrName>r</p:attrName>
                                        </p:attrNameLst>
                                      </p:cBhvr>
                                    </p:animRot>
                                  </p:childTnLst>
                                </p:cTn>
                              </p:par>
                            </p:childTnLst>
                          </p:cTn>
                        </p:par>
                      </p:childTnLst>
                    </p:cTn>
                  </p:par>
                  <p:par>
                    <p:cTn id="36" fill="hold">
                      <p:stCondLst>
                        <p:cond delay="indefinite"/>
                      </p:stCondLst>
                      <p:childTnLst>
                        <p:par>
                          <p:cTn id="37" fill="hold">
                            <p:stCondLst>
                              <p:cond delay="0"/>
                            </p:stCondLst>
                            <p:childTnLst>
                              <p:par>
                                <p:cTn id="38" presetID="56" presetClass="entr" presetSubtype="0" fill="hold" grpId="0" nodeType="clickEffect">
                                  <p:stCondLst>
                                    <p:cond delay="0"/>
                                  </p:stCondLst>
                                  <p:iterate type="lt">
                                    <p:tmPct val="10000"/>
                                  </p:iterate>
                                  <p:childTnLst>
                                    <p:set>
                                      <p:cBhvr>
                                        <p:cTn id="39" dur="1" fill="hold">
                                          <p:stCondLst>
                                            <p:cond delay="0"/>
                                          </p:stCondLst>
                                        </p:cTn>
                                        <p:tgtEl>
                                          <p:spTgt spid="3">
                                            <p:txEl>
                                              <p:pRg st="2" end="2"/>
                                            </p:txEl>
                                          </p:spTgt>
                                        </p:tgtEl>
                                        <p:attrNameLst>
                                          <p:attrName>style.visibility</p:attrName>
                                        </p:attrNameLst>
                                      </p:cBhvr>
                                      <p:to>
                                        <p:strVal val="visible"/>
                                      </p:to>
                                    </p:set>
                                    <p:anim by="(-#ppt_w*2)" calcmode="lin" valueType="num">
                                      <p:cBhvr rctx="PPT">
                                        <p:cTn id="40" dur="250" autoRev="1" fill="hold">
                                          <p:stCondLst>
                                            <p:cond delay="0"/>
                                          </p:stCondLst>
                                        </p:cTn>
                                        <p:tgtEl>
                                          <p:spTgt spid="3">
                                            <p:txEl>
                                              <p:pRg st="2" end="2"/>
                                            </p:txEl>
                                          </p:spTgt>
                                        </p:tgtEl>
                                        <p:attrNameLst>
                                          <p:attrName>ppt_w</p:attrName>
                                        </p:attrNameLst>
                                      </p:cBhvr>
                                    </p:anim>
                                    <p:anim by="(#ppt_w*0.50)" calcmode="lin" valueType="num">
                                      <p:cBhvr>
                                        <p:cTn id="41" dur="250" decel="50000" autoRev="1" fill="hold">
                                          <p:stCondLst>
                                            <p:cond delay="0"/>
                                          </p:stCondLst>
                                        </p:cTn>
                                        <p:tgtEl>
                                          <p:spTgt spid="3">
                                            <p:txEl>
                                              <p:pRg st="2" end="2"/>
                                            </p:txEl>
                                          </p:spTgt>
                                        </p:tgtEl>
                                        <p:attrNameLst>
                                          <p:attrName>ppt_x</p:attrName>
                                        </p:attrNameLst>
                                      </p:cBhvr>
                                    </p:anim>
                                    <p:anim from="(-#ppt_h/2)" to="(#ppt_y)" calcmode="lin" valueType="num">
                                      <p:cBhvr>
                                        <p:cTn id="42" dur="500" fill="hold">
                                          <p:stCondLst>
                                            <p:cond delay="0"/>
                                          </p:stCondLst>
                                        </p:cTn>
                                        <p:tgtEl>
                                          <p:spTgt spid="3">
                                            <p:txEl>
                                              <p:pRg st="2" end="2"/>
                                            </p:txEl>
                                          </p:spTgt>
                                        </p:tgtEl>
                                        <p:attrNameLst>
                                          <p:attrName>ppt_y</p:attrName>
                                        </p:attrNameLst>
                                      </p:cBhvr>
                                    </p:anim>
                                    <p:animRot by="21600000">
                                      <p:cBhvr>
                                        <p:cTn id="43" dur="500" fill="hold">
                                          <p:stCondLst>
                                            <p:cond delay="0"/>
                                          </p:stCondLst>
                                        </p:cTn>
                                        <p:tgtEl>
                                          <p:spTgt spid="3">
                                            <p:txEl>
                                              <p:pRg st="2" end="2"/>
                                            </p:txEl>
                                          </p:spTgt>
                                        </p:tgtEl>
                                        <p:attrNameLst>
                                          <p:attrName>r</p:attrName>
                                        </p:attrNameLst>
                                      </p:cBhvr>
                                    </p:animRot>
                                  </p:childTnLst>
                                </p:cTn>
                              </p:par>
                            </p:childTnLst>
                          </p:cTn>
                        </p:par>
                      </p:childTnLst>
                    </p:cTn>
                  </p:par>
                  <p:par>
                    <p:cTn id="44" fill="hold">
                      <p:stCondLst>
                        <p:cond delay="indefinite"/>
                      </p:stCondLst>
                      <p:childTnLst>
                        <p:par>
                          <p:cTn id="45" fill="hold">
                            <p:stCondLst>
                              <p:cond delay="0"/>
                            </p:stCondLst>
                            <p:childTnLst>
                              <p:par>
                                <p:cTn id="46" presetID="56" presetClass="entr" presetSubtype="0" fill="hold" grpId="0" nodeType="clickEffect">
                                  <p:stCondLst>
                                    <p:cond delay="0"/>
                                  </p:stCondLst>
                                  <p:iterate type="lt">
                                    <p:tmPct val="10000"/>
                                  </p:iterate>
                                  <p:childTnLst>
                                    <p:set>
                                      <p:cBhvr>
                                        <p:cTn id="47" dur="1" fill="hold">
                                          <p:stCondLst>
                                            <p:cond delay="0"/>
                                          </p:stCondLst>
                                        </p:cTn>
                                        <p:tgtEl>
                                          <p:spTgt spid="3">
                                            <p:txEl>
                                              <p:pRg st="3" end="3"/>
                                            </p:txEl>
                                          </p:spTgt>
                                        </p:tgtEl>
                                        <p:attrNameLst>
                                          <p:attrName>style.visibility</p:attrName>
                                        </p:attrNameLst>
                                      </p:cBhvr>
                                      <p:to>
                                        <p:strVal val="visible"/>
                                      </p:to>
                                    </p:set>
                                    <p:anim by="(-#ppt_w*2)" calcmode="lin" valueType="num">
                                      <p:cBhvr rctx="PPT">
                                        <p:cTn id="48" dur="250" autoRev="1" fill="hold">
                                          <p:stCondLst>
                                            <p:cond delay="0"/>
                                          </p:stCondLst>
                                        </p:cTn>
                                        <p:tgtEl>
                                          <p:spTgt spid="3">
                                            <p:txEl>
                                              <p:pRg st="3" end="3"/>
                                            </p:txEl>
                                          </p:spTgt>
                                        </p:tgtEl>
                                        <p:attrNameLst>
                                          <p:attrName>ppt_w</p:attrName>
                                        </p:attrNameLst>
                                      </p:cBhvr>
                                    </p:anim>
                                    <p:anim by="(#ppt_w*0.50)" calcmode="lin" valueType="num">
                                      <p:cBhvr>
                                        <p:cTn id="49" dur="250" decel="50000" autoRev="1" fill="hold">
                                          <p:stCondLst>
                                            <p:cond delay="0"/>
                                          </p:stCondLst>
                                        </p:cTn>
                                        <p:tgtEl>
                                          <p:spTgt spid="3">
                                            <p:txEl>
                                              <p:pRg st="3" end="3"/>
                                            </p:txEl>
                                          </p:spTgt>
                                        </p:tgtEl>
                                        <p:attrNameLst>
                                          <p:attrName>ppt_x</p:attrName>
                                        </p:attrNameLst>
                                      </p:cBhvr>
                                    </p:anim>
                                    <p:anim from="(-#ppt_h/2)" to="(#ppt_y)" calcmode="lin" valueType="num">
                                      <p:cBhvr>
                                        <p:cTn id="50" dur="500" fill="hold">
                                          <p:stCondLst>
                                            <p:cond delay="0"/>
                                          </p:stCondLst>
                                        </p:cTn>
                                        <p:tgtEl>
                                          <p:spTgt spid="3">
                                            <p:txEl>
                                              <p:pRg st="3" end="3"/>
                                            </p:txEl>
                                          </p:spTgt>
                                        </p:tgtEl>
                                        <p:attrNameLst>
                                          <p:attrName>ppt_y</p:attrName>
                                        </p:attrNameLst>
                                      </p:cBhvr>
                                    </p:anim>
                                    <p:animRot by="21600000">
                                      <p:cBhvr>
                                        <p:cTn id="51" dur="500" fill="hold">
                                          <p:stCondLst>
                                            <p:cond delay="0"/>
                                          </p:stCondLst>
                                        </p:cTn>
                                        <p:tgtEl>
                                          <p:spTgt spid="3">
                                            <p:txEl>
                                              <p:pRg st="3" end="3"/>
                                            </p:txEl>
                                          </p:spTgt>
                                        </p:tgtEl>
                                        <p:attrNameLst>
                                          <p:attrName>r</p:attrName>
                                        </p:attrNameLst>
                                      </p:cBhvr>
                                    </p:animRot>
                                  </p:childTnLst>
                                </p:cTn>
                              </p:par>
                            </p:childTnLst>
                          </p:cTn>
                        </p:par>
                      </p:childTnLst>
                    </p:cTn>
                  </p:par>
                  <p:par>
                    <p:cTn id="52" fill="hold">
                      <p:stCondLst>
                        <p:cond delay="indefinite"/>
                      </p:stCondLst>
                      <p:childTnLst>
                        <p:par>
                          <p:cTn id="53" fill="hold">
                            <p:stCondLst>
                              <p:cond delay="0"/>
                            </p:stCondLst>
                            <p:childTnLst>
                              <p:par>
                                <p:cTn id="54" presetID="56" presetClass="entr" presetSubtype="0" fill="hold" grpId="0" nodeType="clickEffect">
                                  <p:stCondLst>
                                    <p:cond delay="0"/>
                                  </p:stCondLst>
                                  <p:iterate type="lt">
                                    <p:tmPct val="10000"/>
                                  </p:iterate>
                                  <p:childTnLst>
                                    <p:set>
                                      <p:cBhvr>
                                        <p:cTn id="55" dur="1" fill="hold">
                                          <p:stCondLst>
                                            <p:cond delay="0"/>
                                          </p:stCondLst>
                                        </p:cTn>
                                        <p:tgtEl>
                                          <p:spTgt spid="3">
                                            <p:txEl>
                                              <p:pRg st="4" end="4"/>
                                            </p:txEl>
                                          </p:spTgt>
                                        </p:tgtEl>
                                        <p:attrNameLst>
                                          <p:attrName>style.visibility</p:attrName>
                                        </p:attrNameLst>
                                      </p:cBhvr>
                                      <p:to>
                                        <p:strVal val="visible"/>
                                      </p:to>
                                    </p:set>
                                    <p:anim by="(-#ppt_w*2)" calcmode="lin" valueType="num">
                                      <p:cBhvr rctx="PPT">
                                        <p:cTn id="56" dur="250" autoRev="1" fill="hold">
                                          <p:stCondLst>
                                            <p:cond delay="0"/>
                                          </p:stCondLst>
                                        </p:cTn>
                                        <p:tgtEl>
                                          <p:spTgt spid="3">
                                            <p:txEl>
                                              <p:pRg st="4" end="4"/>
                                            </p:txEl>
                                          </p:spTgt>
                                        </p:tgtEl>
                                        <p:attrNameLst>
                                          <p:attrName>ppt_w</p:attrName>
                                        </p:attrNameLst>
                                      </p:cBhvr>
                                    </p:anim>
                                    <p:anim by="(#ppt_w*0.50)" calcmode="lin" valueType="num">
                                      <p:cBhvr>
                                        <p:cTn id="57" dur="250" decel="50000" autoRev="1" fill="hold">
                                          <p:stCondLst>
                                            <p:cond delay="0"/>
                                          </p:stCondLst>
                                        </p:cTn>
                                        <p:tgtEl>
                                          <p:spTgt spid="3">
                                            <p:txEl>
                                              <p:pRg st="4" end="4"/>
                                            </p:txEl>
                                          </p:spTgt>
                                        </p:tgtEl>
                                        <p:attrNameLst>
                                          <p:attrName>ppt_x</p:attrName>
                                        </p:attrNameLst>
                                      </p:cBhvr>
                                    </p:anim>
                                    <p:anim from="(-#ppt_h/2)" to="(#ppt_y)" calcmode="lin" valueType="num">
                                      <p:cBhvr>
                                        <p:cTn id="58" dur="500" fill="hold">
                                          <p:stCondLst>
                                            <p:cond delay="0"/>
                                          </p:stCondLst>
                                        </p:cTn>
                                        <p:tgtEl>
                                          <p:spTgt spid="3">
                                            <p:txEl>
                                              <p:pRg st="4" end="4"/>
                                            </p:txEl>
                                          </p:spTgt>
                                        </p:tgtEl>
                                        <p:attrNameLst>
                                          <p:attrName>ppt_y</p:attrName>
                                        </p:attrNameLst>
                                      </p:cBhvr>
                                    </p:anim>
                                    <p:animRot by="21600000">
                                      <p:cBhvr>
                                        <p:cTn id="59" dur="500" fill="hold">
                                          <p:stCondLst>
                                            <p:cond delay="0"/>
                                          </p:stCondLst>
                                        </p:cTn>
                                        <p:tgtEl>
                                          <p:spTgt spid="3">
                                            <p:txEl>
                                              <p:pRg st="4" end="4"/>
                                            </p:txEl>
                                          </p:spTgt>
                                        </p:tgtEl>
                                        <p:attrNameLst>
                                          <p:attrName>r</p:attrName>
                                        </p:attrNameLst>
                                      </p:cBhvr>
                                    </p:animRot>
                                  </p:childTnLst>
                                </p:cTn>
                              </p:par>
                            </p:childTnLst>
                          </p:cTn>
                        </p:par>
                      </p:childTnLst>
                    </p:cTn>
                  </p:par>
                  <p:par>
                    <p:cTn id="60" fill="hold">
                      <p:stCondLst>
                        <p:cond delay="indefinite"/>
                      </p:stCondLst>
                      <p:childTnLst>
                        <p:par>
                          <p:cTn id="61" fill="hold">
                            <p:stCondLst>
                              <p:cond delay="0"/>
                            </p:stCondLst>
                            <p:childTnLst>
                              <p:par>
                                <p:cTn id="62" presetID="56" presetClass="entr" presetSubtype="0" fill="hold" grpId="0" nodeType="clickEffect">
                                  <p:stCondLst>
                                    <p:cond delay="0"/>
                                  </p:stCondLst>
                                  <p:iterate type="lt">
                                    <p:tmPct val="10000"/>
                                  </p:iterate>
                                  <p:childTnLst>
                                    <p:set>
                                      <p:cBhvr>
                                        <p:cTn id="63" dur="1" fill="hold">
                                          <p:stCondLst>
                                            <p:cond delay="0"/>
                                          </p:stCondLst>
                                        </p:cTn>
                                        <p:tgtEl>
                                          <p:spTgt spid="3">
                                            <p:txEl>
                                              <p:pRg st="5" end="5"/>
                                            </p:txEl>
                                          </p:spTgt>
                                        </p:tgtEl>
                                        <p:attrNameLst>
                                          <p:attrName>style.visibility</p:attrName>
                                        </p:attrNameLst>
                                      </p:cBhvr>
                                      <p:to>
                                        <p:strVal val="visible"/>
                                      </p:to>
                                    </p:set>
                                    <p:anim by="(-#ppt_w*2)" calcmode="lin" valueType="num">
                                      <p:cBhvr rctx="PPT">
                                        <p:cTn id="64" dur="250" autoRev="1" fill="hold">
                                          <p:stCondLst>
                                            <p:cond delay="0"/>
                                          </p:stCondLst>
                                        </p:cTn>
                                        <p:tgtEl>
                                          <p:spTgt spid="3">
                                            <p:txEl>
                                              <p:pRg st="5" end="5"/>
                                            </p:txEl>
                                          </p:spTgt>
                                        </p:tgtEl>
                                        <p:attrNameLst>
                                          <p:attrName>ppt_w</p:attrName>
                                        </p:attrNameLst>
                                      </p:cBhvr>
                                    </p:anim>
                                    <p:anim by="(#ppt_w*0.50)" calcmode="lin" valueType="num">
                                      <p:cBhvr>
                                        <p:cTn id="65" dur="250" decel="50000" autoRev="1" fill="hold">
                                          <p:stCondLst>
                                            <p:cond delay="0"/>
                                          </p:stCondLst>
                                        </p:cTn>
                                        <p:tgtEl>
                                          <p:spTgt spid="3">
                                            <p:txEl>
                                              <p:pRg st="5" end="5"/>
                                            </p:txEl>
                                          </p:spTgt>
                                        </p:tgtEl>
                                        <p:attrNameLst>
                                          <p:attrName>ppt_x</p:attrName>
                                        </p:attrNameLst>
                                      </p:cBhvr>
                                    </p:anim>
                                    <p:anim from="(-#ppt_h/2)" to="(#ppt_y)" calcmode="lin" valueType="num">
                                      <p:cBhvr>
                                        <p:cTn id="66" dur="500" fill="hold">
                                          <p:stCondLst>
                                            <p:cond delay="0"/>
                                          </p:stCondLst>
                                        </p:cTn>
                                        <p:tgtEl>
                                          <p:spTgt spid="3">
                                            <p:txEl>
                                              <p:pRg st="5" end="5"/>
                                            </p:txEl>
                                          </p:spTgt>
                                        </p:tgtEl>
                                        <p:attrNameLst>
                                          <p:attrName>ppt_y</p:attrName>
                                        </p:attrNameLst>
                                      </p:cBhvr>
                                    </p:anim>
                                    <p:animRot by="21600000">
                                      <p:cBhvr>
                                        <p:cTn id="67" dur="500" fill="hold">
                                          <p:stCondLst>
                                            <p:cond delay="0"/>
                                          </p:stCondLst>
                                        </p:cTn>
                                        <p:tgtEl>
                                          <p:spTgt spid="3">
                                            <p:txEl>
                                              <p:pRg st="5" end="5"/>
                                            </p:txEl>
                                          </p:spTgt>
                                        </p:tgtEl>
                                        <p:attrNameLst>
                                          <p:attrName>r</p:attrName>
                                        </p:attrNameLst>
                                      </p:cBhvr>
                                    </p:animRot>
                                  </p:childTnLst>
                                </p:cTn>
                              </p:par>
                            </p:childTnLst>
                          </p:cTn>
                        </p:par>
                      </p:childTnLst>
                    </p:cTn>
                  </p:par>
                  <p:par>
                    <p:cTn id="68" fill="hold">
                      <p:stCondLst>
                        <p:cond delay="indefinite"/>
                      </p:stCondLst>
                      <p:childTnLst>
                        <p:par>
                          <p:cTn id="69" fill="hold">
                            <p:stCondLst>
                              <p:cond delay="0"/>
                            </p:stCondLst>
                            <p:childTnLst>
                              <p:par>
                                <p:cTn id="70" presetID="56" presetClass="entr" presetSubtype="0" fill="hold" grpId="0" nodeType="clickEffect">
                                  <p:stCondLst>
                                    <p:cond delay="0"/>
                                  </p:stCondLst>
                                  <p:iterate type="lt">
                                    <p:tmPct val="10000"/>
                                  </p:iterate>
                                  <p:childTnLst>
                                    <p:set>
                                      <p:cBhvr>
                                        <p:cTn id="71" dur="1" fill="hold">
                                          <p:stCondLst>
                                            <p:cond delay="0"/>
                                          </p:stCondLst>
                                        </p:cTn>
                                        <p:tgtEl>
                                          <p:spTgt spid="3">
                                            <p:txEl>
                                              <p:pRg st="6" end="6"/>
                                            </p:txEl>
                                          </p:spTgt>
                                        </p:tgtEl>
                                        <p:attrNameLst>
                                          <p:attrName>style.visibility</p:attrName>
                                        </p:attrNameLst>
                                      </p:cBhvr>
                                      <p:to>
                                        <p:strVal val="visible"/>
                                      </p:to>
                                    </p:set>
                                    <p:anim by="(-#ppt_w*2)" calcmode="lin" valueType="num">
                                      <p:cBhvr rctx="PPT">
                                        <p:cTn id="72" dur="250" autoRev="1" fill="hold">
                                          <p:stCondLst>
                                            <p:cond delay="0"/>
                                          </p:stCondLst>
                                        </p:cTn>
                                        <p:tgtEl>
                                          <p:spTgt spid="3">
                                            <p:txEl>
                                              <p:pRg st="6" end="6"/>
                                            </p:txEl>
                                          </p:spTgt>
                                        </p:tgtEl>
                                        <p:attrNameLst>
                                          <p:attrName>ppt_w</p:attrName>
                                        </p:attrNameLst>
                                      </p:cBhvr>
                                    </p:anim>
                                    <p:anim by="(#ppt_w*0.50)" calcmode="lin" valueType="num">
                                      <p:cBhvr>
                                        <p:cTn id="73" dur="250" decel="50000" autoRev="1" fill="hold">
                                          <p:stCondLst>
                                            <p:cond delay="0"/>
                                          </p:stCondLst>
                                        </p:cTn>
                                        <p:tgtEl>
                                          <p:spTgt spid="3">
                                            <p:txEl>
                                              <p:pRg st="6" end="6"/>
                                            </p:txEl>
                                          </p:spTgt>
                                        </p:tgtEl>
                                        <p:attrNameLst>
                                          <p:attrName>ppt_x</p:attrName>
                                        </p:attrNameLst>
                                      </p:cBhvr>
                                    </p:anim>
                                    <p:anim from="(-#ppt_h/2)" to="(#ppt_y)" calcmode="lin" valueType="num">
                                      <p:cBhvr>
                                        <p:cTn id="74" dur="500" fill="hold">
                                          <p:stCondLst>
                                            <p:cond delay="0"/>
                                          </p:stCondLst>
                                        </p:cTn>
                                        <p:tgtEl>
                                          <p:spTgt spid="3">
                                            <p:txEl>
                                              <p:pRg st="6" end="6"/>
                                            </p:txEl>
                                          </p:spTgt>
                                        </p:tgtEl>
                                        <p:attrNameLst>
                                          <p:attrName>ppt_y</p:attrName>
                                        </p:attrNameLst>
                                      </p:cBhvr>
                                    </p:anim>
                                    <p:animRot by="21600000">
                                      <p:cBhvr>
                                        <p:cTn id="75" dur="500" fill="hold">
                                          <p:stCondLst>
                                            <p:cond delay="0"/>
                                          </p:stCondLst>
                                        </p:cTn>
                                        <p:tgtEl>
                                          <p:spTgt spid="3">
                                            <p:txEl>
                                              <p:pRg st="6" end="6"/>
                                            </p:txEl>
                                          </p:spTgt>
                                        </p:tgtEl>
                                        <p:attrNameLst>
                                          <p:attrName>r</p:attrName>
                                        </p:attrNameLst>
                                      </p:cBhvr>
                                    </p:animRot>
                                  </p:childTnLst>
                                </p:cTn>
                              </p:par>
                            </p:childTnLst>
                          </p:cTn>
                        </p:par>
                      </p:childTnLst>
                    </p:cTn>
                  </p:par>
                  <p:par>
                    <p:cTn id="76" fill="hold">
                      <p:stCondLst>
                        <p:cond delay="indefinite"/>
                      </p:stCondLst>
                      <p:childTnLst>
                        <p:par>
                          <p:cTn id="77" fill="hold">
                            <p:stCondLst>
                              <p:cond delay="0"/>
                            </p:stCondLst>
                            <p:childTnLst>
                              <p:par>
                                <p:cTn id="78" presetID="56" presetClass="entr" presetSubtype="0" fill="hold" grpId="0" nodeType="clickEffect">
                                  <p:stCondLst>
                                    <p:cond delay="0"/>
                                  </p:stCondLst>
                                  <p:iterate type="lt">
                                    <p:tmPct val="10000"/>
                                  </p:iterate>
                                  <p:childTnLst>
                                    <p:set>
                                      <p:cBhvr>
                                        <p:cTn id="79" dur="1" fill="hold">
                                          <p:stCondLst>
                                            <p:cond delay="0"/>
                                          </p:stCondLst>
                                        </p:cTn>
                                        <p:tgtEl>
                                          <p:spTgt spid="3">
                                            <p:txEl>
                                              <p:pRg st="7" end="7"/>
                                            </p:txEl>
                                          </p:spTgt>
                                        </p:tgtEl>
                                        <p:attrNameLst>
                                          <p:attrName>style.visibility</p:attrName>
                                        </p:attrNameLst>
                                      </p:cBhvr>
                                      <p:to>
                                        <p:strVal val="visible"/>
                                      </p:to>
                                    </p:set>
                                    <p:anim by="(-#ppt_w*2)" calcmode="lin" valueType="num">
                                      <p:cBhvr rctx="PPT">
                                        <p:cTn id="80" dur="250" autoRev="1" fill="hold">
                                          <p:stCondLst>
                                            <p:cond delay="0"/>
                                          </p:stCondLst>
                                        </p:cTn>
                                        <p:tgtEl>
                                          <p:spTgt spid="3">
                                            <p:txEl>
                                              <p:pRg st="7" end="7"/>
                                            </p:txEl>
                                          </p:spTgt>
                                        </p:tgtEl>
                                        <p:attrNameLst>
                                          <p:attrName>ppt_w</p:attrName>
                                        </p:attrNameLst>
                                      </p:cBhvr>
                                    </p:anim>
                                    <p:anim by="(#ppt_w*0.50)" calcmode="lin" valueType="num">
                                      <p:cBhvr>
                                        <p:cTn id="81" dur="250" decel="50000" autoRev="1" fill="hold">
                                          <p:stCondLst>
                                            <p:cond delay="0"/>
                                          </p:stCondLst>
                                        </p:cTn>
                                        <p:tgtEl>
                                          <p:spTgt spid="3">
                                            <p:txEl>
                                              <p:pRg st="7" end="7"/>
                                            </p:txEl>
                                          </p:spTgt>
                                        </p:tgtEl>
                                        <p:attrNameLst>
                                          <p:attrName>ppt_x</p:attrName>
                                        </p:attrNameLst>
                                      </p:cBhvr>
                                    </p:anim>
                                    <p:anim from="(-#ppt_h/2)" to="(#ppt_y)" calcmode="lin" valueType="num">
                                      <p:cBhvr>
                                        <p:cTn id="82" dur="500" fill="hold">
                                          <p:stCondLst>
                                            <p:cond delay="0"/>
                                          </p:stCondLst>
                                        </p:cTn>
                                        <p:tgtEl>
                                          <p:spTgt spid="3">
                                            <p:txEl>
                                              <p:pRg st="7" end="7"/>
                                            </p:txEl>
                                          </p:spTgt>
                                        </p:tgtEl>
                                        <p:attrNameLst>
                                          <p:attrName>ppt_y</p:attrName>
                                        </p:attrNameLst>
                                      </p:cBhvr>
                                    </p:anim>
                                    <p:animRot by="21600000">
                                      <p:cBhvr>
                                        <p:cTn id="83" dur="500" fill="hold">
                                          <p:stCondLst>
                                            <p:cond delay="0"/>
                                          </p:stCondLst>
                                        </p:cTn>
                                        <p:tgtEl>
                                          <p:spTgt spid="3">
                                            <p:txEl>
                                              <p:pRg st="7" end="7"/>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Cell Phone Networks</a:t>
            </a:r>
          </a:p>
        </p:txBody>
      </p:sp>
      <p:sp>
        <p:nvSpPr>
          <p:cNvPr id="3" name="Content Placeholder 2"/>
          <p:cNvSpPr>
            <a:spLocks noGrp="1"/>
          </p:cNvSpPr>
          <p:nvPr>
            <p:ph idx="1"/>
          </p:nvPr>
        </p:nvSpPr>
        <p:spPr>
          <a:xfrm>
            <a:off x="3007564" y="1736035"/>
            <a:ext cx="6573758" cy="1948069"/>
          </a:xfrm>
        </p:spPr>
        <p:txBody>
          <a:bodyPr/>
          <a:lstStyle/>
          <a:p>
            <a:pPr algn="just"/>
            <a:r>
              <a:rPr lang="en-US" dirty="0"/>
              <a:t>Cellular telephone companies have their own data networks using a combination of satellites, cables, and on-ground towers with transmitters and receivers</a:t>
            </a:r>
          </a:p>
          <a:p>
            <a:pPr algn="just"/>
            <a:r>
              <a:rPr lang="en-US" dirty="0"/>
              <a:t>Calls connect to the tower closes to them</a:t>
            </a:r>
          </a:p>
          <a:p>
            <a:pPr algn="just"/>
            <a:r>
              <a:rPr lang="en-US" dirty="0"/>
              <a:t>The tower then taps into the larger network</a:t>
            </a:r>
          </a:p>
        </p:txBody>
      </p:sp>
      <p:pic>
        <p:nvPicPr>
          <p:cNvPr id="5" name="Picture 4">
            <a:extLst>
              <a:ext uri="{FF2B5EF4-FFF2-40B4-BE49-F238E27FC236}">
                <a16:creationId xmlns:a16="http://schemas.microsoft.com/office/drawing/2014/main" id="{8EE73ACE-ACAE-304A-B2F8-1BDFA8603A5E}"/>
              </a:ext>
            </a:extLst>
          </p:cNvPr>
          <p:cNvPicPr>
            <a:picLocks noChangeAspect="1"/>
          </p:cNvPicPr>
          <p:nvPr/>
        </p:nvPicPr>
        <p:blipFill>
          <a:blip r:embed="rId3"/>
          <a:stretch>
            <a:fillRect/>
          </a:stretch>
        </p:blipFill>
        <p:spPr>
          <a:xfrm flipH="1">
            <a:off x="9047602" y="1484243"/>
            <a:ext cx="3462449" cy="5520682"/>
          </a:xfrm>
          <a:prstGeom prst="rect">
            <a:avLst/>
          </a:prstGeom>
        </p:spPr>
      </p:pic>
      <p:pic>
        <p:nvPicPr>
          <p:cNvPr id="6" name="Picture 5">
            <a:extLst>
              <a:ext uri="{FF2B5EF4-FFF2-40B4-BE49-F238E27FC236}">
                <a16:creationId xmlns:a16="http://schemas.microsoft.com/office/drawing/2014/main" id="{CC9F82C8-6FCE-C042-8B01-317D1872E45D}"/>
              </a:ext>
            </a:extLst>
          </p:cNvPr>
          <p:cNvPicPr>
            <a:picLocks noChangeAspect="1"/>
          </p:cNvPicPr>
          <p:nvPr/>
        </p:nvPicPr>
        <p:blipFill rotWithShape="1">
          <a:blip r:embed="rId4"/>
          <a:srcRect l="-1" t="1340" r="2742"/>
          <a:stretch/>
        </p:blipFill>
        <p:spPr>
          <a:xfrm>
            <a:off x="-35054" y="1749683"/>
            <a:ext cx="3042618" cy="4625008"/>
          </a:xfrm>
          <a:prstGeom prst="rect">
            <a:avLst/>
          </a:prstGeom>
        </p:spPr>
      </p:pic>
      <p:sp>
        <p:nvSpPr>
          <p:cNvPr id="7" name="Content Placeholder 2">
            <a:extLst>
              <a:ext uri="{FF2B5EF4-FFF2-40B4-BE49-F238E27FC236}">
                <a16:creationId xmlns:a16="http://schemas.microsoft.com/office/drawing/2014/main" id="{E24CC3B8-1455-3B40-8A14-0346352BFE6A}"/>
              </a:ext>
            </a:extLst>
          </p:cNvPr>
          <p:cNvSpPr txBox="1">
            <a:spLocks/>
          </p:cNvSpPr>
          <p:nvPr/>
        </p:nvSpPr>
        <p:spPr>
          <a:xfrm>
            <a:off x="3007564" y="3752553"/>
            <a:ext cx="6573758" cy="1501936"/>
          </a:xfrm>
          <a:prstGeom prst="rect">
            <a:avLst/>
          </a:prstGeom>
        </p:spPr>
        <p:txBody>
          <a:bodyPr vert="horz" lIns="91440" tIns="45720" rIns="91440" bIns="45720" rtlCol="0">
            <a:normAutofit/>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b="0" i="0" u="none"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pPr algn="just"/>
            <a:r>
              <a:rPr lang="en-US" dirty="0"/>
              <a:t>Cell networks (3G/4G) can access the Internet</a:t>
            </a:r>
          </a:p>
          <a:p>
            <a:pPr algn="just"/>
            <a:r>
              <a:rPr lang="en-US" dirty="0"/>
              <a:t>You can </a:t>
            </a:r>
            <a:r>
              <a:rPr lang="en-US" b="1" dirty="0"/>
              <a:t>tether</a:t>
            </a:r>
            <a:r>
              <a:rPr lang="en-US" dirty="0"/>
              <a:t> (connect) a smartphone to a computer</a:t>
            </a:r>
          </a:p>
        </p:txBody>
      </p:sp>
      <p:sp>
        <p:nvSpPr>
          <p:cNvPr id="4" name="Slide Number Placeholder 3"/>
          <p:cNvSpPr>
            <a:spLocks noGrp="1"/>
          </p:cNvSpPr>
          <p:nvPr>
            <p:ph type="sldNum" sz="quarter" idx="12"/>
          </p:nvPr>
        </p:nvSpPr>
        <p:spPr/>
        <p:txBody>
          <a:bodyPr/>
          <a:lstStyle/>
          <a:p>
            <a:fld id="{71766878-3199-4EAB-94E7-2D6D11070E14}" type="slidenum">
              <a:rPr lang="en-US" smtClean="0"/>
              <a:t>9</a:t>
            </a:fld>
            <a:endParaRPr lang="en-US" dirty="0"/>
          </a:p>
        </p:txBody>
      </p:sp>
    </p:spTree>
    <p:extLst>
      <p:ext uri="{BB962C8B-B14F-4D97-AF65-F5344CB8AC3E}">
        <p14:creationId xmlns:p14="http://schemas.microsoft.com/office/powerpoint/2010/main" val="1282807957"/>
      </p:ext>
    </p:extLst>
  </p:cSld>
  <p:clrMapOvr>
    <a:masterClrMapping/>
  </p:clrMapOvr>
  <p:transition spd="slow" advTm="37046">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0"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edge">
                                      <p:cBhvr>
                                        <p:cTn id="13" dur="20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41" presetClass="entr" presetSubtype="0" fill="hold" grpId="0" nodeType="clickEffect">
                                  <p:stCondLst>
                                    <p:cond delay="0"/>
                                  </p:stCondLst>
                                  <p:iterate type="lt">
                                    <p:tmPct val="10000"/>
                                  </p:iterate>
                                  <p:childTnLst>
                                    <p:set>
                                      <p:cBhvr>
                                        <p:cTn id="17" dur="1" fill="hold">
                                          <p:stCondLst>
                                            <p:cond delay="0"/>
                                          </p:stCondLst>
                                        </p:cTn>
                                        <p:tgtEl>
                                          <p:spTgt spid="3">
                                            <p:txEl>
                                              <p:pRg st="0" end="0"/>
                                            </p:txEl>
                                          </p:spTgt>
                                        </p:tgtEl>
                                        <p:attrNameLst>
                                          <p:attrName>style.visibility</p:attrName>
                                        </p:attrNameLst>
                                      </p:cBhvr>
                                      <p:to>
                                        <p:strVal val="visible"/>
                                      </p:to>
                                    </p:set>
                                    <p:anim calcmode="lin" valueType="num">
                                      <p:cBhvr>
                                        <p:cTn id="18"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9"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0"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1"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2" dur="500" tmFilter="0,0; .5, 1; 1, 1"/>
                                        <p:tgtEl>
                                          <p:spTgt spid="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1" presetClass="entr" presetSubtype="0" fill="hold" grpId="0" nodeType="clickEffect">
                                  <p:stCondLst>
                                    <p:cond delay="0"/>
                                  </p:stCondLst>
                                  <p:iterate type="lt">
                                    <p:tmPct val="10000"/>
                                  </p:iterate>
                                  <p:childTnLst>
                                    <p:set>
                                      <p:cBhvr>
                                        <p:cTn id="26" dur="1" fill="hold">
                                          <p:stCondLst>
                                            <p:cond delay="0"/>
                                          </p:stCondLst>
                                        </p:cTn>
                                        <p:tgtEl>
                                          <p:spTgt spid="3">
                                            <p:txEl>
                                              <p:pRg st="1" end="1"/>
                                            </p:txEl>
                                          </p:spTgt>
                                        </p:tgtEl>
                                        <p:attrNameLst>
                                          <p:attrName>style.visibility</p:attrName>
                                        </p:attrNameLst>
                                      </p:cBhvr>
                                      <p:to>
                                        <p:strVal val="visible"/>
                                      </p:to>
                                    </p:set>
                                    <p:anim calcmode="lin" valueType="num">
                                      <p:cBhvr>
                                        <p:cTn id="27"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8"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29"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0"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1" dur="500" tmFilter="0,0; .5, 1; 1, 1"/>
                                        <p:tgtEl>
                                          <p:spTgt spid="3">
                                            <p:txEl>
                                              <p:pRg st="1" end="1"/>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41" presetClass="entr" presetSubtype="0" fill="hold" grpId="0" nodeType="clickEffect">
                                  <p:stCondLst>
                                    <p:cond delay="0"/>
                                  </p:stCondLst>
                                  <p:iterate type="lt">
                                    <p:tmPct val="10000"/>
                                  </p:iterate>
                                  <p:childTnLst>
                                    <p:set>
                                      <p:cBhvr>
                                        <p:cTn id="35" dur="1" fill="hold">
                                          <p:stCondLst>
                                            <p:cond delay="0"/>
                                          </p:stCondLst>
                                        </p:cTn>
                                        <p:tgtEl>
                                          <p:spTgt spid="3">
                                            <p:txEl>
                                              <p:pRg st="2" end="2"/>
                                            </p:txEl>
                                          </p:spTgt>
                                        </p:tgtEl>
                                        <p:attrNameLst>
                                          <p:attrName>style.visibility</p:attrName>
                                        </p:attrNameLst>
                                      </p:cBhvr>
                                      <p:to>
                                        <p:strVal val="visible"/>
                                      </p:to>
                                    </p:set>
                                    <p:anim calcmode="lin" valueType="num">
                                      <p:cBhvr>
                                        <p:cTn id="36" dur="500" fill="hold"/>
                                        <p:tgtEl>
                                          <p:spTgt spid="3">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37" dur="500" fill="hold"/>
                                        <p:tgtEl>
                                          <p:spTgt spid="3">
                                            <p:txEl>
                                              <p:pRg st="2" end="2"/>
                                            </p:txEl>
                                          </p:spTgt>
                                        </p:tgtEl>
                                        <p:attrNameLst>
                                          <p:attrName>ppt_y</p:attrName>
                                        </p:attrNameLst>
                                      </p:cBhvr>
                                      <p:tavLst>
                                        <p:tav tm="0">
                                          <p:val>
                                            <p:strVal val="#ppt_y"/>
                                          </p:val>
                                        </p:tav>
                                        <p:tav tm="100000">
                                          <p:val>
                                            <p:strVal val="#ppt_y"/>
                                          </p:val>
                                        </p:tav>
                                      </p:tavLst>
                                    </p:anim>
                                    <p:anim calcmode="lin" valueType="num">
                                      <p:cBhvr>
                                        <p:cTn id="38" dur="500" fill="hold"/>
                                        <p:tgtEl>
                                          <p:spTgt spid="3">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9" dur="500" fill="hold"/>
                                        <p:tgtEl>
                                          <p:spTgt spid="3">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0" dur="500" tmFilter="0,0; .5, 1; 1, 1"/>
                                        <p:tgtEl>
                                          <p:spTgt spid="3">
                                            <p:txEl>
                                              <p:pRg st="2" end="2"/>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6" presetClass="entr" presetSubtype="16" fill="hold" nodeType="clickEffect">
                                  <p:stCondLst>
                                    <p:cond delay="0"/>
                                  </p:stCondLst>
                                  <p:childTnLst>
                                    <p:set>
                                      <p:cBhvr>
                                        <p:cTn id="44" dur="1" fill="hold">
                                          <p:stCondLst>
                                            <p:cond delay="0"/>
                                          </p:stCondLst>
                                        </p:cTn>
                                        <p:tgtEl>
                                          <p:spTgt spid="6"/>
                                        </p:tgtEl>
                                        <p:attrNameLst>
                                          <p:attrName>style.visibility</p:attrName>
                                        </p:attrNameLst>
                                      </p:cBhvr>
                                      <p:to>
                                        <p:strVal val="visible"/>
                                      </p:to>
                                    </p:set>
                                    <p:animEffect transition="in" filter="circle(in)">
                                      <p:cBhvr>
                                        <p:cTn id="45" dur="2000"/>
                                        <p:tgtEl>
                                          <p:spTgt spid="6"/>
                                        </p:tgtEl>
                                      </p:cBhvr>
                                    </p:animEffect>
                                  </p:childTnLst>
                                </p:cTn>
                              </p:par>
                            </p:childTnLst>
                          </p:cTn>
                        </p:par>
                      </p:childTnLst>
                    </p:cTn>
                  </p:par>
                  <p:par>
                    <p:cTn id="46" fill="hold">
                      <p:stCondLst>
                        <p:cond delay="indefinite"/>
                      </p:stCondLst>
                      <p:childTnLst>
                        <p:par>
                          <p:cTn id="47" fill="hold">
                            <p:stCondLst>
                              <p:cond delay="0"/>
                            </p:stCondLst>
                            <p:childTnLst>
                              <p:par>
                                <p:cTn id="48" presetID="41" presetClass="entr" presetSubtype="0" fill="hold" grpId="0" nodeType="clickEffect">
                                  <p:stCondLst>
                                    <p:cond delay="0"/>
                                  </p:stCondLst>
                                  <p:iterate type="lt">
                                    <p:tmPct val="10000"/>
                                  </p:iterate>
                                  <p:childTnLst>
                                    <p:set>
                                      <p:cBhvr>
                                        <p:cTn id="49" dur="1" fill="hold">
                                          <p:stCondLst>
                                            <p:cond delay="0"/>
                                          </p:stCondLst>
                                        </p:cTn>
                                        <p:tgtEl>
                                          <p:spTgt spid="7">
                                            <p:txEl>
                                              <p:pRg st="0" end="0"/>
                                            </p:txEl>
                                          </p:spTgt>
                                        </p:tgtEl>
                                        <p:attrNameLst>
                                          <p:attrName>style.visibility</p:attrName>
                                        </p:attrNameLst>
                                      </p:cBhvr>
                                      <p:to>
                                        <p:strVal val="visible"/>
                                      </p:to>
                                    </p:set>
                                    <p:anim calcmode="lin" valueType="num">
                                      <p:cBhvr>
                                        <p:cTn id="50" dur="500" fill="hold"/>
                                        <p:tgtEl>
                                          <p:spTgt spid="7">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51" dur="500" fill="hold"/>
                                        <p:tgtEl>
                                          <p:spTgt spid="7">
                                            <p:txEl>
                                              <p:pRg st="0" end="0"/>
                                            </p:txEl>
                                          </p:spTgt>
                                        </p:tgtEl>
                                        <p:attrNameLst>
                                          <p:attrName>ppt_y</p:attrName>
                                        </p:attrNameLst>
                                      </p:cBhvr>
                                      <p:tavLst>
                                        <p:tav tm="0">
                                          <p:val>
                                            <p:strVal val="#ppt_y"/>
                                          </p:val>
                                        </p:tav>
                                        <p:tav tm="100000">
                                          <p:val>
                                            <p:strVal val="#ppt_y"/>
                                          </p:val>
                                        </p:tav>
                                      </p:tavLst>
                                    </p:anim>
                                    <p:anim calcmode="lin" valueType="num">
                                      <p:cBhvr>
                                        <p:cTn id="52" dur="500" fill="hold"/>
                                        <p:tgtEl>
                                          <p:spTgt spid="7">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53" dur="500" fill="hold"/>
                                        <p:tgtEl>
                                          <p:spTgt spid="7">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54" dur="500" tmFilter="0,0; .5, 1; 1, 1"/>
                                        <p:tgtEl>
                                          <p:spTgt spid="7">
                                            <p:txEl>
                                              <p:pRg st="0" end="0"/>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41" presetClass="entr" presetSubtype="0" fill="hold" grpId="0" nodeType="clickEffect">
                                  <p:stCondLst>
                                    <p:cond delay="0"/>
                                  </p:stCondLst>
                                  <p:iterate type="lt">
                                    <p:tmPct val="10000"/>
                                  </p:iterate>
                                  <p:childTnLst>
                                    <p:set>
                                      <p:cBhvr>
                                        <p:cTn id="58" dur="1" fill="hold">
                                          <p:stCondLst>
                                            <p:cond delay="0"/>
                                          </p:stCondLst>
                                        </p:cTn>
                                        <p:tgtEl>
                                          <p:spTgt spid="7">
                                            <p:txEl>
                                              <p:pRg st="1" end="1"/>
                                            </p:txEl>
                                          </p:spTgt>
                                        </p:tgtEl>
                                        <p:attrNameLst>
                                          <p:attrName>style.visibility</p:attrName>
                                        </p:attrNameLst>
                                      </p:cBhvr>
                                      <p:to>
                                        <p:strVal val="visible"/>
                                      </p:to>
                                    </p:set>
                                    <p:anim calcmode="lin" valueType="num">
                                      <p:cBhvr>
                                        <p:cTn id="59" dur="500" fill="hold"/>
                                        <p:tgtEl>
                                          <p:spTgt spid="7">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60" dur="500" fill="hold"/>
                                        <p:tgtEl>
                                          <p:spTgt spid="7">
                                            <p:txEl>
                                              <p:pRg st="1" end="1"/>
                                            </p:txEl>
                                          </p:spTgt>
                                        </p:tgtEl>
                                        <p:attrNameLst>
                                          <p:attrName>ppt_y</p:attrName>
                                        </p:attrNameLst>
                                      </p:cBhvr>
                                      <p:tavLst>
                                        <p:tav tm="0">
                                          <p:val>
                                            <p:strVal val="#ppt_y"/>
                                          </p:val>
                                        </p:tav>
                                        <p:tav tm="100000">
                                          <p:val>
                                            <p:strVal val="#ppt_y"/>
                                          </p:val>
                                        </p:tav>
                                      </p:tavLst>
                                    </p:anim>
                                    <p:anim calcmode="lin" valueType="num">
                                      <p:cBhvr>
                                        <p:cTn id="61" dur="500" fill="hold"/>
                                        <p:tgtEl>
                                          <p:spTgt spid="7">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62" dur="500" fill="hold"/>
                                        <p:tgtEl>
                                          <p:spTgt spid="7">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63" dur="500" tmFilter="0,0; .5, 1; 1, 1"/>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7"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1.0&quot;&gt;&lt;object type=&quot;1&quot; unique_id=&quot;10001&quot;&gt;&lt;object type=&quot;8&quot; unique_id=&quot;10115&quot;&gt;&lt;/object&gt;&lt;object type=&quot;2&quot; unique_id=&quot;10116&quot;&gt;&lt;object type=&quot;3&quot; unique_id=&quot;510766&quot;&gt;&lt;property id=&quot;20148&quot; value=&quot;5&quot;/&gt;&lt;property id=&quot;20300&quot; value=&quot;Slide 1 - &amp;quot;Chapter 13: Networking and Internet Basics&amp;quot;&quot;/&gt;&lt;property id=&quot;20307&quot; value=&quot;301&quot;/&gt;&lt;/object&gt;&lt;object type=&quot;3&quot; unique_id=&quot;510767&quot;&gt;&lt;property id=&quot;20148&quot; value=&quot;5&quot;/&gt;&lt;property id=&quot;20300&quot; value=&quot;Slide 2 - &amp;quot;Chapter 13: Networking and Internet Basics&amp;quot;&quot;/&gt;&lt;property id=&quot;20307&quot; value=&quot;302&quot;/&gt;&lt;/object&gt;&lt;object type=&quot;3&quot; unique_id=&quot;510768&quot;&gt;&lt;property id=&quot;20148&quot; value=&quot;5&quot;/&gt;&lt;property id=&quot;20300&quot; value=&quot;Slide 3 - &amp;quot;Our Connected World&amp;quot;&quot;/&gt;&lt;property id=&quot;20307&quot; value=&quot;303&quot;/&gt;&lt;/object&gt;&lt;object type=&quot;3&quot; unique_id=&quot;510769&quot;&gt;&lt;property id=&quot;20148&quot; value=&quot;5&quot;/&gt;&lt;property id=&quot;20300&quot; value=&quot;Slide 4 - &amp;quot;Public Telephone and Data Networks&amp;quot;&quot;/&gt;&lt;property id=&quot;20307&quot; value=&quot;304&quot;/&gt;&lt;/object&gt;&lt;object type=&quot;3&quot; unique_id=&quot;510770&quot;&gt;&lt;property id=&quot;20148&quot; value=&quot;5&quot;/&gt;&lt;property id=&quot;20300&quot; value=&quot;Slide 5 - &amp;quot;Packet-Switched Network&amp;quot;&quot;/&gt;&lt;property id=&quot;20307&quot; value=&quot;305&quot;/&gt;&lt;/object&gt;&lt;object type=&quot;3&quot; unique_id=&quot;510771&quot;&gt;&lt;property id=&quot;20148&quot; value=&quot;5&quot;/&gt;&lt;property id=&quot;20300&quot; value=&quot;Slide 6 - &amp;quot;The Internet&amp;quot;&quot;/&gt;&lt;property id=&quot;20307&quot; value=&quot;306&quot;/&gt;&lt;/object&gt;&lt;object type=&quot;3&quot; unique_id=&quot;510772&quot;&gt;&lt;property id=&quot;20148&quot; value=&quot;5&quot;/&gt;&lt;property id=&quot;20300&quot; value=&quot;Slide 7 - &amp;quot;Private Digital Networks&amp;quot;&quot;/&gt;&lt;property id=&quot;20307&quot; value=&quot;307&quot;/&gt;&lt;/object&gt;&lt;object type=&quot;3&quot; unique_id=&quot;510773&quot;&gt;&lt;property id=&quot;20148&quot; value=&quot;5&quot;/&gt;&lt;property id=&quot;20300&quot; value=&quot;Slide 8 - &amp;quot;Satellite Data Networks&amp;quot;&quot;/&gt;&lt;property id=&quot;20307&quot; value=&quot;308&quot;/&gt;&lt;/object&gt;&lt;object type=&quot;3&quot; unique_id=&quot;510774&quot;&gt;&lt;property id=&quot;20148&quot; value=&quot;5&quot;/&gt;&lt;property id=&quot;20300&quot; value=&quot;Slide 9 - &amp;quot;Cell Phone Networks&amp;quot;&quot;/&gt;&lt;property id=&quot;20307&quot; value=&quot;309&quot;/&gt;&lt;/object&gt;&lt;object type=&quot;3&quot; unique_id=&quot;510775&quot;&gt;&lt;property id=&quot;20148&quot; value=&quot;5&quot;/&gt;&lt;property id=&quot;20300&quot; value=&quot;Slide 10 - &amp;quot;Ways of Classifying Networks&amp;quot;&quot;/&gt;&lt;property id=&quot;20307&quot; value=&quot;310&quot;/&gt;&lt;/object&gt;&lt;object type=&quot;3&quot; unique_id=&quot;510776&quot;&gt;&lt;property id=&quot;20148&quot; value=&quot;5&quot;/&gt;&lt;property id=&quot;20300&quot; value=&quot;Slide 11 - &amp;quot;Geographical Range&amp;quot;&quot;/&gt;&lt;property id=&quot;20307&quot; value=&quot;311&quot;/&gt;&lt;/object&gt;&lt;object type=&quot;3&quot; unique_id=&quot;510777&quot;&gt;&lt;property id=&quot;20148&quot; value=&quot;5&quot;/&gt;&lt;property id=&quot;20300&quot; value=&quot;Slide 12 - &amp;quot;Peer to Peer Network&amp;quot;&quot;/&gt;&lt;property id=&quot;20307&quot; value=&quot;312&quot;/&gt;&lt;/object&gt;&lt;object type=&quot;3&quot; unique_id=&quot;510778&quot;&gt;&lt;property id=&quot;20148&quot; value=&quot;5&quot;/&gt;&lt;property id=&quot;20300&quot; value=&quot;Slide 13 - &amp;quot;Client/Server Networks&amp;quot;&quot;/&gt;&lt;property id=&quot;20307&quot; value=&quot;313&quot;/&gt;&lt;/object&gt;&lt;object type=&quot;3&quot; unique_id=&quot;510779&quot;&gt;&lt;property id=&quot;20148&quot; value=&quot;5&quot;/&gt;&lt;property id=&quot;20300&quot; value=&quot;Slide 14 - &amp;quot;Intranets and Extranets&amp;quot;&quot;/&gt;&lt;property id=&quot;20307&quot; value=&quot;314&quot;/&gt;&lt;/object&gt;&lt;object type=&quot;3&quot; unique_id=&quot;510780&quot;&gt;&lt;property id=&quot;20148&quot; value=&quot;5&quot;/&gt;&lt;property id=&quot;20300&quot; value=&quot;Slide 15 - &amp;quot;Ethernet&amp;quot;&quot;/&gt;&lt;property id=&quot;20307&quot; value=&quot;315&quot;/&gt;&lt;/object&gt;&lt;object type=&quot;3&quot; unique_id=&quot;513643&quot;&gt;&lt;property id=&quot;20148&quot; value=&quot;5&quot;/&gt;&lt;property id=&quot;20300&quot; value=&quot;Slide 16 - &amp;quot;Wireless Networking&amp;quot;&quot;/&gt;&lt;property id=&quot;20307&quot; value=&quot;340&quot;/&gt;&lt;/object&gt;&lt;object type=&quot;3&quot; unique_id=&quot;513644&quot;&gt;&lt;property id=&quot;20148&quot; value=&quot;5&quot;/&gt;&lt;property id=&quot;20300&quot; value=&quot;Slide 17 - &amp;quot;Wi-Fi&amp;quot;&quot;/&gt;&lt;property id=&quot;20307&quot; value=&quot;341&quot;/&gt;&lt;/object&gt;&lt;object type=&quot;3&quot; unique_id=&quot;513645&quot;&gt;&lt;property id=&quot;20148&quot; value=&quot;5&quot;/&gt;&lt;property id=&quot;20300&quot; value=&quot;Slide 18 - &amp;quot;Bluetooth&amp;quot;&quot;/&gt;&lt;property id=&quot;20307&quot; value=&quot;342&quot;/&gt;&lt;/object&gt;&lt;object type=&quot;3&quot; unique_id=&quot;513646&quot;&gt;&lt;property id=&quot;20148&quot; value=&quot;5&quot;/&gt;&lt;property id=&quot;20300&quot; value=&quot;Slide 19 - &amp;quot;Infrared&amp;quot;&quot;/&gt;&lt;property id=&quot;20307&quot; value=&quot;343&quot;/&gt;&lt;/object&gt;&lt;object type=&quot;3&quot; unique_id=&quot;513647&quot;&gt;&lt;property id=&quot;20148&quot; value=&quot;5&quot;/&gt;&lt;property id=&quot;20300&quot; value=&quot;Slide 20 - &amp;quot;Microwave&amp;quot;&quot;/&gt;&lt;property id=&quot;20307&quot; value=&quot;344&quot;/&gt;&lt;/object&gt;&lt;object type=&quot;3&quot; unique_id=&quot;513648&quot;&gt;&lt;property id=&quot;20148&quot; value=&quot;5&quot;/&gt;&lt;property id=&quot;20300&quot; value=&quot;Slide 21 - &amp;quot;Network hardware&amp;quot;&quot;/&gt;&lt;property id=&quot;20307&quot; value=&quot;345&quot;/&gt;&lt;/object&gt;&lt;object type=&quot;3&quot; unique_id=&quot;513649&quot;&gt;&lt;property id=&quot;20148&quot; value=&quot;5&quot;/&gt;&lt;property id=&quot;20300&quot; value=&quot;Slide 22 - &amp;quot;Network Adapter&amp;quot;&quot;/&gt;&lt;property id=&quot;20307&quot; value=&quot;346&quot;/&gt;&lt;/object&gt;&lt;object type=&quot;3&quot; unique_id=&quot;513650&quot;&gt;&lt;property id=&quot;20148&quot; value=&quot;5&quot;/&gt;&lt;property id=&quot;20300&quot; value=&quot;Slide 23 - &amp;quot;Network Adapter&amp;quot;&quot;/&gt;&lt;property id=&quot;20307&quot; value=&quot;347&quot;/&gt;&lt;/object&gt;&lt;object type=&quot;3&quot; unique_id=&quot;513651&quot;&gt;&lt;property id=&quot;20148&quot; value=&quot;5&quot;/&gt;&lt;property id=&quot;20300&quot; value=&quot;Slide 24 - &amp;quot;MAC Address&amp;quot;&quot;/&gt;&lt;property id=&quot;20307&quot; value=&quot;348&quot;/&gt;&lt;/object&gt;&lt;object type=&quot;3&quot; unique_id=&quot;513652&quot;&gt;&lt;property id=&quot;20148&quot; value=&quot;5&quot;/&gt;&lt;property id=&quot;20300&quot; value=&quot;Slide 25 - &amp;quot;Switches and Hubs&amp;quot;&quot;/&gt;&lt;property id=&quot;20307&quot; value=&quot;349&quot;/&gt;&lt;/object&gt;&lt;object type=&quot;3&quot; unique_id=&quot;513653&quot;&gt;&lt;property id=&quot;20148&quot; value=&quot;5&quot;/&gt;&lt;property id=&quot;20300&quot; value=&quot;Slide 26 - &amp;quot;Router&amp;quot;&quot;/&gt;&lt;property id=&quot;20307&quot; value=&quot;350&quot;/&gt;&lt;/object&gt;&lt;object type=&quot;3&quot; unique_id=&quot;513654&quot;&gt;&lt;property id=&quot;20148&quot; value=&quot;5&quot;/&gt;&lt;property id=&quot;20300&quot; value=&quot;Slide 27 - &amp;quot;Router&amp;quot;&quot;/&gt;&lt;property id=&quot;20307&quot; value=&quot;351&quot;/&gt;&lt;/object&gt;&lt;object type=&quot;3&quot; unique_id=&quot;513655&quot;&gt;&lt;property id=&quot;20148&quot; value=&quot;5&quot;/&gt;&lt;property id=&quot;20300&quot; value=&quot;Slide 28 - &amp;quot;Other Devices&amp;quot;&quot;/&gt;&lt;property id=&quot;20307&quot; value=&quot;352&quot;/&gt;&lt;/object&gt;&lt;object type=&quot;3&quot; unique_id=&quot;514607&quot;&gt;&lt;property id=&quot;20148&quot; value=&quot;5&quot;/&gt;&lt;property id=&quot;20300&quot; value=&quot;Slide 29 - &amp;quot;Twisted-Pair Cable&amp;quot;&quot;/&gt;&lt;property id=&quot;20307&quot; value=&quot;353&quot;/&gt;&lt;/object&gt;&lt;object type=&quot;3&quot; unique_id=&quot;514608&quot;&gt;&lt;property id=&quot;20148&quot; value=&quot;5&quot;/&gt;&lt;property id=&quot;20300&quot; value=&quot;Slide 30 - &amp;quot;UTP Categories and Connectors&amp;quot;&quot;/&gt;&lt;property id=&quot;20307&quot; value=&quot;354&quot;/&gt;&lt;/object&gt;&lt;object type=&quot;3&quot; unique_id=&quot;514609&quot;&gt;&lt;property id=&quot;20148&quot; value=&quot;5&quot;/&gt;&lt;property id=&quot;20300&quot; value=&quot;Slide 31 - &amp;quot;Coaxial Cable&amp;quot;&quot;/&gt;&lt;property id=&quot;20307&quot; value=&quot;355&quot;/&gt;&lt;/object&gt;&lt;object type=&quot;3&quot; unique_id=&quot;514610&quot;&gt;&lt;property id=&quot;20148&quot; value=&quot;5&quot;/&gt;&lt;property id=&quot;20300&quot; value=&quot;Slide 32 - &amp;quot;Fiber Optic Cable&amp;quot;&quot;/&gt;&lt;property id=&quot;20307&quot; value=&quot;356&quot;/&gt;&lt;/object&gt;&lt;object type=&quot;3&quot; unique_id=&quot;515926&quot;&gt;&lt;property id=&quot;20148&quot; value=&quot;5&quot;/&gt;&lt;property id=&quot;20300&quot; value=&quot;Slide 33 - &amp;quot;Understanding and connecting to the internet&amp;quot;&quot;/&gt;&lt;property id=&quot;20307&quot; value=&quot;357&quot;/&gt;&lt;/object&gt;&lt;object type=&quot;3&quot; unique_id=&quot;515927&quot;&gt;&lt;property id=&quot;20148&quot; value=&quot;5&quot;/&gt;&lt;property id=&quot;20300&quot; value=&quot;Slide 34 - &amp;quot;Internet Structure&amp;quot;&quot;/&gt;&lt;property id=&quot;20307&quot; value=&quot;358&quot;/&gt;&lt;/object&gt;&lt;object type=&quot;3&quot; unique_id=&quot;515928&quot;&gt;&lt;property id=&quot;20148&quot; value=&quot;5&quot;/&gt;&lt;property id=&quot;20300&quot; value=&quot;Slide 35 - &amp;quot;Internet Structure&amp;quot;&quot;/&gt;&lt;property id=&quot;20307&quot; value=&quot;359&quot;/&gt;&lt;/object&gt;&lt;object type=&quot;3&quot; unique_id=&quot;515929&quot;&gt;&lt;property id=&quot;20148&quot; value=&quot;5&quot;/&gt;&lt;property id=&quot;20300&quot; value=&quot;Slide 36 - &amp;quot;Internet Speed&amp;quot;&quot;/&gt;&lt;property id=&quot;20307&quot; value=&quot;360&quot;/&gt;&lt;/object&gt;&lt;object type=&quot;3&quot; unique_id=&quot;515930&quot;&gt;&lt;property id=&quot;20148&quot; value=&quot;5&quot;/&gt;&lt;property id=&quot;20300&quot; value=&quot;Slide 37 - &amp;quot;Internet Speed&amp;quot;&quot;/&gt;&lt;property id=&quot;20307&quot; value=&quot;361&quot;/&gt;&lt;/object&gt;&lt;object type=&quot;3&quot; unique_id=&quot;515931&quot;&gt;&lt;property id=&quot;20148&quot; value=&quot;5&quot;/&gt;&lt;property id=&quot;20300&quot; value=&quot;Slide 38 - &amp;quot;Factors that Affect Internet Speed&amp;quot;&quot;/&gt;&lt;property id=&quot;20307&quot; value=&quot;362&quot;/&gt;&lt;/object&gt;&lt;object type=&quot;3&quot; unique_id=&quot;515932&quot;&gt;&lt;property id=&quot;20148&quot; value=&quot;5&quot;/&gt;&lt;property id=&quot;20300&quot; value=&quot;Slide 40 - &amp;quot;Types of Internet Connections&amp;quot;&quot;/&gt;&lt;property id=&quot;20307&quot; value=&quot;363&quot;/&gt;&lt;/object&gt;&lt;object type=&quot;3&quot; unique_id=&quot;515933&quot;&gt;&lt;property id=&quot;20148&quot; value=&quot;5&quot;/&gt;&lt;property id=&quot;20300&quot; value=&quot;Slide 41 - &amp;quot;Types of Internet Connections&amp;quot;&quot;/&gt;&lt;property id=&quot;20307&quot; value=&quot;364&quot;/&gt;&lt;/object&gt;&lt;object type=&quot;3&quot; unique_id=&quot;515934&quot;&gt;&lt;property id=&quot;20148&quot; value=&quot;5&quot;/&gt;&lt;property id=&quot;20300&quot; value=&quot;Slide 42 - &amp;quot;Types of Internet Connections&amp;quot;&quot;/&gt;&lt;property id=&quot;20307&quot; value=&quot;365&quot;/&gt;&lt;/object&gt;&lt;object type=&quot;3&quot; unique_id=&quot;515935&quot;&gt;&lt;property id=&quot;20148&quot; value=&quot;5&quot;/&gt;&lt;property id=&quot;20300&quot; value=&quot;Slide 43 - &amp;quot;Types of Internet Connections&amp;quot;&quot;/&gt;&lt;property id=&quot;20307&quot; value=&quot;366&quot;/&gt;&lt;/object&gt;&lt;object type=&quot;3&quot; unique_id=&quot;515936&quot;&gt;&lt;property id=&quot;20148&quot; value=&quot;5&quot;/&gt;&lt;property id=&quot;20300&quot; value=&quot;Slide 44 - &amp;quot;Types of Internet Connections&amp;quot;&quot;/&gt;&lt;property id=&quot;20307&quot; value=&quot;367&quot;/&gt;&lt;/object&gt;&lt;object type=&quot;3&quot; unique_id=&quot;515937&quot;&gt;&lt;property id=&quot;20148&quot; value=&quot;5&quot;/&gt;&lt;property id=&quot;20300&quot; value=&quot;Slide 45 - &amp;quot;Types of Internet Connections&amp;quot;&quot;/&gt;&lt;property id=&quot;20307&quot; value=&quot;368&quot;/&gt;&lt;/object&gt;&lt;object type=&quot;3&quot; unique_id=&quot;515938&quot;&gt;&lt;property id=&quot;20148&quot; value=&quot;5&quot;/&gt;&lt;property id=&quot;20300&quot; value=&quot;Slide 46 - &amp;quot;Internet over Cell Phone Networks&amp;quot;&quot;/&gt;&lt;property id=&quot;20307&quot; value=&quot;369&quot;/&gt;&lt;/object&gt;&lt;object type=&quot;3&quot; unique_id=&quot;515939&quot;&gt;&lt;property id=&quot;20148&quot; value=&quot;5&quot;/&gt;&lt;property id=&quot;20300&quot; value=&quot;Slide 47 - &amp;quot;Networking Issues&amp;quot;&quot;/&gt;&lt;property id=&quot;20307&quot; value=&quot;370&quot;/&gt;&lt;/object&gt;&lt;object type=&quot;3&quot; unique_id=&quot;515940&quot;&gt;&lt;property id=&quot;20148&quot; value=&quot;5&quot;/&gt;&lt;property id=&quot;20300&quot; value=&quot;Slide 48 - &amp;quot;Internet Issues&amp;quot;&quot;/&gt;&lt;property id=&quot;20307&quot; value=&quot;371&quot;/&gt;&lt;/object&gt;&lt;object type=&quot;3&quot; unique_id=&quot;515941&quot;&gt;&lt;property id=&quot;20148&quot; value=&quot;5&quot;/&gt;&lt;property id=&quot;20300&quot; value=&quot;Slide 49 - &amp;quot;Summary&amp;quot;&quot;/&gt;&lt;property id=&quot;20307&quot; value=&quot;372&quot;/&gt;&lt;/object&gt;&lt;object type=&quot;3&quot; unique_id=&quot;517409&quot;&gt;&lt;property id=&quot;20148&quot; value=&quot;5&quot;/&gt;&lt;property id=&quot;20300&quot; value=&quot;Slide 39 - &amp;quot;Types of Internet Connections&amp;quot;&quot;/&gt;&lt;property id=&quot;20307&quot; value=&quot;373&quot;/&gt;&lt;/object&gt;&lt;/object&gt;&lt;/object&gt;&lt;/database&gt;"/>
  <p:tag name="SECTOMILLISECCONVERTED" val="1"/>
</p:tagLst>
</file>

<file path=ppt/theme/theme1.xml><?xml version="1.0" encoding="utf-8"?>
<a:theme xmlns:a="http://schemas.openxmlformats.org/drawingml/2006/main" name="Badge">
  <a:themeElements>
    <a:clrScheme name="Yellow Orang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D71F8F05-6246-47AF-9E68-E57F6C93F79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2628</TotalTime>
  <Words>5474</Words>
  <Application>Microsoft Office PowerPoint</Application>
  <PresentationFormat>Widescreen</PresentationFormat>
  <Paragraphs>413</Paragraphs>
  <Slides>49</Slides>
  <Notes>22</Notes>
  <HiddenSlides>0</HiddenSlides>
  <MMClips>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49</vt:i4>
      </vt:variant>
    </vt:vector>
  </HeadingPairs>
  <TitlesOfParts>
    <vt:vector size="56" baseType="lpstr">
      <vt:lpstr>Arial</vt:lpstr>
      <vt:lpstr>Calibri</vt:lpstr>
      <vt:lpstr>Gill Sans MT</vt:lpstr>
      <vt:lpstr>Impact</vt:lpstr>
      <vt:lpstr>Times New Roman</vt:lpstr>
      <vt:lpstr>Wingdings</vt:lpstr>
      <vt:lpstr>Badge</vt:lpstr>
      <vt:lpstr>Chapter 13: Networking and Internet Basics</vt:lpstr>
      <vt:lpstr>Chapter 13: Networking and Internet Basics</vt:lpstr>
      <vt:lpstr>Our Connected World</vt:lpstr>
      <vt:lpstr>Public Telephone and Data Networks</vt:lpstr>
      <vt:lpstr>Packet-Switched Network</vt:lpstr>
      <vt:lpstr>The Internet</vt:lpstr>
      <vt:lpstr>Private Digital Networks</vt:lpstr>
      <vt:lpstr>Satellite Data Networks</vt:lpstr>
      <vt:lpstr>Cell Phone Networks</vt:lpstr>
      <vt:lpstr>Ways of Classifying Networks</vt:lpstr>
      <vt:lpstr>Geographical Range</vt:lpstr>
      <vt:lpstr>Peer to Peer Network</vt:lpstr>
      <vt:lpstr>Client/Server Networks</vt:lpstr>
      <vt:lpstr>Intranets and Extranets</vt:lpstr>
      <vt:lpstr>Ethernet</vt:lpstr>
      <vt:lpstr>Wireless Networking</vt:lpstr>
      <vt:lpstr>Wi-Fi</vt:lpstr>
      <vt:lpstr>Bluetooth</vt:lpstr>
      <vt:lpstr>Infrared</vt:lpstr>
      <vt:lpstr>Microwave</vt:lpstr>
      <vt:lpstr>Network hardware</vt:lpstr>
      <vt:lpstr>Network Adapter</vt:lpstr>
      <vt:lpstr>Network Adapter</vt:lpstr>
      <vt:lpstr>MAC Address</vt:lpstr>
      <vt:lpstr>Switches and Hubs</vt:lpstr>
      <vt:lpstr>Router</vt:lpstr>
      <vt:lpstr>Router</vt:lpstr>
      <vt:lpstr>Other Devices</vt:lpstr>
      <vt:lpstr>Twisted-Pair Cable</vt:lpstr>
      <vt:lpstr>UTP Categories and Connectors</vt:lpstr>
      <vt:lpstr>Coaxial Cable</vt:lpstr>
      <vt:lpstr>Fiber Optic Cable</vt:lpstr>
      <vt:lpstr>Understanding and connecting to the internet</vt:lpstr>
      <vt:lpstr>Internet Structure</vt:lpstr>
      <vt:lpstr>Internet Structure</vt:lpstr>
      <vt:lpstr>Internet Speed</vt:lpstr>
      <vt:lpstr>Internet Speed</vt:lpstr>
      <vt:lpstr>Factors that Affect Internet Speed</vt:lpstr>
      <vt:lpstr>Types of Internet Connections</vt:lpstr>
      <vt:lpstr>Types of Internet Connections</vt:lpstr>
      <vt:lpstr>Types of Internet Connections</vt:lpstr>
      <vt:lpstr>Types of Internet Connections</vt:lpstr>
      <vt:lpstr>Types of Internet Connections</vt:lpstr>
      <vt:lpstr>Types of Internet Connections</vt:lpstr>
      <vt:lpstr>Types of Internet Connections</vt:lpstr>
      <vt:lpstr>Internet over Cell Phone Networks</vt:lpstr>
      <vt:lpstr>Networking Issues</vt:lpstr>
      <vt:lpstr>Internet Issues</vt:lpstr>
      <vt:lpstr>Summary</vt:lpstr>
    </vt:vector>
  </TitlesOfParts>
  <Company>stimu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Khin Myat Thu</dc:creator>
  <cp:lastModifiedBy>Khin Myat Thu</cp:lastModifiedBy>
  <cp:revision>145</cp:revision>
  <dcterms:created xsi:type="dcterms:W3CDTF">2020-04-28T15:16:12Z</dcterms:created>
  <dcterms:modified xsi:type="dcterms:W3CDTF">2020-12-10T11:39:59Z</dcterms:modified>
</cp:coreProperties>
</file>